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Default ContentType="image/x-emf" Extension="emf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FD71-950F-15A6-2271-ECDDB5933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7D1AD-65D1-61CC-F3D0-D1F3D999B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F2FA7-8A1E-A630-9DD7-89B7E3BE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9DC0-5391-57B4-6195-01804834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41DAC-8BC4-EFC9-DFF5-0F09A761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87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36A3-FD42-D383-4021-6F988933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0E432-AA3B-9E95-CC8E-98FBB375D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1F478-FCA5-7EF7-FA2A-7EAAFBB2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69F34-C0D4-C49F-8C9A-18AEDA587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30F25-4988-A12B-CD76-0CDF4E5A3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5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8DAFCB-409D-4041-E3E7-CBC8DF5F8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88062-8E52-9C1C-79D7-04408F678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E4D59-3F41-B3CC-1EFE-388AA843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1D49D-0CF2-5FE6-DF25-B705B48D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3CD5A-AB44-21FA-443B-251E98610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29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45FC-D7A1-1F02-7380-81749A3E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28B3B-E8E7-4F97-F10B-7B96E5D0E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25E9A-0EB9-E447-73AF-1F3028D7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48CD1-3F3E-5299-38FD-DC92939DE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8E094-EA97-5E77-2D7D-9B464450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296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65642-4FEC-C75C-E307-EBC4EA05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6B8D9-9374-D478-6127-5F5F887A4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5BDA-849B-AA6D-4D25-C9A4B196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6940C-660D-51B3-3F06-80A342974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7B4B5-B144-BCA2-414C-EC6D44AE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91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DFBA-2794-9A42-8DE9-3AB79306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A1F95-8A25-D738-1897-6A52DD62E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8BEC1-7BEB-7D93-8DF4-B8A416CE6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65B57-2768-EC67-09E9-907189F35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C8FC2-E0F1-E98C-AE2C-8E359784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CD54-FDEA-7957-4C15-A6EC2545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894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85AEE-1161-4146-996C-20881F2D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8D55D-EB05-99BC-DEEF-1E5999BFA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3C678-C290-F8DA-51A2-E5CE23AA1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34DAF4-641B-496E-0DD5-983853B35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98D11-838C-584E-ADCD-8C44C9821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C5FA6-1A89-20CB-EC6B-3621BFA3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8103E-7039-2F0E-6EAE-B7E90482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78E1EB-EC6F-C986-B9B9-3AD71900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33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23AC-F85F-504A-8B1D-11033E442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CDF492-1896-BD5E-01D4-5249E486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FF760-E3B4-2B0E-7111-E647DB18F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E0FE3-8EDE-5167-6B69-6FC87167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56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CA7F9-FC78-F16E-152D-C76D85842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FCCAC-CFE0-86EC-173A-E6EDC853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953CF-04FC-0778-8094-9279E69E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59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7F0B4-342B-F1CB-38CC-37BA5B41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B22FA-2521-4851-025B-18ADDD786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BDD84-0B70-9D54-A101-ACEB83223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2980A-F351-F044-8E6E-C54C6FA3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4C4B7-A776-6CCD-D9AE-86ABE70A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690BD-B875-93F0-101A-B0AD4A67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993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7576-3C84-DE61-8B5D-3A3032AD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3D7EF8-A7BD-2EE1-F117-F03FB7366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E101D-4AE1-6AA4-7313-83206115F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3A013-6701-ED73-DB19-4BD142CC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03AE2-D948-6CEA-D133-B84B60F59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53938-8670-B67B-D1E5-C13BF935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531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6FBDB-E3A8-7D25-5772-058669B31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D799B-0200-22CB-3E29-18D914478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90F52-5DAA-BE56-E3E6-85179DA94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2FEA-2E6C-4F68-AD7C-BB94582FECC4}" type="datetimeFigureOut">
              <a:rPr lang="en-IN" smtClean="0"/>
              <a:t>13-10-2022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1A73B-AC8E-FCBA-8323-FA4B8B2F4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9737-C762-869A-F500-B699CD31A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E1544-4A5E-4FD5-8006-4DA4B75392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94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1330656" y="423080"/>
            <a:ext cx="9530700" cy="227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IN" sz="3600"/>
              <a:t>THE EFFICACY OF PERCUTANEOUS TRANSHEPATIC GALLBLADDER DRAINAGE COMBINED WITH GALLBLADDER PRESERVING CHOLECYSTOLITHOTOMY IN HIGH RISK PATIENTS WITH ACUTE CALCULOUS CHOLECYSTITIS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409433" y="3428999"/>
            <a:ext cx="6073200" cy="31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IN"/>
              <a:t>HOD: Dr. J.A. Jayalal MS.,FRCS., Phd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IN"/>
              <a:t>UNIT CHIEF: Dr. Rajkumar MS.,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IN"/>
              <a:t>ASSISTANT PROFESSORS: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IN"/>
              <a:t>      Dr. Ajin Manovah MS.,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IN"/>
              <a:t>Dr. Ajin Daniel MS.,</a:t>
            </a:r>
            <a:endParaRPr/>
          </a:p>
        </p:txBody>
      </p:sp>
      <p:sp>
        <p:nvSpPr>
          <p:cNvPr id="56" name="Google Shape;56;p1"/>
          <p:cNvSpPr/>
          <p:nvPr/>
        </p:nvSpPr>
        <p:spPr>
          <a:xfrm>
            <a:off x="7956645" y="3862318"/>
            <a:ext cx="3330000" cy="18834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REVIEWED BY: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T. Rajarajan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year postgraduate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55DD9-AC81-DC4C-5E80-9BB3A2FA8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444"/>
            <a:ext cx="10515600" cy="591765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An electronic choledochoscope inserted. </a:t>
            </a:r>
          </a:p>
          <a:p>
            <a:pPr algn="l">
              <a:lnSpc>
                <a:spcPct val="150000"/>
              </a:lnSpc>
            </a:pPr>
            <a:r>
              <a:rPr lang="en-IN" dirty="0">
                <a:solidFill>
                  <a:srgbClr val="000000"/>
                </a:solidFill>
                <a:latin typeface="TimesNewRomanPSMT-Identity-H"/>
              </a:rPr>
              <a:t>B</a:t>
            </a:r>
            <a:r>
              <a:rPr lang="en-IN" sz="28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ile was extracted</a:t>
            </a:r>
          </a:p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All the gallstones were removed with a stone basket under the choledochoscope.</a:t>
            </a:r>
          </a:p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The inside of the gallbladder cavity was checked repeatedly with the choledochoscope to confirm the absence of any residual stones or obstruction of the cystic duct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529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A1ACA-88F0-EEE1-8A23-185AA6B46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053" y="327546"/>
            <a:ext cx="11309443" cy="6223379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          </a:t>
            </a:r>
            <a:r>
              <a:rPr lang="en-IN" sz="2800" b="1" dirty="0"/>
              <a:t>PERCUTANEOUS TRANSHEPATIC GALLBLADDER DRAINAGE(PTGD)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0A9C58-3AE6-8C7F-3BFA-C7210C20CA60}"/>
              </a:ext>
            </a:extLst>
          </p:cNvPr>
          <p:cNvSpPr/>
          <p:nvPr/>
        </p:nvSpPr>
        <p:spPr>
          <a:xfrm>
            <a:off x="1214652" y="4490113"/>
            <a:ext cx="2115402" cy="13784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800" b="1" dirty="0"/>
              <a:t>PERCUTANEOUS TRANSHEPATIC GALLBLADDER DRAINAGE(PTGD)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1119BF-4FC6-8945-C934-1BD0B059FB70}"/>
              </a:ext>
            </a:extLst>
          </p:cNvPr>
          <p:cNvSpPr/>
          <p:nvPr/>
        </p:nvSpPr>
        <p:spPr>
          <a:xfrm>
            <a:off x="3848669" y="4817659"/>
            <a:ext cx="2247331" cy="5868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CHOLECYSTOGRAPHY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043FFF-D73E-383E-65A3-C75502A6DDC7}"/>
              </a:ext>
            </a:extLst>
          </p:cNvPr>
          <p:cNvSpPr/>
          <p:nvPr/>
        </p:nvSpPr>
        <p:spPr>
          <a:xfrm>
            <a:off x="7001300" y="4681182"/>
            <a:ext cx="1860647" cy="1187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UNOBSTRUCTED</a:t>
            </a:r>
          </a:p>
          <a:p>
            <a:pPr algn="ctr"/>
            <a:r>
              <a:rPr lang="en-IN" b="1" dirty="0"/>
              <a:t>BILIARY</a:t>
            </a:r>
          </a:p>
          <a:p>
            <a:pPr algn="ctr"/>
            <a:r>
              <a:rPr lang="en-IN" b="1" dirty="0"/>
              <a:t>TRACT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5EC41F-81E3-9CDB-D2A3-8FCA382B4387}"/>
              </a:ext>
            </a:extLst>
          </p:cNvPr>
          <p:cNvSpPr/>
          <p:nvPr/>
        </p:nvSpPr>
        <p:spPr>
          <a:xfrm>
            <a:off x="9799092" y="4640239"/>
            <a:ext cx="1787855" cy="1187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CLAMPING THE DRAINAGE TUBE INTERMITTENT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04A6A3-4BBC-1BAF-FCD4-ED1DE8F61381}"/>
              </a:ext>
            </a:extLst>
          </p:cNvPr>
          <p:cNvSpPr/>
          <p:nvPr/>
        </p:nvSpPr>
        <p:spPr>
          <a:xfrm>
            <a:off x="9799091" y="2217760"/>
            <a:ext cx="1787855" cy="14125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OBSERVATION AFTER DISCHARGE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0A1BC4-838C-7053-AD2E-17734CAD8239}"/>
              </a:ext>
            </a:extLst>
          </p:cNvPr>
          <p:cNvSpPr/>
          <p:nvPr/>
        </p:nvSpPr>
        <p:spPr>
          <a:xfrm>
            <a:off x="7001300" y="2176818"/>
            <a:ext cx="1774210" cy="15353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KEEP DRAINAGE OF PTGD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8EB0B4-9617-684A-C5E3-99854A6767B0}"/>
              </a:ext>
            </a:extLst>
          </p:cNvPr>
          <p:cNvSpPr/>
          <p:nvPr/>
        </p:nvSpPr>
        <p:spPr>
          <a:xfrm>
            <a:off x="4012442" y="2217760"/>
            <a:ext cx="1665027" cy="14534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BILIARY TRACT OBSTRUCTION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F6DB6CF-B160-3F37-5E3E-FEFEC3E7D62C}"/>
              </a:ext>
            </a:extLst>
          </p:cNvPr>
          <p:cNvCxnSpPr>
            <a:cxnSpLocks/>
          </p:cNvCxnSpPr>
          <p:nvPr/>
        </p:nvCxnSpPr>
        <p:spPr>
          <a:xfrm>
            <a:off x="3198127" y="5111085"/>
            <a:ext cx="6505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3C5613A-1417-1239-11E9-72DB98BC599F}"/>
              </a:ext>
            </a:extLst>
          </p:cNvPr>
          <p:cNvCxnSpPr>
            <a:cxnSpLocks/>
          </p:cNvCxnSpPr>
          <p:nvPr/>
        </p:nvCxnSpPr>
        <p:spPr>
          <a:xfrm>
            <a:off x="6209731" y="5111085"/>
            <a:ext cx="8234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4B9E98D-2643-7C44-2C7B-688C806A0012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8861947" y="5233916"/>
            <a:ext cx="937145" cy="40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CF8DBFC-DB74-7645-1E2E-B0BEE7920CD5}"/>
              </a:ext>
            </a:extLst>
          </p:cNvPr>
          <p:cNvCxnSpPr/>
          <p:nvPr/>
        </p:nvCxnSpPr>
        <p:spPr>
          <a:xfrm flipV="1">
            <a:off x="10693018" y="3712191"/>
            <a:ext cx="0" cy="777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A25CF82-EADD-B696-85A7-A3381341124D}"/>
              </a:ext>
            </a:extLst>
          </p:cNvPr>
          <p:cNvCxnSpPr/>
          <p:nvPr/>
        </p:nvCxnSpPr>
        <p:spPr>
          <a:xfrm>
            <a:off x="8861947" y="2924031"/>
            <a:ext cx="937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92AFDA6-E0F7-3078-CE0C-90B33B9E87EC}"/>
              </a:ext>
            </a:extLst>
          </p:cNvPr>
          <p:cNvCxnSpPr/>
          <p:nvPr/>
        </p:nvCxnSpPr>
        <p:spPr>
          <a:xfrm>
            <a:off x="5677469" y="2924031"/>
            <a:ext cx="1323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73F50C2-735F-3A06-3E81-D72F7F53766B}"/>
              </a:ext>
            </a:extLst>
          </p:cNvPr>
          <p:cNvCxnSpPr/>
          <p:nvPr/>
        </p:nvCxnSpPr>
        <p:spPr>
          <a:xfrm flipV="1">
            <a:off x="4844955" y="3712191"/>
            <a:ext cx="0" cy="1105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3F038AE-89A8-A0BF-F027-640B88205154}"/>
              </a:ext>
            </a:extLst>
          </p:cNvPr>
          <p:cNvSpPr/>
          <p:nvPr/>
        </p:nvSpPr>
        <p:spPr>
          <a:xfrm>
            <a:off x="3152634" y="4674352"/>
            <a:ext cx="873456" cy="3889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2-3 W</a:t>
            </a:r>
          </a:p>
        </p:txBody>
      </p:sp>
    </p:spTree>
    <p:extLst>
      <p:ext uri="{BB962C8B-B14F-4D97-AF65-F5344CB8AC3E}">
        <p14:creationId xmlns:p14="http://schemas.microsoft.com/office/powerpoint/2010/main" val="225266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B70B4-8170-9C2D-8CDF-0A5F6CA9D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15" y="197894"/>
            <a:ext cx="10998958" cy="6237027"/>
          </a:xfrm>
        </p:spPr>
        <p:txBody>
          <a:bodyPr/>
          <a:lstStyle/>
          <a:p>
            <a:pPr marL="0" indent="0">
              <a:buNone/>
            </a:pPr>
            <a:r>
              <a:rPr lang="en-IN" sz="2800" b="1" i="0" u="none" strike="noStrike" baseline="0" dirty="0">
                <a:latin typeface="GillSansMT-Identity-H"/>
              </a:rPr>
              <a:t>             GALLBLADDGER-PRESERVING CHOLECYSTOLITHOTOMY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7AB704-570A-6ADE-5A24-60B7FCACCD64}"/>
              </a:ext>
            </a:extLst>
          </p:cNvPr>
          <p:cNvSpPr/>
          <p:nvPr/>
        </p:nvSpPr>
        <p:spPr>
          <a:xfrm>
            <a:off x="354842" y="3156045"/>
            <a:ext cx="1569492" cy="5459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PTGD PATIENT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81F818B-3641-832E-C997-E832E5CF0991}"/>
              </a:ext>
            </a:extLst>
          </p:cNvPr>
          <p:cNvCxnSpPr>
            <a:stCxn id="2" idx="3"/>
          </p:cNvCxnSpPr>
          <p:nvPr/>
        </p:nvCxnSpPr>
        <p:spPr>
          <a:xfrm>
            <a:off x="1924334" y="3429000"/>
            <a:ext cx="5732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31F709D-8393-7DBD-02A6-01F787A3EE32}"/>
              </a:ext>
            </a:extLst>
          </p:cNvPr>
          <p:cNvSpPr/>
          <p:nvPr/>
        </p:nvSpPr>
        <p:spPr>
          <a:xfrm>
            <a:off x="1787856" y="3156045"/>
            <a:ext cx="873458" cy="1603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600" dirty="0"/>
              <a:t>8-12 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2C345C-6CC3-3C14-491D-D0C5FB064CDD}"/>
              </a:ext>
            </a:extLst>
          </p:cNvPr>
          <p:cNvSpPr/>
          <p:nvPr/>
        </p:nvSpPr>
        <p:spPr>
          <a:xfrm>
            <a:off x="2661314" y="2999097"/>
            <a:ext cx="1569492" cy="88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PREOP EVALUATIONS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513350-8EBD-9292-EA79-E59349ABB5C8}"/>
              </a:ext>
            </a:extLst>
          </p:cNvPr>
          <p:cNvSpPr/>
          <p:nvPr/>
        </p:nvSpPr>
        <p:spPr>
          <a:xfrm>
            <a:off x="2661314" y="1514902"/>
            <a:ext cx="1569492" cy="88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NO CONTRA</a:t>
            </a:r>
          </a:p>
          <a:p>
            <a:pPr algn="ctr"/>
            <a:r>
              <a:rPr lang="en-IN" b="1" dirty="0"/>
              <a:t>INDICATION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9FBDC7-7505-6827-F9A8-D373AB85C08A}"/>
              </a:ext>
            </a:extLst>
          </p:cNvPr>
          <p:cNvSpPr/>
          <p:nvPr/>
        </p:nvSpPr>
        <p:spPr>
          <a:xfrm>
            <a:off x="5410768" y="1514902"/>
            <a:ext cx="2231978" cy="9416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DELAYED CHOLECYSTECTOMY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A6FE6-10ED-574B-9E0A-F762412A975A}"/>
              </a:ext>
            </a:extLst>
          </p:cNvPr>
          <p:cNvSpPr/>
          <p:nvPr/>
        </p:nvSpPr>
        <p:spPr>
          <a:xfrm>
            <a:off x="4804012" y="2999097"/>
            <a:ext cx="1918080" cy="88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UNRESECTABLE GALLBLADDER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4E6CAA-38A5-787A-C543-F3BD6E91D7FA}"/>
              </a:ext>
            </a:extLst>
          </p:cNvPr>
          <p:cNvSpPr/>
          <p:nvPr/>
        </p:nvSpPr>
        <p:spPr>
          <a:xfrm>
            <a:off x="2661313" y="4541287"/>
            <a:ext cx="1719617" cy="723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UNRESECTABLE GALLBLADDER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0905B1-68B4-D652-D90C-A0CA9CECA80A}"/>
              </a:ext>
            </a:extLst>
          </p:cNvPr>
          <p:cNvSpPr/>
          <p:nvPr/>
        </p:nvSpPr>
        <p:spPr>
          <a:xfrm>
            <a:off x="7374342" y="2947915"/>
            <a:ext cx="133293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SINUS TRACT DILATATION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EA1B79-DB89-1B66-E833-428A4DF54C48}"/>
              </a:ext>
            </a:extLst>
          </p:cNvPr>
          <p:cNvSpPr/>
          <p:nvPr/>
        </p:nvSpPr>
        <p:spPr>
          <a:xfrm>
            <a:off x="9212239" y="2947915"/>
            <a:ext cx="2305335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CHOLEDOSCOPIC CHOLECYSTOLITHOTOMY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CD0FBFE-8935-76CB-8BB6-C29D8EDDAF61}"/>
              </a:ext>
            </a:extLst>
          </p:cNvPr>
          <p:cNvCxnSpPr>
            <a:endCxn id="10" idx="1"/>
          </p:cNvCxnSpPr>
          <p:nvPr/>
        </p:nvCxnSpPr>
        <p:spPr>
          <a:xfrm>
            <a:off x="4380930" y="3429000"/>
            <a:ext cx="423082" cy="10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926415-4FB0-CE38-3970-2B773363712D}"/>
              </a:ext>
            </a:extLst>
          </p:cNvPr>
          <p:cNvCxnSpPr/>
          <p:nvPr/>
        </p:nvCxnSpPr>
        <p:spPr>
          <a:xfrm>
            <a:off x="6837527" y="3434115"/>
            <a:ext cx="423082" cy="10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4F0628B-FA5C-24F8-C47F-A3E0ED901323}"/>
              </a:ext>
            </a:extLst>
          </p:cNvPr>
          <p:cNvCxnSpPr>
            <a:endCxn id="13" idx="1"/>
          </p:cNvCxnSpPr>
          <p:nvPr/>
        </p:nvCxnSpPr>
        <p:spPr>
          <a:xfrm>
            <a:off x="8826405" y="3405115"/>
            <a:ext cx="3858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90A55E-A53E-8D48-89A2-6342FA1BEDE3}"/>
              </a:ext>
            </a:extLst>
          </p:cNvPr>
          <p:cNvCxnSpPr>
            <a:cxnSpLocks/>
          </p:cNvCxnSpPr>
          <p:nvPr/>
        </p:nvCxnSpPr>
        <p:spPr>
          <a:xfrm>
            <a:off x="4412776" y="1975517"/>
            <a:ext cx="834218" cy="10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1765E2F-2C1D-7971-2DFC-530D529E6D30}"/>
              </a:ext>
            </a:extLst>
          </p:cNvPr>
          <p:cNvCxnSpPr>
            <a:cxnSpLocks/>
          </p:cNvCxnSpPr>
          <p:nvPr/>
        </p:nvCxnSpPr>
        <p:spPr>
          <a:xfrm flipV="1">
            <a:off x="3309580" y="2395173"/>
            <a:ext cx="0" cy="59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2193FF9-A0B9-1E6A-07FF-9C7077D9D0FB}"/>
              </a:ext>
            </a:extLst>
          </p:cNvPr>
          <p:cNvCxnSpPr>
            <a:cxnSpLocks/>
          </p:cNvCxnSpPr>
          <p:nvPr/>
        </p:nvCxnSpPr>
        <p:spPr>
          <a:xfrm>
            <a:off x="3309580" y="3879368"/>
            <a:ext cx="0" cy="59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DDE278B5-3C5B-4847-1E63-3E387D3511BC}"/>
              </a:ext>
            </a:extLst>
          </p:cNvPr>
          <p:cNvSpPr/>
          <p:nvPr/>
        </p:nvSpPr>
        <p:spPr>
          <a:xfrm>
            <a:off x="491319" y="4541287"/>
            <a:ext cx="1569492" cy="9451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LONG TERM DRAINAGE TUBE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D475EC1-5DD3-3432-75D4-B6B2A950EA03}"/>
              </a:ext>
            </a:extLst>
          </p:cNvPr>
          <p:cNvCxnSpPr>
            <a:cxnSpLocks/>
          </p:cNvCxnSpPr>
          <p:nvPr/>
        </p:nvCxnSpPr>
        <p:spPr>
          <a:xfrm flipH="1">
            <a:off x="2163169" y="4962098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CCC24CD-4979-76E7-8F5A-F07B0C05ABFA}"/>
              </a:ext>
            </a:extLst>
          </p:cNvPr>
          <p:cNvSpPr/>
          <p:nvPr/>
        </p:nvSpPr>
        <p:spPr>
          <a:xfrm>
            <a:off x="9212238" y="4541287"/>
            <a:ext cx="2305335" cy="723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CHOLECYSTOGRAPHY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7C29D5-397C-707A-8AC2-D1AF623AC12A}"/>
              </a:ext>
            </a:extLst>
          </p:cNvPr>
          <p:cNvCxnSpPr>
            <a:cxnSpLocks/>
          </p:cNvCxnSpPr>
          <p:nvPr/>
        </p:nvCxnSpPr>
        <p:spPr>
          <a:xfrm>
            <a:off x="10231269" y="3951018"/>
            <a:ext cx="0" cy="59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2A37DF2C-7727-F408-C5F4-5F751A352FE3}"/>
              </a:ext>
            </a:extLst>
          </p:cNvPr>
          <p:cNvSpPr/>
          <p:nvPr/>
        </p:nvSpPr>
        <p:spPr>
          <a:xfrm>
            <a:off x="9444251" y="5854885"/>
            <a:ext cx="2073322" cy="6687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UNOBSTRUCTED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1CAE480-EB93-17BB-34B0-F455B4638A1B}"/>
              </a:ext>
            </a:extLst>
          </p:cNvPr>
          <p:cNvSpPr/>
          <p:nvPr/>
        </p:nvSpPr>
        <p:spPr>
          <a:xfrm>
            <a:off x="7124131" y="5800299"/>
            <a:ext cx="1702273" cy="723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NO RESIDUAL STONE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F4E8F14-8DF3-2593-BB77-C22E29F02115}"/>
              </a:ext>
            </a:extLst>
          </p:cNvPr>
          <p:cNvCxnSpPr>
            <a:cxnSpLocks/>
          </p:cNvCxnSpPr>
          <p:nvPr/>
        </p:nvCxnSpPr>
        <p:spPr>
          <a:xfrm>
            <a:off x="10242639" y="5264616"/>
            <a:ext cx="0" cy="59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9CAA0C-F9A7-05AC-518D-151864ACF0C3}"/>
              </a:ext>
            </a:extLst>
          </p:cNvPr>
          <p:cNvCxnSpPr>
            <a:cxnSpLocks/>
          </p:cNvCxnSpPr>
          <p:nvPr/>
        </p:nvCxnSpPr>
        <p:spPr>
          <a:xfrm flipH="1">
            <a:off x="8983637" y="6122157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B5145DF-EC02-03AF-9D62-A16E4AA70B24}"/>
              </a:ext>
            </a:extLst>
          </p:cNvPr>
          <p:cNvCxnSpPr>
            <a:cxnSpLocks/>
          </p:cNvCxnSpPr>
          <p:nvPr/>
        </p:nvCxnSpPr>
        <p:spPr>
          <a:xfrm>
            <a:off x="1266964" y="5505164"/>
            <a:ext cx="0" cy="295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40457F9-8F64-1D3C-0F9C-23EC8100D30F}"/>
              </a:ext>
            </a:extLst>
          </p:cNvPr>
          <p:cNvSpPr/>
          <p:nvPr/>
        </p:nvSpPr>
        <p:spPr>
          <a:xfrm>
            <a:off x="6837527" y="4541287"/>
            <a:ext cx="1702273" cy="8018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OBSTRUCTED CYSTIC DUCT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7F26EE7-E67F-FAAA-10E5-D766B3F51018}"/>
              </a:ext>
            </a:extLst>
          </p:cNvPr>
          <p:cNvCxnSpPr>
            <a:cxnSpLocks/>
          </p:cNvCxnSpPr>
          <p:nvPr/>
        </p:nvCxnSpPr>
        <p:spPr>
          <a:xfrm flipH="1">
            <a:off x="8719779" y="4841543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F826FC5-4E2C-4E47-4EB1-DA54F6477568}"/>
              </a:ext>
            </a:extLst>
          </p:cNvPr>
          <p:cNvCxnSpPr>
            <a:cxnSpLocks/>
          </p:cNvCxnSpPr>
          <p:nvPr/>
        </p:nvCxnSpPr>
        <p:spPr>
          <a:xfrm flipH="1">
            <a:off x="6264891" y="4933665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97269ECB-2A90-BC64-4BE7-D1AE6ECA1288}"/>
              </a:ext>
            </a:extLst>
          </p:cNvPr>
          <p:cNvSpPr/>
          <p:nvPr/>
        </p:nvSpPr>
        <p:spPr>
          <a:xfrm>
            <a:off x="4981432" y="4575405"/>
            <a:ext cx="1102337" cy="8018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IMPROVE GC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4DD12FC-398F-EE2E-780D-DABE1911D03E}"/>
              </a:ext>
            </a:extLst>
          </p:cNvPr>
          <p:cNvCxnSpPr>
            <a:cxnSpLocks/>
          </p:cNvCxnSpPr>
          <p:nvPr/>
        </p:nvCxnSpPr>
        <p:spPr>
          <a:xfrm flipH="1" flipV="1">
            <a:off x="3309580" y="3985136"/>
            <a:ext cx="1671852" cy="59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2C6EC4A9-9CF0-0C45-C6EC-30E6D126D461}"/>
              </a:ext>
            </a:extLst>
          </p:cNvPr>
          <p:cNvSpPr/>
          <p:nvPr/>
        </p:nvSpPr>
        <p:spPr>
          <a:xfrm>
            <a:off x="5145206" y="5854885"/>
            <a:ext cx="950794" cy="518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CLAMP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CFFACC2-05DE-8AD9-5699-0C4322556678}"/>
              </a:ext>
            </a:extLst>
          </p:cNvPr>
          <p:cNvSpPr/>
          <p:nvPr/>
        </p:nvSpPr>
        <p:spPr>
          <a:xfrm>
            <a:off x="2924032" y="5883889"/>
            <a:ext cx="1487605" cy="5732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REMOVAL OF CATHETER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F77DB14-3E11-07FF-0619-A189056BAA6D}"/>
              </a:ext>
            </a:extLst>
          </p:cNvPr>
          <p:cNvCxnSpPr>
            <a:cxnSpLocks/>
          </p:cNvCxnSpPr>
          <p:nvPr/>
        </p:nvCxnSpPr>
        <p:spPr>
          <a:xfrm flipH="1">
            <a:off x="6380326" y="6122157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FA9A1E2-D226-2D0E-B1ED-AA3D667C0FB1}"/>
              </a:ext>
            </a:extLst>
          </p:cNvPr>
          <p:cNvCxnSpPr>
            <a:cxnSpLocks/>
          </p:cNvCxnSpPr>
          <p:nvPr/>
        </p:nvCxnSpPr>
        <p:spPr>
          <a:xfrm flipH="1">
            <a:off x="4575411" y="6122157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36443F2-BEB2-5EE5-8ECB-03DB52A1AA73}"/>
              </a:ext>
            </a:extLst>
          </p:cNvPr>
          <p:cNvSpPr/>
          <p:nvPr/>
        </p:nvSpPr>
        <p:spPr>
          <a:xfrm>
            <a:off x="491319" y="5883890"/>
            <a:ext cx="1897039" cy="8444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OBSERVATION AFTER DISCHARGE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E368CF3-0E98-8D5D-376D-6324760F179A}"/>
              </a:ext>
            </a:extLst>
          </p:cNvPr>
          <p:cNvCxnSpPr>
            <a:cxnSpLocks/>
          </p:cNvCxnSpPr>
          <p:nvPr/>
        </p:nvCxnSpPr>
        <p:spPr>
          <a:xfrm flipH="1">
            <a:off x="2434987" y="6122157"/>
            <a:ext cx="457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299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70639-C068-5D5C-4D95-3CA66D53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>
            <a:normAutofit/>
          </a:bodyPr>
          <a:lstStyle/>
          <a:p>
            <a:r>
              <a:rPr lang="en-IN" sz="3600" b="1" dirty="0"/>
              <a:t>                                  </a:t>
            </a:r>
            <a:r>
              <a:rPr lang="en-IN" sz="3200" b="1" dirty="0"/>
              <a:t>STASTICAL ANALYSIS</a:t>
            </a:r>
            <a:endParaRPr lang="en-IN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21DA9-0F68-0ACC-6BA7-7916F898C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37375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The continuous variables conforming to a normal distribution were expressed by mean ± standard deviation. 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The continuous variables that did not conform to a normal distribution were expressed by the median and a 95% confidence interval.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 Depending on the presence of a normal distribution, a </a:t>
            </a:r>
            <a:r>
              <a:rPr lang="en-IN" b="0" i="1" u="none" strike="noStrike" baseline="0" dirty="0">
                <a:latin typeface="TimesNewRomanPS-ItalicMT-Identity-H"/>
              </a:rPr>
              <a:t>t</a:t>
            </a:r>
            <a:r>
              <a:rPr lang="en-IN" b="0" i="0" u="none" strike="noStrike" baseline="0" dirty="0">
                <a:latin typeface="TimesNewRomanPSMT-Identity-H"/>
              </a:rPr>
              <a:t>-test or non-parametric test was carried out to compare the continuous variables between the two groups. </a:t>
            </a:r>
          </a:p>
        </p:txBody>
      </p:sp>
    </p:spTree>
    <p:extLst>
      <p:ext uri="{BB962C8B-B14F-4D97-AF65-F5344CB8AC3E}">
        <p14:creationId xmlns:p14="http://schemas.microsoft.com/office/powerpoint/2010/main" val="386476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20C0-BA81-E714-F8D3-F0AE9597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E3C9-112A-35E5-BD7A-003123AA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latin typeface="TimesNewRomanPSMT-Identity-H"/>
              </a:rPr>
              <a:t>Categorical variables were expressed by frequency and incidence</a:t>
            </a:r>
          </a:p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latin typeface="TimesNewRomanPSMT-Identity-H"/>
              </a:rPr>
              <a:t>A chi-square test or Fisher’s exact test was used to compare the incidence.</a:t>
            </a:r>
          </a:p>
          <a:p>
            <a:pPr algn="l">
              <a:lnSpc>
                <a:spcPct val="150000"/>
              </a:lnSpc>
            </a:pPr>
            <a:r>
              <a:rPr lang="en-IN" sz="2800" b="0" i="0" u="none" strike="noStrike" baseline="0" dirty="0">
                <a:latin typeface="TimesNewRomanPSMT-Identity-H"/>
              </a:rPr>
              <a:t> All statistical analyses were conducted using the SPSS Statistics software.</a:t>
            </a:r>
            <a:endParaRPr lang="en-IN" sz="4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0141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DFAC-76B3-DEC6-5342-AA77B84A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7514"/>
          </a:xfrm>
        </p:spPr>
        <p:txBody>
          <a:bodyPr>
            <a:normAutofit fontScale="90000"/>
          </a:bodyPr>
          <a:lstStyle/>
          <a:p>
            <a:r>
              <a:rPr lang="en-IN" dirty="0"/>
              <a:t>                                    </a:t>
            </a:r>
            <a:r>
              <a:rPr lang="en-IN" sz="3600" b="1" dirty="0"/>
              <a:t>RESULTS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A2450-3CD9-4247-57C1-364098C79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097" y="856350"/>
            <a:ext cx="10707806" cy="5636524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74 patients underwent PTGD therapy</a:t>
            </a:r>
          </a:p>
          <a:p>
            <a:pPr algn="l">
              <a:lnSpc>
                <a:spcPct val="160000"/>
              </a:lnSpc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All the patients are free of abdominal pain and fever and none of them required emergency or immediate surgery</a:t>
            </a:r>
          </a:p>
          <a:p>
            <a:pPr>
              <a:lnSpc>
                <a:spcPct val="160000"/>
              </a:lnSpc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59 of these patients underwent laparoscopic cholecystectomy, 4 of whom had complications (6.8%).</a:t>
            </a:r>
          </a:p>
          <a:p>
            <a:pPr algn="l">
              <a:lnSpc>
                <a:spcPct val="160000"/>
              </a:lnSpc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A total of 14 patients underwent GPC and routine cholecystography. </a:t>
            </a:r>
          </a:p>
          <a:p>
            <a:pPr algn="l">
              <a:lnSpc>
                <a:spcPct val="160000"/>
              </a:lnSpc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The post GPC </a:t>
            </a:r>
            <a:r>
              <a:rPr lang="en-IN" sz="24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cholecystograms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of 13 patients showed no residual stones in the gallbladder and common bile duct  were discharged after their drainage tubes were removed. </a:t>
            </a:r>
          </a:p>
        </p:txBody>
      </p:sp>
    </p:spTree>
    <p:extLst>
      <p:ext uri="{BB962C8B-B14F-4D97-AF65-F5344CB8AC3E}">
        <p14:creationId xmlns:p14="http://schemas.microsoft.com/office/powerpoint/2010/main" val="167261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B7509-8519-760A-8AFA-CC47D0F57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910" y="449700"/>
            <a:ext cx="10807890" cy="5958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IN" sz="10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One patient who had an obstructed cystic duct at high risk with respect to a cholecystectomy. Gallbladder drainage tube was not removed. </a:t>
            </a:r>
          </a:p>
          <a:p>
            <a:pPr algn="l">
              <a:lnSpc>
                <a:spcPct val="150000"/>
              </a:lnSpc>
            </a:pPr>
            <a:r>
              <a:rPr lang="en-IN" sz="10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Abdominal ultrasonography, MRCP, and abdominal CT examinations were performed 1, 3, and 6 months after GPC to evaluate the recurrence of cholelithiasis and cholecystitis.  </a:t>
            </a:r>
          </a:p>
          <a:p>
            <a:pPr algn="l">
              <a:lnSpc>
                <a:spcPct val="150000"/>
              </a:lnSpc>
            </a:pPr>
            <a:r>
              <a:rPr lang="en-IN" sz="10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During a mean follow-up period of 13 months, recurrent gallstones were found in 2 (15.4%) of the 13 patients after removal of the drainage tubes, and recurrent symptoms were found in 1 patient (7.7%).</a:t>
            </a:r>
            <a:endParaRPr lang="en-IN" sz="10000" b="0" i="0" u="none" strike="noStrike" baseline="0" dirty="0">
              <a:solidFill>
                <a:srgbClr val="000000"/>
              </a:solidFill>
              <a:latin typeface="GillSansMT-Identity-H"/>
            </a:endParaRPr>
          </a:p>
          <a:p>
            <a:pPr algn="l">
              <a:lnSpc>
                <a:spcPct val="150000"/>
              </a:lnSpc>
            </a:pPr>
            <a:r>
              <a:rPr lang="en-IN" sz="10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At present, none of the patients have been re-hospitalized and none required additional surgical treatment. </a:t>
            </a:r>
          </a:p>
          <a:p>
            <a:pPr marL="0" indent="0" algn="l">
              <a:lnSpc>
                <a:spcPct val="150000"/>
              </a:lnSpc>
              <a:buNone/>
            </a:pPr>
            <a:endParaRPr lang="en-IN" sz="10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485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2BAD9-C938-1BCA-D223-489B606F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37" y="764275"/>
            <a:ext cx="11122926" cy="625067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94.9% of patients were asymptomatic after </a:t>
            </a:r>
            <a:r>
              <a:rPr lang="en-IN" b="0" i="0" u="none" strike="noStrike" baseline="0" dirty="0" err="1">
                <a:latin typeface="TimesNewRomanPSMT-Identity-H"/>
              </a:rPr>
              <a:t>Galbladder</a:t>
            </a:r>
            <a:r>
              <a:rPr lang="en-IN" b="0" i="0" u="none" strike="noStrike" baseline="0" dirty="0">
                <a:latin typeface="TimesNewRomanPSMT-Identity-H"/>
              </a:rPr>
              <a:t> Preserving Cholecystolithotomy</a:t>
            </a:r>
            <a:endParaRPr lang="en-IN" dirty="0">
              <a:latin typeface="TimesNewRomanPSMT-Identity-H"/>
            </a:endParaRP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70% of patients with recurrent gallstones were also asymptomatic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Only few patients had </a:t>
            </a:r>
            <a:r>
              <a:rPr lang="en-IN" b="0" i="0" u="none" strike="noStrike" baseline="0" dirty="0" err="1">
                <a:latin typeface="TimesNewRomanPSMT-Identity-H"/>
              </a:rPr>
              <a:t>slightdiscomfort</a:t>
            </a:r>
            <a:r>
              <a:rPr lang="en-IN" b="0" i="0" u="none" strike="noStrike" baseline="0" dirty="0">
                <a:latin typeface="TimesNewRomanPSMT-Identity-H"/>
              </a:rPr>
              <a:t> in the upper abdomen.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solidFill>
                  <a:srgbClr val="000000"/>
                </a:solidFill>
                <a:latin typeface="TimesNewRomanPSMT-Identity-H"/>
              </a:rPr>
              <a:t>One patient was not treated for gallstones after PTGD as their life expectancy was less than 6 months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53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E2FD-D37C-401E-03B7-18F1AB5C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195" y="-191069"/>
            <a:ext cx="7641609" cy="1132765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800" b="1" dirty="0"/>
              <a:t>                                        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1931D-4AC8-F21C-7520-37567468C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32" y="1132765"/>
            <a:ext cx="10653215" cy="5636526"/>
          </a:xfrm>
        </p:spPr>
        <p:txBody>
          <a:bodyPr/>
          <a:lstStyle/>
          <a:p>
            <a:r>
              <a:rPr lang="en-IN" sz="3200" dirty="0"/>
              <a:t>Single centred Retrospective analysis.</a:t>
            </a:r>
          </a:p>
          <a:p>
            <a:r>
              <a:rPr lang="en-IN" sz="3200" dirty="0"/>
              <a:t>Limited study population</a:t>
            </a:r>
          </a:p>
          <a:p>
            <a:r>
              <a:rPr lang="en-IN" sz="3200" dirty="0"/>
              <a:t>Short duration</a:t>
            </a:r>
          </a:p>
          <a:p>
            <a:r>
              <a:rPr lang="en-IN" sz="3200" dirty="0"/>
              <a:t>Gall stones can still exist after Percutaneous Transhepatic Gallbladder Drainage(PTGD) , at risk of recurrent cholecystitis at any time.</a:t>
            </a:r>
          </a:p>
          <a:p>
            <a:r>
              <a:rPr lang="en-IN" sz="3200" dirty="0"/>
              <a:t>Relapse rate of 46% after 3 years.</a:t>
            </a:r>
          </a:p>
          <a:p>
            <a:r>
              <a:rPr lang="en-IN" sz="3200" dirty="0" err="1"/>
              <a:t>Posiibility</a:t>
            </a:r>
            <a:r>
              <a:rPr lang="en-IN" sz="3200" dirty="0"/>
              <a:t> of Catheter related complications and readmission</a:t>
            </a:r>
          </a:p>
          <a:p>
            <a:r>
              <a:rPr lang="en-IN" sz="3200" dirty="0"/>
              <a:t>Higher gallstone relapse rate(15.4%) in Gallbladder preserving cholecystolithotomy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3973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AE140-3607-4C23-3CA3-1247D0F1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660"/>
            <a:ext cx="10515600" cy="736979"/>
          </a:xfrm>
        </p:spPr>
        <p:txBody>
          <a:bodyPr>
            <a:normAutofit/>
          </a:bodyPr>
          <a:lstStyle/>
          <a:p>
            <a:r>
              <a:rPr lang="en-IN" sz="3600" b="1" dirty="0"/>
              <a:t>                                     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15A4E-4FF3-0C22-63F1-F65CF94EC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2638"/>
            <a:ext cx="10680510" cy="562970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Percutaneous transhepatic gallbladder drainage, combined with </a:t>
            </a:r>
            <a:r>
              <a:rPr lang="en-IN" dirty="0"/>
              <a:t>Gallbladder preserving cholecystolithotomy(GPC) </a:t>
            </a:r>
            <a:r>
              <a:rPr lang="en-IN" b="0" i="0" u="none" strike="noStrike" baseline="0" dirty="0">
                <a:latin typeface="TimesNewRomanPSMT-Identity-H"/>
              </a:rPr>
              <a:t>, is suitable for high-risk patients with severe acute calculous cholecystitis who cannot undergo Delayed Cholecystectomy. </a:t>
            </a:r>
          </a:p>
          <a:p>
            <a:pPr algn="l">
              <a:lnSpc>
                <a:spcPct val="150000"/>
              </a:lnSpc>
            </a:pPr>
            <a:r>
              <a:rPr lang="en-IN" dirty="0">
                <a:latin typeface="TimesNewRomanPSMT-Identity-H"/>
              </a:rPr>
              <a:t>P</a:t>
            </a:r>
            <a:r>
              <a:rPr lang="en-IN" b="0" i="0" u="none" strike="noStrike" baseline="0" dirty="0">
                <a:latin typeface="TimesNewRomanPSMT-Identity-H"/>
              </a:rPr>
              <a:t>erformed under local anaesthesia </a:t>
            </a:r>
          </a:p>
          <a:p>
            <a:pPr algn="l">
              <a:lnSpc>
                <a:spcPct val="150000"/>
              </a:lnSpc>
            </a:pPr>
            <a:r>
              <a:rPr lang="en-IN" dirty="0">
                <a:latin typeface="TimesNewRomanPSMT-Identity-H"/>
              </a:rPr>
              <a:t>E</a:t>
            </a:r>
            <a:r>
              <a:rPr lang="en-IN" b="0" i="0" u="none" strike="noStrike" baseline="0" dirty="0">
                <a:latin typeface="TimesNewRomanPSMT-Identity-H"/>
              </a:rPr>
              <a:t>nables high-risk patients with acute calculous cholecystitis to manage the high-risk inflammation phase before the removal of the gallstones. </a:t>
            </a:r>
          </a:p>
        </p:txBody>
      </p:sp>
    </p:spTree>
    <p:extLst>
      <p:ext uri="{BB962C8B-B14F-4D97-AF65-F5344CB8AC3E}">
        <p14:creationId xmlns:p14="http://schemas.microsoft.com/office/powerpoint/2010/main" val="299160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2A84-09ED-6D93-3509-C886F18F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C95B9-EDB7-F77B-65EC-56638AA52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Acute calculous cholecystitis is a common cholelithiasis complication for which the optimal therapy is laparoscopic cholecystectomy.</a:t>
            </a:r>
          </a:p>
          <a:p>
            <a:pPr>
              <a:lnSpc>
                <a:spcPct val="150000"/>
              </a:lnSpc>
            </a:pPr>
            <a:r>
              <a:rPr lang="en-IN" dirty="0"/>
              <a:t>Cholecystectomy is associated with increased incidence of mortality in high risk patients.</a:t>
            </a:r>
          </a:p>
        </p:txBody>
      </p:sp>
    </p:spTree>
    <p:extLst>
      <p:ext uri="{BB962C8B-B14F-4D97-AF65-F5344CB8AC3E}">
        <p14:creationId xmlns:p14="http://schemas.microsoft.com/office/powerpoint/2010/main" val="3615605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489A-8D02-7D90-B73C-46BA4085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849E-1D94-21F4-4806-D7FD4CA7F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r>
              <a:rPr lang="en-IN" dirty="0">
                <a:latin typeface="TimesNewRomanPSMT-Identity-H"/>
              </a:rPr>
              <a:t>S</a:t>
            </a:r>
            <a:r>
              <a:rPr lang="en-IN" b="0" i="0" u="none" strike="noStrike" baseline="0" dirty="0">
                <a:latin typeface="TimesNewRomanPSMT-Identity-H"/>
              </a:rPr>
              <a:t>olves the problem of long-term tube drainage after PTGD.  </a:t>
            </a:r>
          </a:p>
          <a:p>
            <a:pPr algn="l">
              <a:lnSpc>
                <a:spcPct val="150000"/>
              </a:lnSpc>
            </a:pPr>
            <a:r>
              <a:rPr lang="en-IN" dirty="0">
                <a:latin typeface="TimesNewRomanPSMT-Identity-H"/>
              </a:rPr>
              <a:t>C</a:t>
            </a:r>
            <a:r>
              <a:rPr lang="en-IN" b="0" i="0" u="none" strike="noStrike" baseline="0" dirty="0">
                <a:latin typeface="TimesNewRomanPSMT-Identity-H"/>
              </a:rPr>
              <a:t>ombination method offers an alternative to the treatment of unresectable gallstones.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552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FA51-308B-48D4-B19F-6C887080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IN" sz="4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br>
              <a:rPr lang="en-IN" sz="4400" b="1" i="0" u="none" strike="noStrike" baseline="0" dirty="0">
                <a:solidFill>
                  <a:srgbClr val="000000"/>
                </a:solidFill>
                <a:latin typeface="GillSansMT-Bold-Identity-H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8A8F-05E2-AE08-E44D-6BAB8C2AD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1. Yamashita Y, Takada T, </a:t>
            </a:r>
            <a:r>
              <a:rPr lang="en-IN" sz="24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Kawarada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Y, et al. Surgical treatment of patients with acute cholecystitis: Tokyo guidelines. 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J Hepatobiliary </a:t>
            </a:r>
            <a:r>
              <a:rPr lang="en-IN" sz="24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Pancreat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 Surg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4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2007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;14:91–97. doi:10.1007/s00534-006-1161-x</a:t>
            </a:r>
          </a:p>
          <a:p>
            <a:pPr marL="0" indent="0" algn="l">
              <a:buNone/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2. </a:t>
            </a:r>
            <a:r>
              <a:rPr lang="en-IN" sz="24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Ansaloni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L, Pisano M, </a:t>
            </a:r>
            <a:r>
              <a:rPr lang="en-IN" sz="24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Coccolini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F. 2016 WSES guidelines on acute calculous cholecystitis. 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World J </a:t>
            </a:r>
            <a:r>
              <a:rPr lang="en-IN" sz="24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Emerg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 Surg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4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2016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;11:25. doi:10.1186/s13017-016-0082-5</a:t>
            </a:r>
          </a:p>
          <a:p>
            <a:pPr marL="0" indent="0" algn="l">
              <a:buNone/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3. Huber DF, Martin EW, Cooperman M. Cholecystectomy in elderly patients. 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Am J Surg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4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1983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;146:719–722. doi:10.1016/0002-9610(83)90326-4</a:t>
            </a:r>
          </a:p>
          <a:p>
            <a:pPr marL="0" indent="0" algn="l">
              <a:buNone/>
            </a:pP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4. Lin D, Wu S, Fan Y, et al. Comparison of laparoscopic cholecystectomy and delayed laparoscopic cholecystectomy in aged acute calculous cholecystitis: a cohort study. </a:t>
            </a:r>
            <a:r>
              <a:rPr lang="en-IN" sz="24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Surg</a:t>
            </a:r>
            <a:r>
              <a:rPr lang="en-IN" sz="24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 </a:t>
            </a:r>
            <a:r>
              <a:rPr lang="en-IN" sz="24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Endosc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4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2020</a:t>
            </a:r>
            <a:r>
              <a:rPr lang="en-IN" sz="24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;34:2994–3001. doi:10.1007/s00464-019-07091-4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576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7A7B0-0831-E830-72A8-FF0CE40E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188" y="809542"/>
            <a:ext cx="10515600" cy="435133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5.Patel N, Chick JFB,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Gemmete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JJ, et al. Interventional radiology-operated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cholecystoscopy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for the management of symptomatic cholelithiasis: approach, technical success, safety, and clinical outcomes. 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Am J </a:t>
            </a:r>
            <a:r>
              <a:rPr lang="en-IN" sz="20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Roentgenol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0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2018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;210:1164–1171. doi:10.2214/AJR.17.18690</a:t>
            </a:r>
          </a:p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6.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Cherng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N, Witkowski ET,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Sneider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EB, et al. Use of cholecystostomy tubes in the management of patients with primary diagnosis of acute cholecystitis. 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J Am Coll Surg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0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2012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;214:196–201. doi:10.1016/j.jamcollsurg.2011.11.005</a:t>
            </a:r>
          </a:p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7.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Winbladh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A, Gullstrand P,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Svanvik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J,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Sandström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P. Systematic review of cholecystostomy as a treatment option in acute cholecystitis. 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HPB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</a:t>
            </a:r>
            <a:r>
              <a:rPr lang="en-IN" sz="20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2009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;11:183–193. doi:10.1111/j.1477-2574.2009.00052.x</a:t>
            </a:r>
          </a:p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8. Han J,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Xue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D,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Tuo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H, et al. Percutaneous transhepatic gallbladder drainage combined with laparoscopic cholecystectomy versus emergency</a:t>
            </a:r>
          </a:p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laparoscopic cholecystectomy for the treatment of moderate acute cholecystitis: a meta-analysis. 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J </a:t>
            </a:r>
            <a:r>
              <a:rPr lang="en-IN" sz="20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Laparoendoscop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 Adv </a:t>
            </a:r>
            <a:r>
              <a:rPr lang="en-IN" sz="20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Surg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 </a:t>
            </a:r>
            <a:r>
              <a:rPr lang="en-IN" sz="2000" b="0" i="1" u="none" strike="noStrike" baseline="0" dirty="0" err="1">
                <a:solidFill>
                  <a:srgbClr val="000000"/>
                </a:solidFill>
                <a:latin typeface="TimesNewRomanPS-ItalicMT-Identity-H"/>
              </a:rPr>
              <a:t>Techniq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0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2021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doi:10.1089/lap.2021.0579</a:t>
            </a:r>
          </a:p>
          <a:p>
            <a:pPr marL="0" indent="0" algn="l">
              <a:buNone/>
            </a:pP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9. </a:t>
            </a:r>
            <a:r>
              <a:rPr lang="en-IN" sz="2000" b="0" i="0" u="none" strike="noStrike" baseline="0" dirty="0" err="1">
                <a:solidFill>
                  <a:srgbClr val="000000"/>
                </a:solidFill>
                <a:latin typeface="TimesNewRomanPSMT-Identity-H"/>
              </a:rPr>
              <a:t>Stirrat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 J, Patel NR, Stella SF, et al. Safety and efficacy of percutaneous gallstone extraction in high-risk patients: an alternative to cholecystectomy or long-term drainage. </a:t>
            </a:r>
            <a:r>
              <a:rPr lang="en-IN" sz="2000" b="0" i="1" u="none" strike="noStrike" baseline="0" dirty="0">
                <a:solidFill>
                  <a:srgbClr val="000000"/>
                </a:solidFill>
                <a:latin typeface="TimesNewRomanPS-ItalicMT-Identity-H"/>
              </a:rPr>
              <a:t>J Am Coll Surg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. </a:t>
            </a:r>
            <a:r>
              <a:rPr lang="en-IN" sz="2000" b="0" i="0" u="none" strike="noStrike" baseline="0" dirty="0">
                <a:solidFill>
                  <a:srgbClr val="000080"/>
                </a:solidFill>
                <a:latin typeface="TimesNewRomanPSMT-Identity-H"/>
              </a:rPr>
              <a:t>2021</a:t>
            </a:r>
            <a:r>
              <a:rPr lang="en-IN" sz="2000" b="0" i="0" u="none" strike="noStrike" baseline="0" dirty="0">
                <a:solidFill>
                  <a:srgbClr val="000000"/>
                </a:solidFill>
                <a:latin typeface="TimesNewRomanPSMT-Identity-H"/>
              </a:rPr>
              <a:t>;232(2):195–201. doi:10.1016/j.jamcollsurg.2020.09.019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276758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36574-8B79-A4E5-9934-A960AF41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65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7021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9B68-A59A-D872-78B4-500E7A807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F463-7A37-255E-9B49-C3483F5DE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726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Percutaneous Transhepatic Gallbladder Drainage(PTGD) is minimally invasive, safe, effective non surgical therapy. </a:t>
            </a:r>
          </a:p>
          <a:p>
            <a:pPr>
              <a:lnSpc>
                <a:spcPct val="150000"/>
              </a:lnSpc>
            </a:pPr>
            <a:r>
              <a:rPr lang="en-IN" dirty="0"/>
              <a:t>It can promptly relieve gallbladder pressure and cholecystitis symptoms.</a:t>
            </a:r>
          </a:p>
          <a:p>
            <a:pPr>
              <a:lnSpc>
                <a:spcPct val="150000"/>
              </a:lnSpc>
            </a:pPr>
            <a:r>
              <a:rPr lang="en-IN" dirty="0"/>
              <a:t>Gallbladder preserving cholecystolithotomy(GPC) under local anaesthesia in poor general condition patients.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3018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EE14-5177-4CF3-CEC4-D0CF0A9E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>
            <a:normAutofit/>
          </a:bodyPr>
          <a:lstStyle/>
          <a:p>
            <a:r>
              <a:rPr lang="en-IN" sz="3600" b="1" dirty="0"/>
              <a:t>                            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084-242F-3FD6-BED3-DF6C493F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356"/>
            <a:ext cx="10515600" cy="53055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Retrospective analysis.</a:t>
            </a:r>
          </a:p>
          <a:p>
            <a:pPr>
              <a:lnSpc>
                <a:spcPct val="150000"/>
              </a:lnSpc>
            </a:pPr>
            <a:r>
              <a:rPr lang="en-IN" dirty="0"/>
              <a:t>74 high risk patients with acute calculous cholecystitis between October 2018 and September 2021 underwent Percutaneous Transhepatic Gallbladder Drainage(PTGD) .</a:t>
            </a:r>
          </a:p>
          <a:p>
            <a:pPr>
              <a:lnSpc>
                <a:spcPct val="150000"/>
              </a:lnSpc>
            </a:pPr>
            <a:r>
              <a:rPr lang="en-IN" dirty="0"/>
              <a:t>59 of these patients underwent Delayed Cholecystectomy.</a:t>
            </a:r>
          </a:p>
          <a:p>
            <a:pPr>
              <a:lnSpc>
                <a:spcPct val="150000"/>
              </a:lnSpc>
            </a:pPr>
            <a:r>
              <a:rPr lang="en-IN" dirty="0"/>
              <a:t>14 patients underwent Gallbladder preserving cholecystolithotomy (GPC) after 8-12 weeks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40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39CF8-CCC4-A381-D133-8E8A9B0BC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899"/>
            <a:ext cx="10515600" cy="723331"/>
          </a:xfrm>
        </p:spPr>
        <p:txBody>
          <a:bodyPr>
            <a:normAutofit/>
          </a:bodyPr>
          <a:lstStyle/>
          <a:p>
            <a:r>
              <a:rPr lang="en-IN" sz="3600" b="1" dirty="0"/>
              <a:t>                                 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1E182-56FA-821B-02A2-9553C8C66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0531"/>
            <a:ext cx="10680510" cy="5363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74 High risk patients (33 males and 41 females)</a:t>
            </a:r>
          </a:p>
          <a:p>
            <a:pPr>
              <a:lnSpc>
                <a:spcPct val="150000"/>
              </a:lnSpc>
            </a:pPr>
            <a:r>
              <a:rPr lang="en-IN" dirty="0"/>
              <a:t>Age : 66-98 years</a:t>
            </a:r>
          </a:p>
          <a:p>
            <a:pPr>
              <a:lnSpc>
                <a:spcPct val="150000"/>
              </a:lnSpc>
            </a:pPr>
            <a:r>
              <a:rPr lang="en-IN" dirty="0"/>
              <a:t>65 patients with multiple gallstone</a:t>
            </a:r>
          </a:p>
          <a:p>
            <a:pPr>
              <a:lnSpc>
                <a:spcPct val="150000"/>
              </a:lnSpc>
            </a:pPr>
            <a:r>
              <a:rPr lang="en-IN" dirty="0"/>
              <a:t>9 patients with single gallstone</a:t>
            </a:r>
          </a:p>
          <a:p>
            <a:pPr>
              <a:lnSpc>
                <a:spcPct val="150000"/>
              </a:lnSpc>
            </a:pPr>
            <a:r>
              <a:rPr lang="en-IN" dirty="0"/>
              <a:t>3 patients with choledocholithiasis</a:t>
            </a:r>
          </a:p>
        </p:txBody>
      </p:sp>
    </p:spTree>
    <p:extLst>
      <p:ext uri="{BB962C8B-B14F-4D97-AF65-F5344CB8AC3E}">
        <p14:creationId xmlns:p14="http://schemas.microsoft.com/office/powerpoint/2010/main" val="68091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8A7FA-DA60-C459-950F-F370C77E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INDICATIONS FOR PERCUTANEOUS TRANSHEPATIC GALLBLADDER DRAINAGE(PTGD)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D0813-B72D-831C-F135-E7D02DBB4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Presence of acute cholecystitis</a:t>
            </a:r>
          </a:p>
          <a:p>
            <a:pPr marL="514350" indent="-514350" algn="l">
              <a:lnSpc>
                <a:spcPct val="110000"/>
              </a:lnSpc>
              <a:buFont typeface="+mj-lt"/>
              <a:buAutoNum type="arabicPeriod"/>
            </a:pPr>
            <a:r>
              <a:rPr lang="en-IN" b="0" i="0" u="none" strike="noStrike" baseline="0" dirty="0">
                <a:latin typeface="TimesNewRomanPSMT-Identity-H"/>
              </a:rPr>
              <a:t>Complications such as long-term bed rest after combined </a:t>
            </a:r>
          </a:p>
          <a:p>
            <a:pPr lvl="2">
              <a:lnSpc>
                <a:spcPct val="110000"/>
              </a:lnSpc>
            </a:pPr>
            <a:r>
              <a:rPr lang="en-IN" sz="3200" dirty="0">
                <a:latin typeface="TimesNewRomanPSMT-Identity-H"/>
              </a:rPr>
              <a:t>S</a:t>
            </a:r>
            <a:r>
              <a:rPr lang="en-IN" sz="3200" b="0" i="0" u="none" strike="noStrike" baseline="0" dirty="0">
                <a:latin typeface="TimesNewRomanPSMT-Identity-H"/>
              </a:rPr>
              <a:t>evere cerebrovascular sequela </a:t>
            </a:r>
          </a:p>
          <a:p>
            <a:pPr lvl="2"/>
            <a:r>
              <a:rPr lang="en-IN" sz="3200" dirty="0">
                <a:latin typeface="TimesNewRomanPSMT-Identity-H"/>
              </a:rPr>
              <a:t>A</a:t>
            </a:r>
            <a:r>
              <a:rPr lang="en-IN" sz="3200" b="0" i="0" u="none" strike="noStrike" baseline="0" dirty="0">
                <a:latin typeface="TimesNewRomanPSMT-Identity-H"/>
              </a:rPr>
              <a:t>dvanced cirrhosis</a:t>
            </a:r>
          </a:p>
          <a:p>
            <a:pPr lvl="2"/>
            <a:r>
              <a:rPr lang="en-IN" sz="3200" b="0" i="0" u="none" strike="noStrike" baseline="0" dirty="0">
                <a:latin typeface="TimesNewRomanPSMT-Identity-H"/>
              </a:rPr>
              <a:t>Pulmonary infection, </a:t>
            </a:r>
          </a:p>
          <a:p>
            <a:pPr lvl="2"/>
            <a:r>
              <a:rPr lang="en-IN" sz="3200" dirty="0">
                <a:latin typeface="TimesNewRomanPSMT-Identity-H"/>
              </a:rPr>
              <a:t>C</a:t>
            </a:r>
            <a:r>
              <a:rPr lang="en-IN" sz="3200" b="0" i="0" u="none" strike="noStrike" baseline="0" dirty="0">
                <a:latin typeface="TimesNewRomanPSMT-Identity-H"/>
              </a:rPr>
              <a:t>hronic renal failure, </a:t>
            </a:r>
          </a:p>
          <a:p>
            <a:pPr lvl="2"/>
            <a:r>
              <a:rPr lang="en-IN" sz="3200" dirty="0">
                <a:latin typeface="TimesNewRomanPSMT-Identity-H"/>
              </a:rPr>
              <a:t>D</a:t>
            </a:r>
            <a:r>
              <a:rPr lang="en-IN" sz="3200" b="0" i="0" u="none" strike="noStrike" baseline="0" dirty="0">
                <a:latin typeface="TimesNewRomanPSMT-Identity-H"/>
              </a:rPr>
              <a:t>iabetes </a:t>
            </a:r>
          </a:p>
          <a:p>
            <a:pPr lvl="2"/>
            <a:r>
              <a:rPr lang="en-IN" sz="3200" dirty="0">
                <a:latin typeface="TimesNewRomanPSMT-Identity-H"/>
              </a:rPr>
              <a:t>H</a:t>
            </a:r>
            <a:r>
              <a:rPr lang="en-IN" sz="3200" b="0" i="0" u="none" strike="noStrike" baseline="0" dirty="0">
                <a:latin typeface="TimesNewRomanPSMT-Identity-H"/>
              </a:rPr>
              <a:t>eart failure </a:t>
            </a:r>
          </a:p>
          <a:p>
            <a:pPr lvl="2"/>
            <a:r>
              <a:rPr lang="en-IN" sz="3200" dirty="0">
                <a:latin typeface="TimesNewRomanPSMT-Identity-H"/>
              </a:rPr>
              <a:t>I</a:t>
            </a:r>
            <a:r>
              <a:rPr lang="en-IN" sz="3200" b="0" i="0" u="none" strike="noStrike" baseline="0" dirty="0">
                <a:latin typeface="TimesNewRomanPSMT-Identity-H"/>
              </a:rPr>
              <a:t>nability to undergo cholecystectomy</a:t>
            </a:r>
            <a:r>
              <a:rPr lang="en-IN" b="0" i="0" u="none" strike="noStrike" baseline="0" dirty="0">
                <a:latin typeface="TimesNewRomanPSMT-Identity-H"/>
              </a:rPr>
              <a:t>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862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50E0E5-CA31-AB08-6A49-67B8678CD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128" y="668740"/>
            <a:ext cx="9103057" cy="5508223"/>
          </a:xfrm>
        </p:spPr>
      </p:pic>
    </p:spTree>
    <p:extLst>
      <p:ext uri="{BB962C8B-B14F-4D97-AF65-F5344CB8AC3E}">
        <p14:creationId xmlns:p14="http://schemas.microsoft.com/office/powerpoint/2010/main" val="106251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6C9F2-5E53-05AA-BB98-9D59AA9D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8898"/>
            <a:ext cx="10515600" cy="1325563"/>
          </a:xfrm>
        </p:spPr>
        <p:txBody>
          <a:bodyPr>
            <a:normAutofit/>
          </a:bodyPr>
          <a:lstStyle/>
          <a:p>
            <a:r>
              <a:rPr lang="en-IN" sz="3600" b="1" i="0" u="none" strike="noStrike" baseline="0" dirty="0">
                <a:latin typeface="GillSansMT-Identity-H"/>
              </a:rPr>
              <a:t>INDICATIONS OF GALLBLADDER-PRESERVING CHOLECYSTOLITHOTOMY</a:t>
            </a:r>
            <a:endParaRPr lang="en-IN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3874-78C7-AFAB-2018-28E23DF65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Cholelithiasis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An inability to receive Delayed Cholecystectomy due to multiple serious systemic complications</a:t>
            </a:r>
          </a:p>
          <a:p>
            <a:pPr algn="l">
              <a:lnSpc>
                <a:spcPct val="150000"/>
              </a:lnSpc>
            </a:pPr>
            <a:r>
              <a:rPr lang="en-IN" b="0" i="0" u="none" strike="noStrike" baseline="0" dirty="0">
                <a:latin typeface="TimesNewRomanPSMT-Identity-H"/>
              </a:rPr>
              <a:t>A life expectancy of more than 6 months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10493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2BD-5033-1AE7-2085-DE804B20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773"/>
            <a:ext cx="10515600" cy="764275"/>
          </a:xfrm>
        </p:spPr>
        <p:txBody>
          <a:bodyPr>
            <a:normAutofit/>
          </a:bodyPr>
          <a:lstStyle/>
          <a:p>
            <a:r>
              <a:rPr lang="en-IN" sz="3600" b="1" i="0" u="none" strike="noStrike" baseline="0" dirty="0">
                <a:latin typeface="GillSansMT-Identity-H"/>
              </a:rPr>
              <a:t>GALLBLADDER-PRESERVING CHOLECYSTOLITHOTOMY</a:t>
            </a:r>
            <a:endParaRPr lang="en-IN" sz="72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1E40DA-9630-7C0D-1248-4A8E52A9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048"/>
            <a:ext cx="10515600" cy="5248915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70000"/>
              </a:lnSpc>
            </a:pPr>
            <a:r>
              <a:rPr lang="en-I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erformed 6–8 weeks after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Percutaneous Transhepatic Gallbladder Drainage(PTGD) </a:t>
            </a:r>
            <a:r>
              <a:rPr lang="en-IN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 the surgery is generally carried out 8–12weeks after transabdominal drainage.</a:t>
            </a:r>
          </a:p>
          <a:p>
            <a:pPr algn="l">
              <a:lnSpc>
                <a:spcPct val="170000"/>
              </a:lnSpc>
            </a:pPr>
            <a:r>
              <a:rPr lang="en-IN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local anaesthesia, under aseptic precautions drainage tube was cut and removed, and a guidewire was placed into the gallbladder</a:t>
            </a:r>
          </a:p>
          <a:p>
            <a:pPr algn="l">
              <a:lnSpc>
                <a:spcPct val="170000"/>
              </a:lnSpc>
            </a:pPr>
            <a:r>
              <a:rPr lang="en-IN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sinus tract was dilated with a percutaneous nephrolithotomy puncture kit, using the trocar technique, until the placement of a 22 Fr.</a:t>
            </a:r>
          </a:p>
        </p:txBody>
      </p:sp>
    </p:spTree>
    <p:extLst>
      <p:ext uri="{BB962C8B-B14F-4D97-AF65-F5344CB8AC3E}">
        <p14:creationId xmlns:p14="http://schemas.microsoft.com/office/powerpoint/2010/main" val="16703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