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301" r:id="rId5"/>
    <p:sldId id="259" r:id="rId6"/>
    <p:sldId id="260" r:id="rId7"/>
    <p:sldId id="261" r:id="rId8"/>
    <p:sldId id="276" r:id="rId9"/>
    <p:sldId id="262" r:id="rId10"/>
    <p:sldId id="263" r:id="rId11"/>
    <p:sldId id="264" r:id="rId12"/>
    <p:sldId id="265" r:id="rId13"/>
    <p:sldId id="266" r:id="rId14"/>
    <p:sldId id="267" r:id="rId15"/>
    <p:sldId id="268" r:id="rId16"/>
    <p:sldId id="269" r:id="rId17"/>
    <p:sldId id="270" r:id="rId18"/>
    <p:sldId id="277" r:id="rId19"/>
    <p:sldId id="271" r:id="rId20"/>
    <p:sldId id="278" r:id="rId21"/>
    <p:sldId id="272" r:id="rId22"/>
    <p:sldId id="273" r:id="rId23"/>
    <p:sldId id="279" r:id="rId24"/>
    <p:sldId id="274" r:id="rId25"/>
    <p:sldId id="280" r:id="rId26"/>
    <p:sldId id="282" r:id="rId27"/>
    <p:sldId id="296" r:id="rId28"/>
    <p:sldId id="283" r:id="rId29"/>
    <p:sldId id="284" r:id="rId30"/>
    <p:sldId id="285" r:id="rId31"/>
    <p:sldId id="286" r:id="rId32"/>
    <p:sldId id="287" r:id="rId33"/>
    <p:sldId id="288" r:id="rId34"/>
    <p:sldId id="289" r:id="rId35"/>
    <p:sldId id="290" r:id="rId36"/>
    <p:sldId id="295" r:id="rId37"/>
    <p:sldId id="292" r:id="rId38"/>
    <p:sldId id="293" r:id="rId39"/>
    <p:sldId id="291" r:id="rId40"/>
    <p:sldId id="297" r:id="rId41"/>
    <p:sldId id="298" r:id="rId42"/>
    <p:sldId id="299" r:id="rId43"/>
    <p:sldId id="300"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C663EE-1E48-4D35-8DBC-D7EF5276B2D1}" v="817" dt="2023-04-30T19:12:49.015"/>
    <p1510:client id="{AFDAA34C-4DC7-42DF-BC0F-C699AE6E2DAA}" v="633" dt="2023-04-30T17:38:22.0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FAD17C-5108-4583-8417-C2F8F1440A72}"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59E2BE60-8439-4A66-A1AB-5574981D9BBB}">
      <dgm:prSet/>
      <dgm:spPr/>
      <dgm:t>
        <a:bodyPr/>
        <a:lstStyle/>
        <a:p>
          <a:r>
            <a:rPr lang="en-US"/>
            <a:t>Usually, one or more perforators can be found and used per flap, but it is not recommended to use them all because they will potentially affect flap rotation. </a:t>
          </a:r>
        </a:p>
      </dgm:t>
    </dgm:pt>
    <dgm:pt modelId="{AE438845-5428-4B05-9F57-19E45493394C}" type="parTrans" cxnId="{A4A26BCE-D35B-4D9D-A3D7-A6F990DEE8FA}">
      <dgm:prSet/>
      <dgm:spPr/>
      <dgm:t>
        <a:bodyPr/>
        <a:lstStyle/>
        <a:p>
          <a:endParaRPr lang="en-US"/>
        </a:p>
      </dgm:t>
    </dgm:pt>
    <dgm:pt modelId="{14B74D37-FBC0-4147-A0B0-7A1E14EADF51}" type="sibTrans" cxnId="{A4A26BCE-D35B-4D9D-A3D7-A6F990DEE8FA}">
      <dgm:prSet/>
      <dgm:spPr/>
      <dgm:t>
        <a:bodyPr/>
        <a:lstStyle/>
        <a:p>
          <a:endParaRPr lang="en-US"/>
        </a:p>
      </dgm:t>
    </dgm:pt>
    <dgm:pt modelId="{1D9E589B-CB62-4CE4-A1A3-4052DC11C662}">
      <dgm:prSet/>
      <dgm:spPr/>
      <dgm:t>
        <a:bodyPr/>
        <a:lstStyle/>
        <a:p>
          <a:r>
            <a:rPr lang="en-US"/>
            <a:t>The average surgical time (including tumour resection and reconstruction) was 142  min (100–250  min).</a:t>
          </a:r>
        </a:p>
      </dgm:t>
    </dgm:pt>
    <dgm:pt modelId="{5C0968FE-47C6-4EAE-BFBF-89670EB3ED57}" type="parTrans" cxnId="{116A5825-908D-44A4-BF2B-94997DB11D01}">
      <dgm:prSet/>
      <dgm:spPr/>
      <dgm:t>
        <a:bodyPr/>
        <a:lstStyle/>
        <a:p>
          <a:endParaRPr lang="en-US"/>
        </a:p>
      </dgm:t>
    </dgm:pt>
    <dgm:pt modelId="{D3267A04-339F-4CA2-B22E-57B4BFEEDEAC}" type="sibTrans" cxnId="{116A5825-908D-44A4-BF2B-94997DB11D01}">
      <dgm:prSet/>
      <dgm:spPr/>
      <dgm:t>
        <a:bodyPr/>
        <a:lstStyle/>
        <a:p>
          <a:endParaRPr lang="en-US"/>
        </a:p>
      </dgm:t>
    </dgm:pt>
    <dgm:pt modelId="{70C94A89-07EB-4CC4-B780-D35C3F8C3C0C}">
      <dgm:prSet/>
      <dgm:spPr/>
      <dgm:t>
        <a:bodyPr/>
        <a:lstStyle/>
        <a:p>
          <a:r>
            <a:rPr lang="en-US"/>
            <a:t>The time to flap cutting, peeling, and remodelling averaged 45  min (30–60  min).</a:t>
          </a:r>
        </a:p>
      </dgm:t>
    </dgm:pt>
    <dgm:pt modelId="{AF520C12-EED1-4326-90B7-9D5CEF620AEB}" type="parTrans" cxnId="{3083DB33-0E86-4F0E-991C-14941ECB4D96}">
      <dgm:prSet/>
      <dgm:spPr/>
      <dgm:t>
        <a:bodyPr/>
        <a:lstStyle/>
        <a:p>
          <a:endParaRPr lang="en-US"/>
        </a:p>
      </dgm:t>
    </dgm:pt>
    <dgm:pt modelId="{FE1C0570-D31E-4977-8FE6-151591C174D6}" type="sibTrans" cxnId="{3083DB33-0E86-4F0E-991C-14941ECB4D96}">
      <dgm:prSet/>
      <dgm:spPr/>
      <dgm:t>
        <a:bodyPr/>
        <a:lstStyle/>
        <a:p>
          <a:endParaRPr lang="en-US"/>
        </a:p>
      </dgm:t>
    </dgm:pt>
    <dgm:pt modelId="{59997DE1-86F9-42C6-85E4-0FE2DAEC6B0E}" type="pres">
      <dgm:prSet presAssocID="{91FAD17C-5108-4583-8417-C2F8F1440A72}" presName="vert0" presStyleCnt="0">
        <dgm:presLayoutVars>
          <dgm:dir/>
          <dgm:animOne val="branch"/>
          <dgm:animLvl val="lvl"/>
        </dgm:presLayoutVars>
      </dgm:prSet>
      <dgm:spPr/>
    </dgm:pt>
    <dgm:pt modelId="{D4CB7873-6BDA-4DCD-AB97-BF2D927173D3}" type="pres">
      <dgm:prSet presAssocID="{59E2BE60-8439-4A66-A1AB-5574981D9BBB}" presName="thickLine" presStyleLbl="alignNode1" presStyleIdx="0" presStyleCnt="3"/>
      <dgm:spPr/>
    </dgm:pt>
    <dgm:pt modelId="{5A043767-62CB-483C-B561-109D75025398}" type="pres">
      <dgm:prSet presAssocID="{59E2BE60-8439-4A66-A1AB-5574981D9BBB}" presName="horz1" presStyleCnt="0"/>
      <dgm:spPr/>
    </dgm:pt>
    <dgm:pt modelId="{73686D93-75AE-4E73-912D-8D51A87C0C81}" type="pres">
      <dgm:prSet presAssocID="{59E2BE60-8439-4A66-A1AB-5574981D9BBB}" presName="tx1" presStyleLbl="revTx" presStyleIdx="0" presStyleCnt="3"/>
      <dgm:spPr/>
    </dgm:pt>
    <dgm:pt modelId="{DC542ED4-70AE-4F5F-8E9C-3A41476B68B2}" type="pres">
      <dgm:prSet presAssocID="{59E2BE60-8439-4A66-A1AB-5574981D9BBB}" presName="vert1" presStyleCnt="0"/>
      <dgm:spPr/>
    </dgm:pt>
    <dgm:pt modelId="{66D46DC2-E9B3-494B-8BB5-4D21017EB8E4}" type="pres">
      <dgm:prSet presAssocID="{1D9E589B-CB62-4CE4-A1A3-4052DC11C662}" presName="thickLine" presStyleLbl="alignNode1" presStyleIdx="1" presStyleCnt="3"/>
      <dgm:spPr/>
    </dgm:pt>
    <dgm:pt modelId="{A3151322-2FA5-4858-9E59-0DEA98AF1DA7}" type="pres">
      <dgm:prSet presAssocID="{1D9E589B-CB62-4CE4-A1A3-4052DC11C662}" presName="horz1" presStyleCnt="0"/>
      <dgm:spPr/>
    </dgm:pt>
    <dgm:pt modelId="{9B5E8D47-215A-45A6-8BE0-E0F5015934F7}" type="pres">
      <dgm:prSet presAssocID="{1D9E589B-CB62-4CE4-A1A3-4052DC11C662}" presName="tx1" presStyleLbl="revTx" presStyleIdx="1" presStyleCnt="3"/>
      <dgm:spPr/>
    </dgm:pt>
    <dgm:pt modelId="{C321FD0D-3387-4D52-9348-10C5586CBAC4}" type="pres">
      <dgm:prSet presAssocID="{1D9E589B-CB62-4CE4-A1A3-4052DC11C662}" presName="vert1" presStyleCnt="0"/>
      <dgm:spPr/>
    </dgm:pt>
    <dgm:pt modelId="{695BCBD3-6D58-49FE-AE97-CCB4B82FBF58}" type="pres">
      <dgm:prSet presAssocID="{70C94A89-07EB-4CC4-B780-D35C3F8C3C0C}" presName="thickLine" presStyleLbl="alignNode1" presStyleIdx="2" presStyleCnt="3"/>
      <dgm:spPr/>
    </dgm:pt>
    <dgm:pt modelId="{D58072CE-584A-4E5B-8A4E-DB8D0AEB7E21}" type="pres">
      <dgm:prSet presAssocID="{70C94A89-07EB-4CC4-B780-D35C3F8C3C0C}" presName="horz1" presStyleCnt="0"/>
      <dgm:spPr/>
    </dgm:pt>
    <dgm:pt modelId="{5DB2434D-C3FD-4718-93BE-9EE5245D9D90}" type="pres">
      <dgm:prSet presAssocID="{70C94A89-07EB-4CC4-B780-D35C3F8C3C0C}" presName="tx1" presStyleLbl="revTx" presStyleIdx="2" presStyleCnt="3"/>
      <dgm:spPr/>
    </dgm:pt>
    <dgm:pt modelId="{5A0EA949-58C2-44FF-B919-0328405A32F7}" type="pres">
      <dgm:prSet presAssocID="{70C94A89-07EB-4CC4-B780-D35C3F8C3C0C}" presName="vert1" presStyleCnt="0"/>
      <dgm:spPr/>
    </dgm:pt>
  </dgm:ptLst>
  <dgm:cxnLst>
    <dgm:cxn modelId="{50ED0114-6259-45F4-8113-68AD3034640D}" type="presOf" srcId="{91FAD17C-5108-4583-8417-C2F8F1440A72}" destId="{59997DE1-86F9-42C6-85E4-0FE2DAEC6B0E}" srcOrd="0" destOrd="0" presId="urn:microsoft.com/office/officeart/2008/layout/LinedList"/>
    <dgm:cxn modelId="{116A5825-908D-44A4-BF2B-94997DB11D01}" srcId="{91FAD17C-5108-4583-8417-C2F8F1440A72}" destId="{1D9E589B-CB62-4CE4-A1A3-4052DC11C662}" srcOrd="1" destOrd="0" parTransId="{5C0968FE-47C6-4EAE-BFBF-89670EB3ED57}" sibTransId="{D3267A04-339F-4CA2-B22E-57B4BFEEDEAC}"/>
    <dgm:cxn modelId="{3083DB33-0E86-4F0E-991C-14941ECB4D96}" srcId="{91FAD17C-5108-4583-8417-C2F8F1440A72}" destId="{70C94A89-07EB-4CC4-B780-D35C3F8C3C0C}" srcOrd="2" destOrd="0" parTransId="{AF520C12-EED1-4326-90B7-9D5CEF620AEB}" sibTransId="{FE1C0570-D31E-4977-8FE6-151591C174D6}"/>
    <dgm:cxn modelId="{44989058-AA20-476C-ABE0-20AAD2A7D2AF}" type="presOf" srcId="{1D9E589B-CB62-4CE4-A1A3-4052DC11C662}" destId="{9B5E8D47-215A-45A6-8BE0-E0F5015934F7}" srcOrd="0" destOrd="0" presId="urn:microsoft.com/office/officeart/2008/layout/LinedList"/>
    <dgm:cxn modelId="{6F0B0083-67F6-4E1A-9679-B1D26C09F400}" type="presOf" srcId="{70C94A89-07EB-4CC4-B780-D35C3F8C3C0C}" destId="{5DB2434D-C3FD-4718-93BE-9EE5245D9D90}" srcOrd="0" destOrd="0" presId="urn:microsoft.com/office/officeart/2008/layout/LinedList"/>
    <dgm:cxn modelId="{A4A26BCE-D35B-4D9D-A3D7-A6F990DEE8FA}" srcId="{91FAD17C-5108-4583-8417-C2F8F1440A72}" destId="{59E2BE60-8439-4A66-A1AB-5574981D9BBB}" srcOrd="0" destOrd="0" parTransId="{AE438845-5428-4B05-9F57-19E45493394C}" sibTransId="{14B74D37-FBC0-4147-A0B0-7A1E14EADF51}"/>
    <dgm:cxn modelId="{8BCDB6D7-BDBA-42C2-868C-647F4B919C5F}" type="presOf" srcId="{59E2BE60-8439-4A66-A1AB-5574981D9BBB}" destId="{73686D93-75AE-4E73-912D-8D51A87C0C81}" srcOrd="0" destOrd="0" presId="urn:microsoft.com/office/officeart/2008/layout/LinedList"/>
    <dgm:cxn modelId="{3389B581-DFD1-4644-8697-69978A6DD4AE}" type="presParOf" srcId="{59997DE1-86F9-42C6-85E4-0FE2DAEC6B0E}" destId="{D4CB7873-6BDA-4DCD-AB97-BF2D927173D3}" srcOrd="0" destOrd="0" presId="urn:microsoft.com/office/officeart/2008/layout/LinedList"/>
    <dgm:cxn modelId="{8F2063A4-6535-42D7-BE42-1D29813157FB}" type="presParOf" srcId="{59997DE1-86F9-42C6-85E4-0FE2DAEC6B0E}" destId="{5A043767-62CB-483C-B561-109D75025398}" srcOrd="1" destOrd="0" presId="urn:microsoft.com/office/officeart/2008/layout/LinedList"/>
    <dgm:cxn modelId="{75ED46AC-CCA6-4AD0-9CD5-B79127C6C421}" type="presParOf" srcId="{5A043767-62CB-483C-B561-109D75025398}" destId="{73686D93-75AE-4E73-912D-8D51A87C0C81}" srcOrd="0" destOrd="0" presId="urn:microsoft.com/office/officeart/2008/layout/LinedList"/>
    <dgm:cxn modelId="{69F0E6FF-D34B-4FC0-9A32-64A7049645D7}" type="presParOf" srcId="{5A043767-62CB-483C-B561-109D75025398}" destId="{DC542ED4-70AE-4F5F-8E9C-3A41476B68B2}" srcOrd="1" destOrd="0" presId="urn:microsoft.com/office/officeart/2008/layout/LinedList"/>
    <dgm:cxn modelId="{C8F3CC2F-5761-467E-87DA-6E32833BB201}" type="presParOf" srcId="{59997DE1-86F9-42C6-85E4-0FE2DAEC6B0E}" destId="{66D46DC2-E9B3-494B-8BB5-4D21017EB8E4}" srcOrd="2" destOrd="0" presId="urn:microsoft.com/office/officeart/2008/layout/LinedList"/>
    <dgm:cxn modelId="{F85B6229-3652-458C-8A97-C52245A9B600}" type="presParOf" srcId="{59997DE1-86F9-42C6-85E4-0FE2DAEC6B0E}" destId="{A3151322-2FA5-4858-9E59-0DEA98AF1DA7}" srcOrd="3" destOrd="0" presId="urn:microsoft.com/office/officeart/2008/layout/LinedList"/>
    <dgm:cxn modelId="{756EEA40-AE5F-4B75-9955-641593BDDFE1}" type="presParOf" srcId="{A3151322-2FA5-4858-9E59-0DEA98AF1DA7}" destId="{9B5E8D47-215A-45A6-8BE0-E0F5015934F7}" srcOrd="0" destOrd="0" presId="urn:microsoft.com/office/officeart/2008/layout/LinedList"/>
    <dgm:cxn modelId="{143F3E66-1565-4048-907D-BEC0523F2079}" type="presParOf" srcId="{A3151322-2FA5-4858-9E59-0DEA98AF1DA7}" destId="{C321FD0D-3387-4D52-9348-10C5586CBAC4}" srcOrd="1" destOrd="0" presId="urn:microsoft.com/office/officeart/2008/layout/LinedList"/>
    <dgm:cxn modelId="{D84BCC9D-D36A-4634-B5AE-D1F81D5AE95B}" type="presParOf" srcId="{59997DE1-86F9-42C6-85E4-0FE2DAEC6B0E}" destId="{695BCBD3-6D58-49FE-AE97-CCB4B82FBF58}" srcOrd="4" destOrd="0" presId="urn:microsoft.com/office/officeart/2008/layout/LinedList"/>
    <dgm:cxn modelId="{304B5BA4-3CBB-4155-883C-1C722776372F}" type="presParOf" srcId="{59997DE1-86F9-42C6-85E4-0FE2DAEC6B0E}" destId="{D58072CE-584A-4E5B-8A4E-DB8D0AEB7E21}" srcOrd="5" destOrd="0" presId="urn:microsoft.com/office/officeart/2008/layout/LinedList"/>
    <dgm:cxn modelId="{E164DF59-235E-4D25-8F89-5BAC016AE863}" type="presParOf" srcId="{D58072CE-584A-4E5B-8A4E-DB8D0AEB7E21}" destId="{5DB2434D-C3FD-4718-93BE-9EE5245D9D90}" srcOrd="0" destOrd="0" presId="urn:microsoft.com/office/officeart/2008/layout/LinedList"/>
    <dgm:cxn modelId="{D6C3CAB0-8387-46CF-9EEF-E67499C28EFF}" type="presParOf" srcId="{D58072CE-584A-4E5B-8A4E-DB8D0AEB7E21}" destId="{5A0EA949-58C2-44FF-B919-0328405A32F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98FE346-036C-459D-B484-7EAF2C759D36}"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454C4E8D-7C06-42C2-971D-FB6B83AE49CD}">
      <dgm:prSet/>
      <dgm:spPr/>
      <dgm:t>
        <a:bodyPr/>
        <a:lstStyle/>
        <a:p>
          <a:r>
            <a:rPr lang="en-US"/>
            <a:t>In three cases, a TDAP was applied to repair tumour defects in the lateral or inner upper quadrant,</a:t>
          </a:r>
        </a:p>
      </dgm:t>
    </dgm:pt>
    <dgm:pt modelId="{10FACEBD-A35A-46EA-8A48-A7726935F78D}" type="parTrans" cxnId="{27AD9E94-3EAF-498F-81A4-19D3F170FD51}">
      <dgm:prSet/>
      <dgm:spPr/>
      <dgm:t>
        <a:bodyPr/>
        <a:lstStyle/>
        <a:p>
          <a:endParaRPr lang="en-US"/>
        </a:p>
      </dgm:t>
    </dgm:pt>
    <dgm:pt modelId="{A0A20D3C-9263-4A61-B960-90CDB587BA61}" type="sibTrans" cxnId="{27AD9E94-3EAF-498F-81A4-19D3F170FD51}">
      <dgm:prSet/>
      <dgm:spPr/>
      <dgm:t>
        <a:bodyPr/>
        <a:lstStyle/>
        <a:p>
          <a:endParaRPr lang="en-US"/>
        </a:p>
      </dgm:t>
    </dgm:pt>
    <dgm:pt modelId="{C2FBFE63-0347-434D-8C36-36D33C479172}">
      <dgm:prSet/>
      <dgm:spPr/>
      <dgm:t>
        <a:bodyPr/>
        <a:lstStyle/>
        <a:p>
          <a:r>
            <a:rPr lang="en-US"/>
            <a:t>LICAP flaps were applied in nine cases to repair the lateral or central breast area,</a:t>
          </a:r>
        </a:p>
      </dgm:t>
    </dgm:pt>
    <dgm:pt modelId="{AE2610DF-5104-448F-9CEE-368856D6E208}" type="parTrans" cxnId="{B537149C-431B-4A30-AE46-A59F18AACCFA}">
      <dgm:prSet/>
      <dgm:spPr/>
      <dgm:t>
        <a:bodyPr/>
        <a:lstStyle/>
        <a:p>
          <a:endParaRPr lang="en-US"/>
        </a:p>
      </dgm:t>
    </dgm:pt>
    <dgm:pt modelId="{57978FB3-A379-4EAC-BBF9-447B90F7A4E9}" type="sibTrans" cxnId="{B537149C-431B-4A30-AE46-A59F18AACCFA}">
      <dgm:prSet/>
      <dgm:spPr/>
      <dgm:t>
        <a:bodyPr/>
        <a:lstStyle/>
        <a:p>
          <a:endParaRPr lang="en-US"/>
        </a:p>
      </dgm:t>
    </dgm:pt>
    <dgm:pt modelId="{82FCD0B7-F6F6-41D2-83B0-DDBDAF91BDFB}">
      <dgm:prSet/>
      <dgm:spPr/>
      <dgm:t>
        <a:bodyPr/>
        <a:lstStyle/>
        <a:p>
          <a:r>
            <a:rPr lang="en-US"/>
            <a:t>an AICAP was applied in eleven cases for the lower or inner upper quadrant, </a:t>
          </a:r>
        </a:p>
      </dgm:t>
    </dgm:pt>
    <dgm:pt modelId="{EF00B25B-81EE-4ADA-B96E-57214ADDD8CF}" type="parTrans" cxnId="{21DA8D71-F1F5-4FE3-85CF-F2089DD4857E}">
      <dgm:prSet/>
      <dgm:spPr/>
      <dgm:t>
        <a:bodyPr/>
        <a:lstStyle/>
        <a:p>
          <a:endParaRPr lang="en-US"/>
        </a:p>
      </dgm:t>
    </dgm:pt>
    <dgm:pt modelId="{4085FA96-1F98-4E6B-A67C-E006F5C0F7DF}" type="sibTrans" cxnId="{21DA8D71-F1F5-4FE3-85CF-F2089DD4857E}">
      <dgm:prSet/>
      <dgm:spPr/>
      <dgm:t>
        <a:bodyPr/>
        <a:lstStyle/>
        <a:p>
          <a:endParaRPr lang="en-US"/>
        </a:p>
      </dgm:t>
    </dgm:pt>
    <dgm:pt modelId="{A0F74C85-780D-49EE-A101-1FA84972C2F0}">
      <dgm:prSet/>
      <dgm:spPr/>
      <dgm:t>
        <a:bodyPr/>
        <a:lstStyle/>
        <a:p>
          <a:r>
            <a:rPr lang="en-US"/>
            <a:t>lateral tissue flaps adipofascia with skin de-epithelialization or just separation of subcutaneous tissue with no skin was applied in seven cases. </a:t>
          </a:r>
        </a:p>
      </dgm:t>
    </dgm:pt>
    <dgm:pt modelId="{E32B609C-4019-4406-852C-925BC66CCCB3}" type="parTrans" cxnId="{9CA795B8-9644-463F-A082-C8061F2CC56D}">
      <dgm:prSet/>
      <dgm:spPr/>
      <dgm:t>
        <a:bodyPr/>
        <a:lstStyle/>
        <a:p>
          <a:endParaRPr lang="en-US"/>
        </a:p>
      </dgm:t>
    </dgm:pt>
    <dgm:pt modelId="{89DB6E4F-F90F-4096-B61F-0EF618A13EF2}" type="sibTrans" cxnId="{9CA795B8-9644-463F-A082-C8061F2CC56D}">
      <dgm:prSet/>
      <dgm:spPr/>
      <dgm:t>
        <a:bodyPr/>
        <a:lstStyle/>
        <a:p>
          <a:endParaRPr lang="en-US"/>
        </a:p>
      </dgm:t>
    </dgm:pt>
    <dgm:pt modelId="{9D8F0671-12BA-4C95-836A-6AD1C691887F}" type="pres">
      <dgm:prSet presAssocID="{C98FE346-036C-459D-B484-7EAF2C759D36}" presName="vert0" presStyleCnt="0">
        <dgm:presLayoutVars>
          <dgm:dir/>
          <dgm:animOne val="branch"/>
          <dgm:animLvl val="lvl"/>
        </dgm:presLayoutVars>
      </dgm:prSet>
      <dgm:spPr/>
    </dgm:pt>
    <dgm:pt modelId="{FA8FBA98-91F0-4F48-8965-DBC53DEFEB91}" type="pres">
      <dgm:prSet presAssocID="{454C4E8D-7C06-42C2-971D-FB6B83AE49CD}" presName="thickLine" presStyleLbl="alignNode1" presStyleIdx="0" presStyleCnt="4"/>
      <dgm:spPr/>
    </dgm:pt>
    <dgm:pt modelId="{F3DD8531-AC45-4642-8B49-A2F4CFDE7FDB}" type="pres">
      <dgm:prSet presAssocID="{454C4E8D-7C06-42C2-971D-FB6B83AE49CD}" presName="horz1" presStyleCnt="0"/>
      <dgm:spPr/>
    </dgm:pt>
    <dgm:pt modelId="{CB1B98F4-AE5B-4405-9D68-5FF26466A3F1}" type="pres">
      <dgm:prSet presAssocID="{454C4E8D-7C06-42C2-971D-FB6B83AE49CD}" presName="tx1" presStyleLbl="revTx" presStyleIdx="0" presStyleCnt="4"/>
      <dgm:spPr/>
    </dgm:pt>
    <dgm:pt modelId="{A63C153E-CF43-479A-9D2E-6440DE195F13}" type="pres">
      <dgm:prSet presAssocID="{454C4E8D-7C06-42C2-971D-FB6B83AE49CD}" presName="vert1" presStyleCnt="0"/>
      <dgm:spPr/>
    </dgm:pt>
    <dgm:pt modelId="{5CF72BBB-B88A-454F-87BD-95865AFE3FBF}" type="pres">
      <dgm:prSet presAssocID="{C2FBFE63-0347-434D-8C36-36D33C479172}" presName="thickLine" presStyleLbl="alignNode1" presStyleIdx="1" presStyleCnt="4"/>
      <dgm:spPr/>
    </dgm:pt>
    <dgm:pt modelId="{AC41597F-7411-4AE7-B471-9C7093314243}" type="pres">
      <dgm:prSet presAssocID="{C2FBFE63-0347-434D-8C36-36D33C479172}" presName="horz1" presStyleCnt="0"/>
      <dgm:spPr/>
    </dgm:pt>
    <dgm:pt modelId="{2DE134E3-74F9-4466-B9B5-A56B582CED45}" type="pres">
      <dgm:prSet presAssocID="{C2FBFE63-0347-434D-8C36-36D33C479172}" presName="tx1" presStyleLbl="revTx" presStyleIdx="1" presStyleCnt="4"/>
      <dgm:spPr/>
    </dgm:pt>
    <dgm:pt modelId="{1B330D4F-99F4-4BB4-9E9E-B664DC2AF248}" type="pres">
      <dgm:prSet presAssocID="{C2FBFE63-0347-434D-8C36-36D33C479172}" presName="vert1" presStyleCnt="0"/>
      <dgm:spPr/>
    </dgm:pt>
    <dgm:pt modelId="{2C32A401-47F5-4A57-9BEA-B7FEE6303336}" type="pres">
      <dgm:prSet presAssocID="{82FCD0B7-F6F6-41D2-83B0-DDBDAF91BDFB}" presName="thickLine" presStyleLbl="alignNode1" presStyleIdx="2" presStyleCnt="4"/>
      <dgm:spPr/>
    </dgm:pt>
    <dgm:pt modelId="{367F9825-169E-4AA1-9A9B-1730DC5E40CE}" type="pres">
      <dgm:prSet presAssocID="{82FCD0B7-F6F6-41D2-83B0-DDBDAF91BDFB}" presName="horz1" presStyleCnt="0"/>
      <dgm:spPr/>
    </dgm:pt>
    <dgm:pt modelId="{207EC545-6CEE-4849-B02C-57EBE00C38B6}" type="pres">
      <dgm:prSet presAssocID="{82FCD0B7-F6F6-41D2-83B0-DDBDAF91BDFB}" presName="tx1" presStyleLbl="revTx" presStyleIdx="2" presStyleCnt="4"/>
      <dgm:spPr/>
    </dgm:pt>
    <dgm:pt modelId="{EDEA0D22-52AD-4FF4-86AC-646F6BED51ED}" type="pres">
      <dgm:prSet presAssocID="{82FCD0B7-F6F6-41D2-83B0-DDBDAF91BDFB}" presName="vert1" presStyleCnt="0"/>
      <dgm:spPr/>
    </dgm:pt>
    <dgm:pt modelId="{265E037F-BCFC-466F-9206-375E1C023737}" type="pres">
      <dgm:prSet presAssocID="{A0F74C85-780D-49EE-A101-1FA84972C2F0}" presName="thickLine" presStyleLbl="alignNode1" presStyleIdx="3" presStyleCnt="4"/>
      <dgm:spPr/>
    </dgm:pt>
    <dgm:pt modelId="{C54DC4EB-28A2-43F9-A1E1-9AA8DAF5220D}" type="pres">
      <dgm:prSet presAssocID="{A0F74C85-780D-49EE-A101-1FA84972C2F0}" presName="horz1" presStyleCnt="0"/>
      <dgm:spPr/>
    </dgm:pt>
    <dgm:pt modelId="{4235DA23-0782-4A90-82FE-196B03961C2F}" type="pres">
      <dgm:prSet presAssocID="{A0F74C85-780D-49EE-A101-1FA84972C2F0}" presName="tx1" presStyleLbl="revTx" presStyleIdx="3" presStyleCnt="4"/>
      <dgm:spPr/>
    </dgm:pt>
    <dgm:pt modelId="{D77C6A81-4449-4AA0-B2D6-E2FDF4BF92D3}" type="pres">
      <dgm:prSet presAssocID="{A0F74C85-780D-49EE-A101-1FA84972C2F0}" presName="vert1" presStyleCnt="0"/>
      <dgm:spPr/>
    </dgm:pt>
  </dgm:ptLst>
  <dgm:cxnLst>
    <dgm:cxn modelId="{21DA8D71-F1F5-4FE3-85CF-F2089DD4857E}" srcId="{C98FE346-036C-459D-B484-7EAF2C759D36}" destId="{82FCD0B7-F6F6-41D2-83B0-DDBDAF91BDFB}" srcOrd="2" destOrd="0" parTransId="{EF00B25B-81EE-4ADA-B96E-57214ADDD8CF}" sibTransId="{4085FA96-1F98-4E6B-A67C-E006F5C0F7DF}"/>
    <dgm:cxn modelId="{9FCF487F-1B57-4361-B7AC-DC87A874D9A5}" type="presOf" srcId="{82FCD0B7-F6F6-41D2-83B0-DDBDAF91BDFB}" destId="{207EC545-6CEE-4849-B02C-57EBE00C38B6}" srcOrd="0" destOrd="0" presId="urn:microsoft.com/office/officeart/2008/layout/LinedList"/>
    <dgm:cxn modelId="{27AD9E94-3EAF-498F-81A4-19D3F170FD51}" srcId="{C98FE346-036C-459D-B484-7EAF2C759D36}" destId="{454C4E8D-7C06-42C2-971D-FB6B83AE49CD}" srcOrd="0" destOrd="0" parTransId="{10FACEBD-A35A-46EA-8A48-A7726935F78D}" sibTransId="{A0A20D3C-9263-4A61-B960-90CDB587BA61}"/>
    <dgm:cxn modelId="{5C42F89B-9D61-474A-89E1-2AD7C4E55395}" type="presOf" srcId="{454C4E8D-7C06-42C2-971D-FB6B83AE49CD}" destId="{CB1B98F4-AE5B-4405-9D68-5FF26466A3F1}" srcOrd="0" destOrd="0" presId="urn:microsoft.com/office/officeart/2008/layout/LinedList"/>
    <dgm:cxn modelId="{B537149C-431B-4A30-AE46-A59F18AACCFA}" srcId="{C98FE346-036C-459D-B484-7EAF2C759D36}" destId="{C2FBFE63-0347-434D-8C36-36D33C479172}" srcOrd="1" destOrd="0" parTransId="{AE2610DF-5104-448F-9CEE-368856D6E208}" sibTransId="{57978FB3-A379-4EAC-BBF9-447B90F7A4E9}"/>
    <dgm:cxn modelId="{9CA795B8-9644-463F-A082-C8061F2CC56D}" srcId="{C98FE346-036C-459D-B484-7EAF2C759D36}" destId="{A0F74C85-780D-49EE-A101-1FA84972C2F0}" srcOrd="3" destOrd="0" parTransId="{E32B609C-4019-4406-852C-925BC66CCCB3}" sibTransId="{89DB6E4F-F90F-4096-B61F-0EF618A13EF2}"/>
    <dgm:cxn modelId="{0A6AC1B8-B32E-48A7-99D0-A1F543045626}" type="presOf" srcId="{A0F74C85-780D-49EE-A101-1FA84972C2F0}" destId="{4235DA23-0782-4A90-82FE-196B03961C2F}" srcOrd="0" destOrd="0" presId="urn:microsoft.com/office/officeart/2008/layout/LinedList"/>
    <dgm:cxn modelId="{B2E270B9-3D94-4FB6-A13D-D97DD115219D}" type="presOf" srcId="{C98FE346-036C-459D-B484-7EAF2C759D36}" destId="{9D8F0671-12BA-4C95-836A-6AD1C691887F}" srcOrd="0" destOrd="0" presId="urn:microsoft.com/office/officeart/2008/layout/LinedList"/>
    <dgm:cxn modelId="{892675EB-2C88-49E5-8B11-091CDC35604C}" type="presOf" srcId="{C2FBFE63-0347-434D-8C36-36D33C479172}" destId="{2DE134E3-74F9-4466-B9B5-A56B582CED45}" srcOrd="0" destOrd="0" presId="urn:microsoft.com/office/officeart/2008/layout/LinedList"/>
    <dgm:cxn modelId="{027216A9-132D-441D-9AF3-5781CA1228E7}" type="presParOf" srcId="{9D8F0671-12BA-4C95-836A-6AD1C691887F}" destId="{FA8FBA98-91F0-4F48-8965-DBC53DEFEB91}" srcOrd="0" destOrd="0" presId="urn:microsoft.com/office/officeart/2008/layout/LinedList"/>
    <dgm:cxn modelId="{A47CA2CC-3BB5-4DDF-A1CE-F885EBA80C11}" type="presParOf" srcId="{9D8F0671-12BA-4C95-836A-6AD1C691887F}" destId="{F3DD8531-AC45-4642-8B49-A2F4CFDE7FDB}" srcOrd="1" destOrd="0" presId="urn:microsoft.com/office/officeart/2008/layout/LinedList"/>
    <dgm:cxn modelId="{F22F0154-55E0-4D9D-A711-AFA24F142408}" type="presParOf" srcId="{F3DD8531-AC45-4642-8B49-A2F4CFDE7FDB}" destId="{CB1B98F4-AE5B-4405-9D68-5FF26466A3F1}" srcOrd="0" destOrd="0" presId="urn:microsoft.com/office/officeart/2008/layout/LinedList"/>
    <dgm:cxn modelId="{969A345B-DABC-4957-80E1-03E0B7DE53D3}" type="presParOf" srcId="{F3DD8531-AC45-4642-8B49-A2F4CFDE7FDB}" destId="{A63C153E-CF43-479A-9D2E-6440DE195F13}" srcOrd="1" destOrd="0" presId="urn:microsoft.com/office/officeart/2008/layout/LinedList"/>
    <dgm:cxn modelId="{7531D750-6181-44FD-B745-4D82A238CF63}" type="presParOf" srcId="{9D8F0671-12BA-4C95-836A-6AD1C691887F}" destId="{5CF72BBB-B88A-454F-87BD-95865AFE3FBF}" srcOrd="2" destOrd="0" presId="urn:microsoft.com/office/officeart/2008/layout/LinedList"/>
    <dgm:cxn modelId="{1493091C-FD05-4ECA-841B-F6C4D0667F6E}" type="presParOf" srcId="{9D8F0671-12BA-4C95-836A-6AD1C691887F}" destId="{AC41597F-7411-4AE7-B471-9C7093314243}" srcOrd="3" destOrd="0" presId="urn:microsoft.com/office/officeart/2008/layout/LinedList"/>
    <dgm:cxn modelId="{288E074D-BD3E-4F9C-9B46-E1AB7DCEB430}" type="presParOf" srcId="{AC41597F-7411-4AE7-B471-9C7093314243}" destId="{2DE134E3-74F9-4466-B9B5-A56B582CED45}" srcOrd="0" destOrd="0" presId="urn:microsoft.com/office/officeart/2008/layout/LinedList"/>
    <dgm:cxn modelId="{D06A3660-C1B1-455C-B125-7BB1084787DB}" type="presParOf" srcId="{AC41597F-7411-4AE7-B471-9C7093314243}" destId="{1B330D4F-99F4-4BB4-9E9E-B664DC2AF248}" srcOrd="1" destOrd="0" presId="urn:microsoft.com/office/officeart/2008/layout/LinedList"/>
    <dgm:cxn modelId="{7BEAD3DD-2281-4680-88F4-29C30ED0F2D0}" type="presParOf" srcId="{9D8F0671-12BA-4C95-836A-6AD1C691887F}" destId="{2C32A401-47F5-4A57-9BEA-B7FEE6303336}" srcOrd="4" destOrd="0" presId="urn:microsoft.com/office/officeart/2008/layout/LinedList"/>
    <dgm:cxn modelId="{E78C6FEB-D86A-4810-A2A9-051536BBD793}" type="presParOf" srcId="{9D8F0671-12BA-4C95-836A-6AD1C691887F}" destId="{367F9825-169E-4AA1-9A9B-1730DC5E40CE}" srcOrd="5" destOrd="0" presId="urn:microsoft.com/office/officeart/2008/layout/LinedList"/>
    <dgm:cxn modelId="{32DE1404-7083-4EC3-A722-8289AB1A59B0}" type="presParOf" srcId="{367F9825-169E-4AA1-9A9B-1730DC5E40CE}" destId="{207EC545-6CEE-4849-B02C-57EBE00C38B6}" srcOrd="0" destOrd="0" presId="urn:microsoft.com/office/officeart/2008/layout/LinedList"/>
    <dgm:cxn modelId="{ABABC211-7ABB-4F68-8491-3D52848489CA}" type="presParOf" srcId="{367F9825-169E-4AA1-9A9B-1730DC5E40CE}" destId="{EDEA0D22-52AD-4FF4-86AC-646F6BED51ED}" srcOrd="1" destOrd="0" presId="urn:microsoft.com/office/officeart/2008/layout/LinedList"/>
    <dgm:cxn modelId="{80C77E77-DFDE-4A76-B05D-8A0CBE4277C2}" type="presParOf" srcId="{9D8F0671-12BA-4C95-836A-6AD1C691887F}" destId="{265E037F-BCFC-466F-9206-375E1C023737}" srcOrd="6" destOrd="0" presId="urn:microsoft.com/office/officeart/2008/layout/LinedList"/>
    <dgm:cxn modelId="{DBE0D119-3F96-4F07-9013-6311E3C525ED}" type="presParOf" srcId="{9D8F0671-12BA-4C95-836A-6AD1C691887F}" destId="{C54DC4EB-28A2-43F9-A1E1-9AA8DAF5220D}" srcOrd="7" destOrd="0" presId="urn:microsoft.com/office/officeart/2008/layout/LinedList"/>
    <dgm:cxn modelId="{89F8D2CD-E2D1-4C0C-9FDD-AD5D7E4D93FA}" type="presParOf" srcId="{C54DC4EB-28A2-43F9-A1E1-9AA8DAF5220D}" destId="{4235DA23-0782-4A90-82FE-196B03961C2F}" srcOrd="0" destOrd="0" presId="urn:microsoft.com/office/officeart/2008/layout/LinedList"/>
    <dgm:cxn modelId="{17A262EB-9A64-42D4-BF5F-6C13D9F35BBE}" type="presParOf" srcId="{C54DC4EB-28A2-43F9-A1E1-9AA8DAF5220D}" destId="{D77C6A81-4449-4AA0-B2D6-E2FDF4BF92D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CB7873-6BDA-4DCD-AB97-BF2D927173D3}">
      <dsp:nvSpPr>
        <dsp:cNvPr id="0" name=""/>
        <dsp:cNvSpPr/>
      </dsp:nvSpPr>
      <dsp:spPr>
        <a:xfrm>
          <a:off x="0" y="2700"/>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3686D93-75AE-4E73-912D-8D51A87C0C81}">
      <dsp:nvSpPr>
        <dsp:cNvPr id="0" name=""/>
        <dsp:cNvSpPr/>
      </dsp:nvSpPr>
      <dsp:spPr>
        <a:xfrm>
          <a:off x="0" y="2700"/>
          <a:ext cx="6291714" cy="18417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Usually, one or more perforators can be found and used per flap, but it is not recommended to use them all because they will potentially affect flap rotation. </a:t>
          </a:r>
        </a:p>
      </dsp:txBody>
      <dsp:txXfrm>
        <a:off x="0" y="2700"/>
        <a:ext cx="6291714" cy="1841777"/>
      </dsp:txXfrm>
    </dsp:sp>
    <dsp:sp modelId="{66D46DC2-E9B3-494B-8BB5-4D21017EB8E4}">
      <dsp:nvSpPr>
        <dsp:cNvPr id="0" name=""/>
        <dsp:cNvSpPr/>
      </dsp:nvSpPr>
      <dsp:spPr>
        <a:xfrm>
          <a:off x="0" y="1844478"/>
          <a:ext cx="6291714"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5E8D47-215A-45A6-8BE0-E0F5015934F7}">
      <dsp:nvSpPr>
        <dsp:cNvPr id="0" name=""/>
        <dsp:cNvSpPr/>
      </dsp:nvSpPr>
      <dsp:spPr>
        <a:xfrm>
          <a:off x="0" y="1844478"/>
          <a:ext cx="6291714" cy="18417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The average surgical time (including tumour resection and reconstruction) was 142  min (100–250  min).</a:t>
          </a:r>
        </a:p>
      </dsp:txBody>
      <dsp:txXfrm>
        <a:off x="0" y="1844478"/>
        <a:ext cx="6291714" cy="1841777"/>
      </dsp:txXfrm>
    </dsp:sp>
    <dsp:sp modelId="{695BCBD3-6D58-49FE-AE97-CCB4B82FBF58}">
      <dsp:nvSpPr>
        <dsp:cNvPr id="0" name=""/>
        <dsp:cNvSpPr/>
      </dsp:nvSpPr>
      <dsp:spPr>
        <a:xfrm>
          <a:off x="0" y="3686256"/>
          <a:ext cx="6291714"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B2434D-C3FD-4718-93BE-9EE5245D9D90}">
      <dsp:nvSpPr>
        <dsp:cNvPr id="0" name=""/>
        <dsp:cNvSpPr/>
      </dsp:nvSpPr>
      <dsp:spPr>
        <a:xfrm>
          <a:off x="0" y="3686256"/>
          <a:ext cx="6291714" cy="18417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The time to flap cutting, peeling, and remodelling averaged 45  min (30–60  min).</a:t>
          </a:r>
        </a:p>
      </dsp:txBody>
      <dsp:txXfrm>
        <a:off x="0" y="3686256"/>
        <a:ext cx="6291714" cy="18417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8FBA98-91F0-4F48-8965-DBC53DEFEB91}">
      <dsp:nvSpPr>
        <dsp:cNvPr id="0" name=""/>
        <dsp:cNvSpPr/>
      </dsp:nvSpPr>
      <dsp:spPr>
        <a:xfrm>
          <a:off x="0" y="0"/>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1B98F4-AE5B-4405-9D68-5FF26466A3F1}">
      <dsp:nvSpPr>
        <dsp:cNvPr id="0" name=""/>
        <dsp:cNvSpPr/>
      </dsp:nvSpPr>
      <dsp:spPr>
        <a:xfrm>
          <a:off x="0" y="0"/>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In three cases, a TDAP was applied to repair tumour defects in the lateral or inner upper quadrant,</a:t>
          </a:r>
        </a:p>
      </dsp:txBody>
      <dsp:txXfrm>
        <a:off x="0" y="0"/>
        <a:ext cx="6291714" cy="1382683"/>
      </dsp:txXfrm>
    </dsp:sp>
    <dsp:sp modelId="{5CF72BBB-B88A-454F-87BD-95865AFE3FBF}">
      <dsp:nvSpPr>
        <dsp:cNvPr id="0" name=""/>
        <dsp:cNvSpPr/>
      </dsp:nvSpPr>
      <dsp:spPr>
        <a:xfrm>
          <a:off x="0" y="1382683"/>
          <a:ext cx="6291714"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DE134E3-74F9-4466-B9B5-A56B582CED45}">
      <dsp:nvSpPr>
        <dsp:cNvPr id="0" name=""/>
        <dsp:cNvSpPr/>
      </dsp:nvSpPr>
      <dsp:spPr>
        <a:xfrm>
          <a:off x="0" y="1382683"/>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LICAP flaps were applied in nine cases to repair the lateral or central breast area,</a:t>
          </a:r>
        </a:p>
      </dsp:txBody>
      <dsp:txXfrm>
        <a:off x="0" y="1382683"/>
        <a:ext cx="6291714" cy="1382683"/>
      </dsp:txXfrm>
    </dsp:sp>
    <dsp:sp modelId="{2C32A401-47F5-4A57-9BEA-B7FEE6303336}">
      <dsp:nvSpPr>
        <dsp:cNvPr id="0" name=""/>
        <dsp:cNvSpPr/>
      </dsp:nvSpPr>
      <dsp:spPr>
        <a:xfrm>
          <a:off x="0" y="2765367"/>
          <a:ext cx="629171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7EC545-6CEE-4849-B02C-57EBE00C38B6}">
      <dsp:nvSpPr>
        <dsp:cNvPr id="0" name=""/>
        <dsp:cNvSpPr/>
      </dsp:nvSpPr>
      <dsp:spPr>
        <a:xfrm>
          <a:off x="0" y="2765367"/>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an AICAP was applied in eleven cases for the lower or inner upper quadrant, </a:t>
          </a:r>
        </a:p>
      </dsp:txBody>
      <dsp:txXfrm>
        <a:off x="0" y="2765367"/>
        <a:ext cx="6291714" cy="1382683"/>
      </dsp:txXfrm>
    </dsp:sp>
    <dsp:sp modelId="{265E037F-BCFC-466F-9206-375E1C023737}">
      <dsp:nvSpPr>
        <dsp:cNvPr id="0" name=""/>
        <dsp:cNvSpPr/>
      </dsp:nvSpPr>
      <dsp:spPr>
        <a:xfrm>
          <a:off x="0" y="4148051"/>
          <a:ext cx="6291714"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35DA23-0782-4A90-82FE-196B03961C2F}">
      <dsp:nvSpPr>
        <dsp:cNvPr id="0" name=""/>
        <dsp:cNvSpPr/>
      </dsp:nvSpPr>
      <dsp:spPr>
        <a:xfrm>
          <a:off x="0" y="4148051"/>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lateral tissue flaps adipofascia with skin de-epithelialization or just separation of subcutaneous tissue with no skin was applied in seven cases. </a:t>
          </a:r>
        </a:p>
      </dsp:txBody>
      <dsp:txXfrm>
        <a:off x="0" y="4148051"/>
        <a:ext cx="6291714" cy="1382683"/>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4/30/2023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4/30/2023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4/30/2023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4/30/2023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9117" y="269957"/>
            <a:ext cx="11326679" cy="2994616"/>
          </a:xfrm>
        </p:spPr>
        <p:txBody>
          <a:bodyPr>
            <a:normAutofit/>
          </a:bodyPr>
          <a:lstStyle/>
          <a:p>
            <a:r>
              <a:rPr lang="en-US" b="1" dirty="0">
                <a:solidFill>
                  <a:srgbClr val="7030A0"/>
                </a:solidFill>
                <a:ea typeface="+mj-lt"/>
                <a:cs typeface="+mj-lt"/>
              </a:rPr>
              <a:t>Partial breast reconstruction of 30 cases with peri-mammary artery perforator flaps</a:t>
            </a:r>
            <a:endParaRPr lang="en-US" b="1" dirty="0">
              <a:solidFill>
                <a:srgbClr val="7030A0"/>
              </a:solidFill>
            </a:endParaRPr>
          </a:p>
        </p:txBody>
      </p:sp>
      <p:sp>
        <p:nvSpPr>
          <p:cNvPr id="4" name="TextBox 3">
            <a:extLst>
              <a:ext uri="{FF2B5EF4-FFF2-40B4-BE49-F238E27FC236}">
                <a16:creationId xmlns:a16="http://schemas.microsoft.com/office/drawing/2014/main" id="{69090874-42E8-ABFC-9618-71DA6A666634}"/>
              </a:ext>
            </a:extLst>
          </p:cNvPr>
          <p:cNvSpPr txBox="1"/>
          <p:nvPr/>
        </p:nvSpPr>
        <p:spPr>
          <a:xfrm>
            <a:off x="187271" y="3839059"/>
            <a:ext cx="6814409"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dirty="0">
                <a:cs typeface="Calibri"/>
              </a:rPr>
              <a:t>HOD – PROF Dr. J.A. JAYALAL M.S., FRCS ., PH.D</a:t>
            </a:r>
          </a:p>
          <a:p>
            <a:r>
              <a:rPr lang="en-US" sz="2000" b="1" dirty="0">
                <a:cs typeface="Calibri"/>
              </a:rPr>
              <a:t>UNIT CHIEF – Dr. ANGELINE VINCENT M.S D.G.O</a:t>
            </a:r>
          </a:p>
          <a:p>
            <a:r>
              <a:rPr lang="en-US" sz="2000" b="1" dirty="0">
                <a:cs typeface="Calibri"/>
              </a:rPr>
              <a:t>ASSISTANT PROFESSORS – Dr. Arulkumar M.S</a:t>
            </a:r>
          </a:p>
          <a:p>
            <a:r>
              <a:rPr lang="en-US" sz="2000" b="1" dirty="0">
                <a:cs typeface="Calibri"/>
              </a:rPr>
              <a:t>                                                Dr. Mohammed Rafeek M.S</a:t>
            </a:r>
          </a:p>
        </p:txBody>
      </p:sp>
      <p:sp>
        <p:nvSpPr>
          <p:cNvPr id="5" name="TextBox 4">
            <a:extLst>
              <a:ext uri="{FF2B5EF4-FFF2-40B4-BE49-F238E27FC236}">
                <a16:creationId xmlns:a16="http://schemas.microsoft.com/office/drawing/2014/main" id="{327FA006-8BBF-38C7-44DF-4F4429A8589A}"/>
              </a:ext>
            </a:extLst>
          </p:cNvPr>
          <p:cNvSpPr txBox="1"/>
          <p:nvPr/>
        </p:nvSpPr>
        <p:spPr>
          <a:xfrm>
            <a:off x="7108233" y="5556788"/>
            <a:ext cx="5235521"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cs typeface="Calibri"/>
              </a:rPr>
              <a:t>REVIEW BY Dr  R..AMALA</a:t>
            </a:r>
            <a:r>
              <a:rPr lang="en-US" sz="2400" b="1" dirty="0">
                <a:cs typeface="Calibri"/>
              </a:rPr>
              <a:t> </a:t>
            </a:r>
          </a:p>
          <a:p>
            <a:r>
              <a:rPr lang="en-US" sz="2400" b="1">
                <a:cs typeface="Calibri"/>
              </a:rPr>
              <a:t>FIRST YEAR POST GRADUATE</a:t>
            </a:r>
            <a:endParaRPr lang="en-US" sz="2400" b="1" dirty="0">
              <a:cs typeface="Calibri"/>
            </a:endParaRPr>
          </a:p>
          <a:p>
            <a:r>
              <a:rPr lang="en-US" sz="2400" b="1" dirty="0">
                <a:cs typeface="Calibri"/>
              </a:rPr>
              <a:t>DEPARTMENT OF GENERAL SURGERY </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A0909-400B-A520-8911-2942B76FE07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F1B5B57-F963-1CE0-FC06-7E2F881B3612}"/>
              </a:ext>
            </a:extLst>
          </p:cNvPr>
          <p:cNvSpPr>
            <a:spLocks noGrp="1"/>
          </p:cNvSpPr>
          <p:nvPr>
            <p:ph idx="1"/>
          </p:nvPr>
        </p:nvSpPr>
        <p:spPr/>
        <p:txBody>
          <a:bodyPr vert="horz" lIns="91440" tIns="45720" rIns="91440" bIns="45720" rtlCol="0" anchor="t">
            <a:normAutofit fontScale="92500" lnSpcReduction="20000"/>
          </a:bodyPr>
          <a:lstStyle/>
          <a:p>
            <a:r>
              <a:rPr lang="en-US" dirty="0">
                <a:ea typeface="+mn-lt"/>
                <a:cs typeface="+mn-lt"/>
              </a:rPr>
              <a:t>All cases of </a:t>
            </a:r>
            <a:r>
              <a:rPr lang="en-US" b="1" dirty="0">
                <a:ea typeface="+mn-lt"/>
                <a:cs typeface="+mn-lt"/>
              </a:rPr>
              <a:t>invasive ductal carcinoma</a:t>
            </a:r>
            <a:r>
              <a:rPr lang="en-US" dirty="0">
                <a:ea typeface="+mn-lt"/>
                <a:cs typeface="+mn-lt"/>
              </a:rPr>
              <a:t> were diagnosed by preoperative crude needle biopsy, the </a:t>
            </a:r>
            <a:r>
              <a:rPr lang="en-US" dirty="0" err="1">
                <a:ea typeface="+mn-lt"/>
                <a:cs typeface="+mn-lt"/>
              </a:rPr>
              <a:t>tumour</a:t>
            </a:r>
            <a:r>
              <a:rPr lang="en-US" dirty="0">
                <a:ea typeface="+mn-lt"/>
                <a:cs typeface="+mn-lt"/>
              </a:rPr>
              <a:t> diameter was 1.5 to 4.2  cm, and 10 patients underwent neoadjuvant chemotherapy.</a:t>
            </a:r>
          </a:p>
          <a:p>
            <a:r>
              <a:rPr lang="en-US" dirty="0">
                <a:ea typeface="+mn-lt"/>
                <a:cs typeface="+mn-lt"/>
              </a:rPr>
              <a:t> The postoperative </a:t>
            </a:r>
            <a:r>
              <a:rPr lang="en-US" err="1">
                <a:ea typeface="+mn-lt"/>
                <a:cs typeface="+mn-lt"/>
              </a:rPr>
              <a:t>tumour</a:t>
            </a:r>
            <a:r>
              <a:rPr lang="en-US" dirty="0">
                <a:ea typeface="+mn-lt"/>
                <a:cs typeface="+mn-lt"/>
              </a:rPr>
              <a:t> stages were as follows: </a:t>
            </a:r>
            <a:r>
              <a:rPr lang="en-US" b="1" dirty="0">
                <a:solidFill>
                  <a:srgbClr val="FF0000"/>
                </a:solidFill>
                <a:ea typeface="+mn-lt"/>
                <a:cs typeface="+mn-lt"/>
              </a:rPr>
              <a:t>6 in stage I, 15 in stage IIA, 8 in stage II B, and 2 in stage IIIA</a:t>
            </a:r>
            <a:r>
              <a:rPr lang="en-US" dirty="0">
                <a:ea typeface="+mn-lt"/>
                <a:cs typeface="+mn-lt"/>
              </a:rPr>
              <a:t>. </a:t>
            </a:r>
            <a:endParaRPr lang="en-US">
              <a:ea typeface="+mn-lt"/>
              <a:cs typeface="+mn-lt"/>
            </a:endParaRPr>
          </a:p>
          <a:p>
            <a:r>
              <a:rPr lang="en-US" dirty="0">
                <a:ea typeface="+mn-lt"/>
                <a:cs typeface="+mn-lt"/>
              </a:rPr>
              <a:t>The average resection area was 4.5*3.4*2.6  cm .</a:t>
            </a:r>
          </a:p>
          <a:p>
            <a:r>
              <a:rPr lang="en-US" dirty="0">
                <a:ea typeface="+mn-lt"/>
                <a:cs typeface="+mn-lt"/>
              </a:rPr>
              <a:t>  The </a:t>
            </a:r>
            <a:r>
              <a:rPr lang="en-US" err="1">
                <a:ea typeface="+mn-lt"/>
                <a:cs typeface="+mn-lt"/>
              </a:rPr>
              <a:t>tumours</a:t>
            </a:r>
            <a:r>
              <a:rPr lang="en-US" dirty="0">
                <a:ea typeface="+mn-lt"/>
                <a:cs typeface="+mn-lt"/>
              </a:rPr>
              <a:t> were located as follows:</a:t>
            </a:r>
            <a:r>
              <a:rPr lang="en-US" b="1" dirty="0">
                <a:ea typeface="+mn-lt"/>
                <a:cs typeface="+mn-lt"/>
              </a:rPr>
              <a:t> external quadrant (20 cases) and internal quadrant (10 cases).</a:t>
            </a:r>
            <a:r>
              <a:rPr lang="en-US" dirty="0">
                <a:ea typeface="+mn-lt"/>
                <a:cs typeface="+mn-lt"/>
              </a:rPr>
              <a:t> </a:t>
            </a:r>
            <a:endParaRPr lang="en-US">
              <a:ea typeface="+mn-lt"/>
              <a:cs typeface="+mn-lt"/>
            </a:endParaRPr>
          </a:p>
          <a:p>
            <a:r>
              <a:rPr lang="en-US" dirty="0">
                <a:ea typeface="+mn-lt"/>
                <a:cs typeface="+mn-lt"/>
              </a:rPr>
              <a:t>Lateral thoracic and abdominal perforator flaps, such as the anterior intercostal artery perforator fap (AICAP), lateral intercostal artery perforator fap (LICAP), thoracodorsal artery perforator fap (TDAP), or lateral thoracic artery perforator fap (LTAP), were applied for every site with a defect.</a:t>
            </a:r>
            <a:endParaRPr lang="en-US">
              <a:cs typeface="Calibri"/>
            </a:endParaRPr>
          </a:p>
        </p:txBody>
      </p:sp>
    </p:spTree>
    <p:extLst>
      <p:ext uri="{BB962C8B-B14F-4D97-AF65-F5344CB8AC3E}">
        <p14:creationId xmlns:p14="http://schemas.microsoft.com/office/powerpoint/2010/main" val="249025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F4C7A-6711-1CF7-D518-6A54621B962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F2F231F-9E62-ED00-6068-A5B9655438C4}"/>
              </a:ext>
            </a:extLst>
          </p:cNvPr>
          <p:cNvSpPr>
            <a:spLocks noGrp="1"/>
          </p:cNvSpPr>
          <p:nvPr>
            <p:ph idx="1"/>
          </p:nvPr>
        </p:nvSpPr>
        <p:spPr/>
        <p:txBody>
          <a:bodyPr vert="horz" lIns="91440" tIns="45720" rIns="91440" bIns="45720" rtlCol="0" anchor="t">
            <a:normAutofit/>
          </a:bodyPr>
          <a:lstStyle/>
          <a:p>
            <a:r>
              <a:rPr lang="en-US" dirty="0">
                <a:ea typeface="+mn-lt"/>
                <a:cs typeface="+mn-lt"/>
              </a:rPr>
              <a:t>When the </a:t>
            </a:r>
            <a:r>
              <a:rPr lang="en-US" dirty="0" err="1">
                <a:ea typeface="+mn-lt"/>
                <a:cs typeface="+mn-lt"/>
              </a:rPr>
              <a:t>tumour</a:t>
            </a:r>
            <a:r>
              <a:rPr lang="en-US" dirty="0">
                <a:ea typeface="+mn-lt"/>
                <a:cs typeface="+mn-lt"/>
              </a:rPr>
              <a:t> was located in the </a:t>
            </a:r>
            <a:r>
              <a:rPr lang="en-US" dirty="0">
                <a:solidFill>
                  <a:srgbClr val="FF0000"/>
                </a:solidFill>
                <a:ea typeface="+mn-lt"/>
                <a:cs typeface="+mn-lt"/>
              </a:rPr>
              <a:t>lateral breast (outer upper or outer lower quadrant),</a:t>
            </a:r>
            <a:r>
              <a:rPr lang="en-US" dirty="0">
                <a:ea typeface="+mn-lt"/>
                <a:cs typeface="+mn-lt"/>
              </a:rPr>
              <a:t> the lateral chest wall flap, thoracic dorsal artery perforator  flap, or the intercostal artery side could be used.</a:t>
            </a:r>
          </a:p>
          <a:p>
            <a:r>
              <a:rPr lang="en-US" dirty="0">
                <a:ea typeface="+mn-lt"/>
                <a:cs typeface="+mn-lt"/>
              </a:rPr>
              <a:t> When the </a:t>
            </a:r>
            <a:r>
              <a:rPr lang="en-US" err="1">
                <a:ea typeface="+mn-lt"/>
                <a:cs typeface="+mn-lt"/>
              </a:rPr>
              <a:t>tumour</a:t>
            </a:r>
            <a:r>
              <a:rPr lang="en-US" dirty="0">
                <a:ea typeface="+mn-lt"/>
                <a:cs typeface="+mn-lt"/>
              </a:rPr>
              <a:t> was located at the </a:t>
            </a:r>
            <a:r>
              <a:rPr lang="en-US" dirty="0">
                <a:solidFill>
                  <a:srgbClr val="FF0000"/>
                </a:solidFill>
                <a:ea typeface="+mn-lt"/>
                <a:cs typeface="+mn-lt"/>
              </a:rPr>
              <a:t>lower pole or upper part of the breast,</a:t>
            </a:r>
            <a:r>
              <a:rPr lang="en-US" dirty="0">
                <a:ea typeface="+mn-lt"/>
                <a:cs typeface="+mn-lt"/>
              </a:rPr>
              <a:t> the intercostal artery anterior perforator flap or the fascia tissue flap above the rectus abdominis could be used. </a:t>
            </a:r>
          </a:p>
          <a:p>
            <a:r>
              <a:rPr lang="en-US" dirty="0">
                <a:ea typeface="+mn-lt"/>
                <a:cs typeface="+mn-lt"/>
              </a:rPr>
              <a:t>All patients signed an informed consent form before surgery after being informed of the surgical risks. Patient satisfaction was assessed at </a:t>
            </a:r>
            <a:r>
              <a:rPr lang="en-US" dirty="0">
                <a:solidFill>
                  <a:srgbClr val="00B050"/>
                </a:solidFill>
                <a:ea typeface="+mn-lt"/>
                <a:cs typeface="+mn-lt"/>
              </a:rPr>
              <a:t>one month, three months, and six months</a:t>
            </a:r>
            <a:r>
              <a:rPr lang="en-US" dirty="0">
                <a:ea typeface="+mn-lt"/>
                <a:cs typeface="+mn-lt"/>
              </a:rPr>
              <a:t> after surgery.</a:t>
            </a:r>
            <a:endParaRPr lang="en-US">
              <a:cs typeface="Calibri"/>
            </a:endParaRPr>
          </a:p>
        </p:txBody>
      </p:sp>
    </p:spTree>
    <p:extLst>
      <p:ext uri="{BB962C8B-B14F-4D97-AF65-F5344CB8AC3E}">
        <p14:creationId xmlns:p14="http://schemas.microsoft.com/office/powerpoint/2010/main" val="1113487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64A93-3359-DA56-6B80-3FD27F049223}"/>
              </a:ext>
            </a:extLst>
          </p:cNvPr>
          <p:cNvSpPr>
            <a:spLocks noGrp="1"/>
          </p:cNvSpPr>
          <p:nvPr>
            <p:ph type="title"/>
          </p:nvPr>
        </p:nvSpPr>
        <p:spPr/>
        <p:txBody>
          <a:bodyPr/>
          <a:lstStyle/>
          <a:p>
            <a:r>
              <a:rPr lang="en-US" b="1" dirty="0">
                <a:solidFill>
                  <a:srgbClr val="7030A0"/>
                </a:solidFill>
                <a:cs typeface="Calibri Light"/>
              </a:rPr>
              <a:t>Preoperative preparation </a:t>
            </a:r>
          </a:p>
        </p:txBody>
      </p:sp>
      <p:sp>
        <p:nvSpPr>
          <p:cNvPr id="3" name="Content Placeholder 2">
            <a:extLst>
              <a:ext uri="{FF2B5EF4-FFF2-40B4-BE49-F238E27FC236}">
                <a16:creationId xmlns:a16="http://schemas.microsoft.com/office/drawing/2014/main" id="{130269FC-9AA5-3BBC-0BD0-478FFA4D75FD}"/>
              </a:ext>
            </a:extLst>
          </p:cNvPr>
          <p:cNvSpPr>
            <a:spLocks noGrp="1"/>
          </p:cNvSpPr>
          <p:nvPr>
            <p:ph idx="1"/>
          </p:nvPr>
        </p:nvSpPr>
        <p:spPr/>
        <p:txBody>
          <a:bodyPr vert="horz" lIns="91440" tIns="45720" rIns="91440" bIns="45720" rtlCol="0" anchor="t">
            <a:normAutofit/>
          </a:bodyPr>
          <a:lstStyle/>
          <a:p>
            <a:r>
              <a:rPr lang="en-US" dirty="0">
                <a:ea typeface="+mn-lt"/>
                <a:cs typeface="+mn-lt"/>
              </a:rPr>
              <a:t>For all patients, a preoperative discussion was performed among the operation group, and these discussions included discussing nursing requirements for preoperative preparation (physical and psychological preparation, including skin preparation in the surgical area).</a:t>
            </a:r>
          </a:p>
          <a:p>
            <a:r>
              <a:rPr lang="en-US" dirty="0">
                <a:ea typeface="+mn-lt"/>
                <a:cs typeface="+mn-lt"/>
              </a:rPr>
              <a:t> Confirmed implementation process of preoperative vascular positioning: </a:t>
            </a:r>
            <a:r>
              <a:rPr lang="en-US" dirty="0" err="1">
                <a:ea typeface="+mn-lt"/>
                <a:cs typeface="+mn-lt"/>
              </a:rPr>
              <a:t>Colour</a:t>
            </a:r>
            <a:r>
              <a:rPr lang="en-US" dirty="0">
                <a:ea typeface="+mn-lt"/>
                <a:cs typeface="+mn-lt"/>
              </a:rPr>
              <a:t> Doppler ultrasound physicians should have accepted positioning training on the vascular pedicles of the chest wall in advance. </a:t>
            </a:r>
            <a:r>
              <a:rPr lang="en-US" dirty="0" err="1">
                <a:ea typeface="+mn-lt"/>
                <a:cs typeface="+mn-lt"/>
              </a:rPr>
              <a:t>Colour</a:t>
            </a:r>
            <a:r>
              <a:rPr lang="en-US" dirty="0">
                <a:ea typeface="+mn-lt"/>
                <a:cs typeface="+mn-lt"/>
              </a:rPr>
              <a:t> Doppler was routinely applied to label the main vessels of the flap by ultrasound.</a:t>
            </a:r>
            <a:endParaRPr lang="en-US" dirty="0">
              <a:cs typeface="Calibri"/>
            </a:endParaRPr>
          </a:p>
        </p:txBody>
      </p:sp>
    </p:spTree>
    <p:extLst>
      <p:ext uri="{BB962C8B-B14F-4D97-AF65-F5344CB8AC3E}">
        <p14:creationId xmlns:p14="http://schemas.microsoft.com/office/powerpoint/2010/main" val="1401719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659FD-67C8-45D1-0574-1453FC3BC7C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BC30D68-D563-E282-9E8C-F21F901108E9}"/>
              </a:ext>
            </a:extLst>
          </p:cNvPr>
          <p:cNvSpPr>
            <a:spLocks noGrp="1"/>
          </p:cNvSpPr>
          <p:nvPr>
            <p:ph idx="1"/>
          </p:nvPr>
        </p:nvSpPr>
        <p:spPr/>
        <p:txBody>
          <a:bodyPr vert="horz" lIns="91440" tIns="45720" rIns="91440" bIns="45720" rtlCol="0" anchor="t">
            <a:normAutofit fontScale="92500" lnSpcReduction="10000"/>
          </a:bodyPr>
          <a:lstStyle/>
          <a:p>
            <a:r>
              <a:rPr lang="en-US" dirty="0">
                <a:ea typeface="+mn-lt"/>
                <a:cs typeface="+mn-lt"/>
              </a:rPr>
              <a:t>The operating surgeon drew the estimated resection range and the possible repair plan. The thickness of the flap was also estimated by the pinch test and was the approximate estimate of the effect of the flap filling back to the defect.  </a:t>
            </a:r>
          </a:p>
          <a:p>
            <a:r>
              <a:rPr lang="en-US" dirty="0">
                <a:ea typeface="+mn-lt"/>
                <a:cs typeface="+mn-lt"/>
              </a:rPr>
              <a:t>The surgical body position was confirmed during the operation, and the instrument nurse was informed to prepare a vascular identification band. The postoperative nursing requirements were formulated (including monitoring of the fap blood circulation in both the arteries and veins, observation of the drainage tube, and requirements for dressing or wearing chest tightness). </a:t>
            </a:r>
            <a:endParaRPr lang="en-US">
              <a:ea typeface="+mn-lt"/>
              <a:cs typeface="+mn-lt"/>
            </a:endParaRPr>
          </a:p>
          <a:p>
            <a:r>
              <a:rPr lang="en-US" dirty="0">
                <a:ea typeface="+mn-lt"/>
                <a:cs typeface="+mn-lt"/>
              </a:rPr>
              <a:t>The following data were routinely recorded before surgery: breast size, </a:t>
            </a:r>
            <a:r>
              <a:rPr lang="en-US" dirty="0" err="1">
                <a:ea typeface="+mn-lt"/>
                <a:cs typeface="+mn-lt"/>
              </a:rPr>
              <a:t>tumour</a:t>
            </a:r>
            <a:r>
              <a:rPr lang="en-US" dirty="0">
                <a:ea typeface="+mn-lt"/>
                <a:cs typeface="+mn-lt"/>
              </a:rPr>
              <a:t> size, location, and estimated defect volume.</a:t>
            </a:r>
            <a:endParaRPr lang="en-US">
              <a:cs typeface="Calibri"/>
            </a:endParaRPr>
          </a:p>
        </p:txBody>
      </p:sp>
    </p:spTree>
    <p:extLst>
      <p:ext uri="{BB962C8B-B14F-4D97-AF65-F5344CB8AC3E}">
        <p14:creationId xmlns:p14="http://schemas.microsoft.com/office/powerpoint/2010/main" val="2285771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56421-4289-30DF-1496-947CAE5F50AD}"/>
              </a:ext>
            </a:extLst>
          </p:cNvPr>
          <p:cNvSpPr>
            <a:spLocks noGrp="1"/>
          </p:cNvSpPr>
          <p:nvPr>
            <p:ph type="title"/>
          </p:nvPr>
        </p:nvSpPr>
        <p:spPr/>
        <p:txBody>
          <a:bodyPr/>
          <a:lstStyle/>
          <a:p>
            <a:r>
              <a:rPr lang="en-US" b="1" dirty="0">
                <a:solidFill>
                  <a:srgbClr val="7030A0"/>
                </a:solidFill>
                <a:cs typeface="Calibri Light"/>
              </a:rPr>
              <a:t>Operation implementation process</a:t>
            </a:r>
          </a:p>
        </p:txBody>
      </p:sp>
      <p:sp>
        <p:nvSpPr>
          <p:cNvPr id="3" name="Content Placeholder 2">
            <a:extLst>
              <a:ext uri="{FF2B5EF4-FFF2-40B4-BE49-F238E27FC236}">
                <a16:creationId xmlns:a16="http://schemas.microsoft.com/office/drawing/2014/main" id="{A838379F-0D54-952E-55B4-A671D5D0ABA6}"/>
              </a:ext>
            </a:extLst>
          </p:cNvPr>
          <p:cNvSpPr>
            <a:spLocks noGrp="1"/>
          </p:cNvSpPr>
          <p:nvPr>
            <p:ph idx="1"/>
          </p:nvPr>
        </p:nvSpPr>
        <p:spPr/>
        <p:txBody>
          <a:bodyPr vert="horz" lIns="91440" tIns="45720" rIns="91440" bIns="45720" rtlCol="0" anchor="t">
            <a:normAutofit lnSpcReduction="10000"/>
          </a:bodyPr>
          <a:lstStyle/>
          <a:p>
            <a:r>
              <a:rPr lang="en-US" dirty="0">
                <a:ea typeface="+mn-lt"/>
                <a:cs typeface="+mn-lt"/>
              </a:rPr>
              <a:t>The incision selection depended on the location of the mass and the possible location of the flap before surgery. Properly </a:t>
            </a:r>
            <a:r>
              <a:rPr lang="en-US" b="1" dirty="0">
                <a:solidFill>
                  <a:srgbClr val="FF0000"/>
                </a:solidFill>
                <a:ea typeface="+mn-lt"/>
                <a:cs typeface="+mn-lt"/>
              </a:rPr>
              <a:t>para-areola, lateral chest wall (which can be covered by a bra), or inframammary fold wall</a:t>
            </a:r>
            <a:r>
              <a:rPr lang="en-US" dirty="0">
                <a:ea typeface="+mn-lt"/>
                <a:cs typeface="+mn-lt"/>
              </a:rPr>
              <a:t> could be considered. </a:t>
            </a:r>
          </a:p>
          <a:p>
            <a:r>
              <a:rPr lang="en-US" dirty="0">
                <a:ea typeface="+mn-lt"/>
                <a:cs typeface="+mn-lt"/>
              </a:rPr>
              <a:t> Completed conventional breast conservation resection: Based on the principle of </a:t>
            </a:r>
            <a:r>
              <a:rPr lang="en-US" dirty="0" err="1">
                <a:ea typeface="+mn-lt"/>
                <a:cs typeface="+mn-lt"/>
              </a:rPr>
              <a:t>tumour</a:t>
            </a:r>
            <a:r>
              <a:rPr lang="en-US" dirty="0">
                <a:ea typeface="+mn-lt"/>
                <a:cs typeface="+mn-lt"/>
              </a:rPr>
              <a:t> safety, the </a:t>
            </a:r>
            <a:r>
              <a:rPr lang="en-US" dirty="0" err="1">
                <a:ea typeface="+mn-lt"/>
                <a:cs typeface="+mn-lt"/>
              </a:rPr>
              <a:t>tumour</a:t>
            </a:r>
            <a:r>
              <a:rPr lang="en-US" dirty="0">
                <a:ea typeface="+mn-lt"/>
                <a:cs typeface="+mn-lt"/>
              </a:rPr>
              <a:t> with tissue edges more than 1  cm in large lesions was removed, and 4–6 margins were cut in the upper, lower, inner, and external directions.</a:t>
            </a:r>
          </a:p>
          <a:p>
            <a:r>
              <a:rPr lang="en-US" dirty="0">
                <a:ea typeface="+mn-lt"/>
                <a:cs typeface="+mn-lt"/>
              </a:rPr>
              <a:t> Sentinel node biopsy or conventional lymph node dissection was implemented, and the skin covering the </a:t>
            </a:r>
            <a:r>
              <a:rPr lang="en-US" err="1">
                <a:ea typeface="+mn-lt"/>
                <a:cs typeface="+mn-lt"/>
              </a:rPr>
              <a:t>tumour</a:t>
            </a:r>
            <a:r>
              <a:rPr lang="en-US" dirty="0">
                <a:ea typeface="+mn-lt"/>
                <a:cs typeface="+mn-lt"/>
              </a:rPr>
              <a:t> was removed at the same time if necessary.</a:t>
            </a:r>
            <a:endParaRPr lang="en-US">
              <a:cs typeface="Calibri"/>
            </a:endParaRPr>
          </a:p>
        </p:txBody>
      </p:sp>
    </p:spTree>
    <p:extLst>
      <p:ext uri="{BB962C8B-B14F-4D97-AF65-F5344CB8AC3E}">
        <p14:creationId xmlns:p14="http://schemas.microsoft.com/office/powerpoint/2010/main" val="3075971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00D7D-1111-B69A-20F3-BBA1683DAA8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9B0CC96-D4BE-020E-AFCA-AE772250E2DD}"/>
              </a:ext>
            </a:extLst>
          </p:cNvPr>
          <p:cNvSpPr>
            <a:spLocks noGrp="1"/>
          </p:cNvSpPr>
          <p:nvPr>
            <p:ph idx="1"/>
          </p:nvPr>
        </p:nvSpPr>
        <p:spPr/>
        <p:txBody>
          <a:bodyPr vert="horz" lIns="91440" tIns="45720" rIns="91440" bIns="45720" rtlCol="0" anchor="t">
            <a:normAutofit lnSpcReduction="10000"/>
          </a:bodyPr>
          <a:lstStyle/>
          <a:p>
            <a:r>
              <a:rPr lang="en-US" dirty="0">
                <a:ea typeface="+mn-lt"/>
                <a:cs typeface="+mn-lt"/>
              </a:rPr>
              <a:t>The flap should be designed in a specific position (supine or lateral position, arm abduction, raised with small sterile pads outside the chest and underarms), adapting to the location of potential perforators. </a:t>
            </a:r>
          </a:p>
          <a:p>
            <a:r>
              <a:rPr lang="en-US" dirty="0">
                <a:ea typeface="+mn-lt"/>
                <a:cs typeface="+mn-lt"/>
              </a:rPr>
              <a:t>If no perforators were found before surgery, more small perforators could usually be found during donor area exploration. </a:t>
            </a:r>
            <a:endParaRPr lang="en-US">
              <a:ea typeface="+mn-lt"/>
              <a:cs typeface="+mn-lt"/>
            </a:endParaRPr>
          </a:p>
          <a:p>
            <a:r>
              <a:rPr lang="en-US" dirty="0">
                <a:ea typeface="+mn-lt"/>
                <a:cs typeface="+mn-lt"/>
              </a:rPr>
              <a:t>Peri-mammary artery perforator flaps could cover the repair of different quadrant defects. </a:t>
            </a:r>
            <a:endParaRPr lang="en-US">
              <a:ea typeface="+mn-lt"/>
              <a:cs typeface="+mn-lt"/>
            </a:endParaRPr>
          </a:p>
          <a:p>
            <a:r>
              <a:rPr lang="en-US" dirty="0">
                <a:ea typeface="+mn-lt"/>
                <a:cs typeface="+mn-lt"/>
              </a:rPr>
              <a:t>However, in the actual election of the perforator flap, the closest pedicle to the breast defect would always be applied so that the flap had enough mobility to transfer and fill the breast defect.</a:t>
            </a:r>
            <a:endParaRPr lang="en-US">
              <a:cs typeface="Calibri"/>
            </a:endParaRPr>
          </a:p>
        </p:txBody>
      </p:sp>
    </p:spTree>
    <p:extLst>
      <p:ext uri="{BB962C8B-B14F-4D97-AF65-F5344CB8AC3E}">
        <p14:creationId xmlns:p14="http://schemas.microsoft.com/office/powerpoint/2010/main" val="990374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CE8F4-852E-613F-3906-BBA31C8D2DB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DA49350-569E-9C7D-C579-29DC19E580EC}"/>
              </a:ext>
            </a:extLst>
          </p:cNvPr>
          <p:cNvSpPr>
            <a:spLocks noGrp="1"/>
          </p:cNvSpPr>
          <p:nvPr>
            <p:ph idx="1"/>
          </p:nvPr>
        </p:nvSpPr>
        <p:spPr/>
        <p:txBody>
          <a:bodyPr vert="horz" lIns="91440" tIns="45720" rIns="91440" bIns="45720" rtlCol="0" anchor="t">
            <a:normAutofit lnSpcReduction="10000"/>
          </a:bodyPr>
          <a:lstStyle/>
          <a:p>
            <a:r>
              <a:rPr lang="en-US" dirty="0">
                <a:ea typeface="+mn-lt"/>
                <a:cs typeface="+mn-lt"/>
              </a:rPr>
              <a:t>When separating the flap, it was necessary to follow the dermatoglyphics away from the main perforator vessel of the fap and adopt a wedge resection method to separate the fat. </a:t>
            </a:r>
          </a:p>
          <a:p>
            <a:r>
              <a:rPr lang="en-US" dirty="0">
                <a:ea typeface="+mn-lt"/>
                <a:cs typeface="+mn-lt"/>
              </a:rPr>
              <a:t>The subcutaneous capillary network in the fascial tissue should be retained as much as possible, and more adipose tissue should be obtained to meet the filling needs. </a:t>
            </a:r>
            <a:endParaRPr lang="en-US">
              <a:ea typeface="+mn-lt"/>
              <a:cs typeface="+mn-lt"/>
            </a:endParaRPr>
          </a:p>
          <a:p>
            <a:r>
              <a:rPr lang="en-US" dirty="0">
                <a:ea typeface="+mn-lt"/>
                <a:cs typeface="+mn-lt"/>
              </a:rPr>
              <a:t>It was always necessary to use a blood vessel identification belt to pay attention to the protection of the pedicle vessels. </a:t>
            </a:r>
            <a:endParaRPr lang="en-US">
              <a:ea typeface="+mn-lt"/>
              <a:cs typeface="+mn-lt"/>
            </a:endParaRPr>
          </a:p>
          <a:p>
            <a:r>
              <a:rPr lang="en-US" dirty="0">
                <a:ea typeface="+mn-lt"/>
                <a:cs typeface="+mn-lt"/>
              </a:rPr>
              <a:t>When grabbing the flap, attention should also be paid to the length and width ratio. As long as the perforating vessel blood supply is excellent, the length and width ratio can appropriately exceed </a:t>
            </a:r>
            <a:r>
              <a:rPr lang="en-US" b="1" dirty="0">
                <a:solidFill>
                  <a:srgbClr val="FF0000"/>
                </a:solidFill>
                <a:ea typeface="+mn-lt"/>
                <a:cs typeface="+mn-lt"/>
              </a:rPr>
              <a:t>3:1</a:t>
            </a:r>
            <a:endParaRPr lang="en-US" b="1">
              <a:solidFill>
                <a:srgbClr val="FF0000"/>
              </a:solidFill>
              <a:cs typeface="Calibri"/>
            </a:endParaRPr>
          </a:p>
        </p:txBody>
      </p:sp>
    </p:spTree>
    <p:extLst>
      <p:ext uri="{BB962C8B-B14F-4D97-AF65-F5344CB8AC3E}">
        <p14:creationId xmlns:p14="http://schemas.microsoft.com/office/powerpoint/2010/main" val="17081373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AD417-CD0D-5907-BD59-F817BB24F59A}"/>
              </a:ext>
            </a:extLst>
          </p:cNvPr>
          <p:cNvSpPr>
            <a:spLocks noGrp="1"/>
          </p:cNvSpPr>
          <p:nvPr>
            <p:ph type="title"/>
          </p:nvPr>
        </p:nvSpPr>
        <p:spPr>
          <a:xfrm>
            <a:off x="174523" y="94738"/>
            <a:ext cx="10515600" cy="1325563"/>
          </a:xfrm>
        </p:spPr>
        <p:txBody>
          <a:bodyPr>
            <a:normAutofit/>
          </a:bodyPr>
          <a:lstStyle/>
          <a:p>
            <a:r>
              <a:rPr lang="en-US" sz="3200" b="1" dirty="0">
                <a:solidFill>
                  <a:srgbClr val="7030A0"/>
                </a:solidFill>
                <a:latin typeface="Calibri"/>
                <a:cs typeface="Calibri"/>
              </a:rPr>
              <a:t>Application of a TDAP (Thoracodorsal artery perforator flap):</a:t>
            </a:r>
            <a:endParaRPr lang="en-US" sz="3200" b="1">
              <a:solidFill>
                <a:srgbClr val="7030A0"/>
              </a:solidFill>
              <a:cs typeface="Calibri Light"/>
            </a:endParaRPr>
          </a:p>
        </p:txBody>
      </p:sp>
      <p:sp>
        <p:nvSpPr>
          <p:cNvPr id="3" name="Content Placeholder 2">
            <a:extLst>
              <a:ext uri="{FF2B5EF4-FFF2-40B4-BE49-F238E27FC236}">
                <a16:creationId xmlns:a16="http://schemas.microsoft.com/office/drawing/2014/main" id="{0824A2F6-E1DB-C030-E956-3F31DA440145}"/>
              </a:ext>
            </a:extLst>
          </p:cNvPr>
          <p:cNvSpPr>
            <a:spLocks noGrp="1"/>
          </p:cNvSpPr>
          <p:nvPr>
            <p:ph idx="1"/>
          </p:nvPr>
        </p:nvSpPr>
        <p:spPr>
          <a:xfrm>
            <a:off x="260555" y="1186528"/>
            <a:ext cx="10515600" cy="5469757"/>
          </a:xfrm>
        </p:spPr>
        <p:txBody>
          <a:bodyPr vert="horz" lIns="91440" tIns="45720" rIns="91440" bIns="45720" rtlCol="0" anchor="t">
            <a:noAutofit/>
          </a:bodyPr>
          <a:lstStyle/>
          <a:p>
            <a:r>
              <a:rPr lang="en-US" sz="2400" dirty="0">
                <a:ea typeface="+mn-lt"/>
                <a:cs typeface="+mn-lt"/>
              </a:rPr>
              <a:t> If the thoracodorsal flap perforator was chosen, the </a:t>
            </a:r>
          </a:p>
          <a:p>
            <a:r>
              <a:rPr lang="en-US" sz="2400" b="1">
                <a:ea typeface="+mn-lt"/>
                <a:cs typeface="+mn-lt"/>
              </a:rPr>
              <a:t>Anterior</a:t>
            </a:r>
            <a:r>
              <a:rPr lang="en-US" sz="2400" b="1" dirty="0">
                <a:ea typeface="+mn-lt"/>
                <a:cs typeface="+mn-lt"/>
              </a:rPr>
              <a:t> boundary </a:t>
            </a:r>
            <a:r>
              <a:rPr lang="en-US" sz="2400" dirty="0">
                <a:ea typeface="+mn-lt"/>
                <a:cs typeface="+mn-lt"/>
              </a:rPr>
              <a:t>- lateral margin of the pectoralis major muscle</a:t>
            </a:r>
          </a:p>
          <a:p>
            <a:r>
              <a:rPr lang="en-US" sz="2400" b="1" dirty="0">
                <a:ea typeface="+mn-lt"/>
                <a:cs typeface="+mn-lt"/>
              </a:rPr>
              <a:t> Posterior boundary</a:t>
            </a:r>
            <a:r>
              <a:rPr lang="en-US" sz="2400" dirty="0">
                <a:ea typeface="+mn-lt"/>
                <a:cs typeface="+mn-lt"/>
              </a:rPr>
              <a:t> - anterior edge of the latissimus dorsi muscle</a:t>
            </a:r>
          </a:p>
          <a:p>
            <a:r>
              <a:rPr lang="en-US" sz="2400" b="1">
                <a:ea typeface="+mn-lt"/>
                <a:cs typeface="+mn-lt"/>
              </a:rPr>
              <a:t> U</a:t>
            </a:r>
            <a:r>
              <a:rPr lang="en-US" sz="2400" b="1" dirty="0">
                <a:ea typeface="+mn-lt"/>
                <a:cs typeface="+mn-lt"/>
              </a:rPr>
              <a:t>pper boundary</a:t>
            </a:r>
            <a:r>
              <a:rPr lang="en-US" sz="2400" dirty="0">
                <a:ea typeface="+mn-lt"/>
                <a:cs typeface="+mn-lt"/>
              </a:rPr>
              <a:t> - thoracodorsal vessel bifurcation of the axillary vessels</a:t>
            </a:r>
          </a:p>
          <a:p>
            <a:r>
              <a:rPr lang="en-US" sz="2400" dirty="0">
                <a:ea typeface="+mn-lt"/>
                <a:cs typeface="+mn-lt"/>
              </a:rPr>
              <a:t> </a:t>
            </a:r>
            <a:r>
              <a:rPr lang="en-US" sz="2400" b="1">
                <a:ea typeface="+mn-lt"/>
                <a:cs typeface="+mn-lt"/>
              </a:rPr>
              <a:t>The</a:t>
            </a:r>
            <a:r>
              <a:rPr lang="en-US" sz="2400" b="1" dirty="0">
                <a:ea typeface="+mn-lt"/>
                <a:cs typeface="+mn-lt"/>
              </a:rPr>
              <a:t> lower boundary </a:t>
            </a:r>
            <a:r>
              <a:rPr lang="en-US" sz="2400" dirty="0">
                <a:ea typeface="+mn-lt"/>
                <a:cs typeface="+mn-lt"/>
              </a:rPr>
              <a:t>- umbilical level due to </a:t>
            </a:r>
            <a:r>
              <a:rPr lang="en-US" sz="2400" err="1">
                <a:ea typeface="+mn-lt"/>
                <a:cs typeface="+mn-lt"/>
              </a:rPr>
              <a:t>suffcient</a:t>
            </a:r>
            <a:r>
              <a:rPr lang="en-US" sz="2400" dirty="0">
                <a:ea typeface="+mn-lt"/>
                <a:cs typeface="+mn-lt"/>
              </a:rPr>
              <a:t> bare perforations of the thoracic dorsal artery branch </a:t>
            </a:r>
          </a:p>
          <a:p>
            <a:r>
              <a:rPr lang="en-US" sz="2400" dirty="0">
                <a:ea typeface="+mn-lt"/>
                <a:cs typeface="+mn-lt"/>
              </a:rPr>
              <a:t>This flap could be designed to have a more extensive range of motion than other regional flaps. </a:t>
            </a:r>
          </a:p>
          <a:p>
            <a:r>
              <a:rPr lang="en-US" sz="2400" dirty="0">
                <a:ea typeface="+mn-lt"/>
                <a:cs typeface="+mn-lt"/>
              </a:rPr>
              <a:t>Therefore, it could be used for defects in various quadrant areas of the breast.</a:t>
            </a:r>
          </a:p>
          <a:p>
            <a:r>
              <a:rPr lang="en-US" sz="2400" dirty="0">
                <a:ea typeface="+mn-lt"/>
                <a:cs typeface="+mn-lt"/>
              </a:rPr>
              <a:t> Of course, in the actual implementation process, if the local area flap could meet the requirements, there was no need to use this flap. </a:t>
            </a:r>
          </a:p>
          <a:p>
            <a:r>
              <a:rPr lang="en-US" sz="2400" dirty="0">
                <a:ea typeface="+mn-lt"/>
                <a:cs typeface="+mn-lt"/>
              </a:rPr>
              <a:t>It was also selected according to the different factors considered by each surgeon or the actual situation during the operation</a:t>
            </a:r>
            <a:endParaRPr lang="en-US" sz="2400">
              <a:cs typeface="Calibri"/>
            </a:endParaRPr>
          </a:p>
        </p:txBody>
      </p:sp>
    </p:spTree>
    <p:extLst>
      <p:ext uri="{BB962C8B-B14F-4D97-AF65-F5344CB8AC3E}">
        <p14:creationId xmlns:p14="http://schemas.microsoft.com/office/powerpoint/2010/main" val="15866889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4D97E-B949-B787-8BCD-CCC42EFAAF1F}"/>
              </a:ext>
            </a:extLst>
          </p:cNvPr>
          <p:cNvSpPr>
            <a:spLocks noGrp="1"/>
          </p:cNvSpPr>
          <p:nvPr>
            <p:ph type="title"/>
          </p:nvPr>
        </p:nvSpPr>
        <p:spPr>
          <a:xfrm flipH="1">
            <a:off x="452284" y="365125"/>
            <a:ext cx="385916" cy="1153499"/>
          </a:xfrm>
        </p:spPr>
        <p:txBody>
          <a:bodyPr/>
          <a:lstStyle/>
          <a:p>
            <a:endParaRPr lang="en-US"/>
          </a:p>
        </p:txBody>
      </p:sp>
      <p:pic>
        <p:nvPicPr>
          <p:cNvPr id="4" name="Picture 4" descr="Diagram&#10;&#10;Description automatically generated">
            <a:extLst>
              <a:ext uri="{FF2B5EF4-FFF2-40B4-BE49-F238E27FC236}">
                <a16:creationId xmlns:a16="http://schemas.microsoft.com/office/drawing/2014/main" id="{F79EC845-261D-5EC5-AB89-E7BD94EADD5D}"/>
              </a:ext>
            </a:extLst>
          </p:cNvPr>
          <p:cNvPicPr>
            <a:picLocks noGrp="1" noChangeAspect="1"/>
          </p:cNvPicPr>
          <p:nvPr>
            <p:ph idx="1"/>
          </p:nvPr>
        </p:nvPicPr>
        <p:blipFill>
          <a:blip r:embed="rId2"/>
          <a:stretch>
            <a:fillRect/>
          </a:stretch>
        </p:blipFill>
        <p:spPr>
          <a:xfrm>
            <a:off x="2932658" y="-128536"/>
            <a:ext cx="6633941" cy="7104370"/>
          </a:xfrm>
        </p:spPr>
      </p:pic>
    </p:spTree>
    <p:extLst>
      <p:ext uri="{BB962C8B-B14F-4D97-AF65-F5344CB8AC3E}">
        <p14:creationId xmlns:p14="http://schemas.microsoft.com/office/powerpoint/2010/main" val="28667251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980D3-692D-A760-CE4B-5AA9338DD881}"/>
              </a:ext>
            </a:extLst>
          </p:cNvPr>
          <p:cNvSpPr>
            <a:spLocks noGrp="1"/>
          </p:cNvSpPr>
          <p:nvPr>
            <p:ph type="title"/>
          </p:nvPr>
        </p:nvSpPr>
        <p:spPr/>
        <p:txBody>
          <a:bodyPr/>
          <a:lstStyle/>
          <a:p>
            <a:r>
              <a:rPr lang="en-US" sz="2800" b="1" dirty="0">
                <a:solidFill>
                  <a:srgbClr val="7030A0"/>
                </a:solidFill>
                <a:latin typeface="Calibri"/>
                <a:cs typeface="Calibri"/>
              </a:rPr>
              <a:t>Application of an AICAP (Anterior intercostal artery perforator flap)</a:t>
            </a:r>
            <a:endParaRPr lang="en-US" b="1">
              <a:solidFill>
                <a:srgbClr val="7030A0"/>
              </a:solidFill>
              <a:cs typeface="Calibri Light"/>
            </a:endParaRPr>
          </a:p>
        </p:txBody>
      </p:sp>
      <p:sp>
        <p:nvSpPr>
          <p:cNvPr id="3" name="Content Placeholder 2">
            <a:extLst>
              <a:ext uri="{FF2B5EF4-FFF2-40B4-BE49-F238E27FC236}">
                <a16:creationId xmlns:a16="http://schemas.microsoft.com/office/drawing/2014/main" id="{E43A0A51-03A8-9AA4-352D-63BC4141B2C2}"/>
              </a:ext>
            </a:extLst>
          </p:cNvPr>
          <p:cNvSpPr>
            <a:spLocks noGrp="1"/>
          </p:cNvSpPr>
          <p:nvPr>
            <p:ph idx="1"/>
          </p:nvPr>
        </p:nvSpPr>
        <p:spPr/>
        <p:txBody>
          <a:bodyPr vert="horz" lIns="91440" tIns="45720" rIns="91440" bIns="45720" rtlCol="0" anchor="t">
            <a:normAutofit lnSpcReduction="10000"/>
          </a:bodyPr>
          <a:lstStyle/>
          <a:p>
            <a:r>
              <a:rPr lang="en-US" dirty="0">
                <a:ea typeface="+mn-lt"/>
                <a:cs typeface="+mn-lt"/>
              </a:rPr>
              <a:t> If the defect was located in the </a:t>
            </a:r>
            <a:r>
              <a:rPr lang="en-US" b="1" dirty="0">
                <a:solidFill>
                  <a:srgbClr val="FF0000"/>
                </a:solidFill>
                <a:ea typeface="+mn-lt"/>
                <a:cs typeface="+mn-lt"/>
              </a:rPr>
              <a:t>lower or inner upper quadrant</a:t>
            </a:r>
            <a:r>
              <a:rPr lang="en-US" dirty="0">
                <a:ea typeface="+mn-lt"/>
                <a:cs typeface="+mn-lt"/>
              </a:rPr>
              <a:t>, the anterior intercostal artery  perforator flap could be chosen, the upper side was the inframammary fold, and an appropriate width should be considered according to the size of the defect. </a:t>
            </a:r>
          </a:p>
          <a:p>
            <a:r>
              <a:rPr lang="en-US" dirty="0">
                <a:ea typeface="+mn-lt"/>
                <a:cs typeface="+mn-lt"/>
              </a:rPr>
              <a:t>In the process of obtaining the flap, the </a:t>
            </a:r>
            <a:r>
              <a:rPr lang="en-US" dirty="0" err="1">
                <a:ea typeface="+mn-lt"/>
                <a:cs typeface="+mn-lt"/>
              </a:rPr>
              <a:t>adipofascia</a:t>
            </a:r>
            <a:r>
              <a:rPr lang="en-US" dirty="0">
                <a:ea typeface="+mn-lt"/>
                <a:cs typeface="+mn-lt"/>
              </a:rPr>
              <a:t> tissue above the rectus abdominis muscle could be simultaneously obtained as much as possible, and part of the rectus abdominis sheath tissue could be carried at the same time to stabilize the flap blood supply.</a:t>
            </a:r>
          </a:p>
          <a:p>
            <a:r>
              <a:rPr lang="en-US" dirty="0">
                <a:ea typeface="+mn-lt"/>
                <a:cs typeface="+mn-lt"/>
              </a:rPr>
              <a:t> The dermal fascia flap with the removed epidermis could be used to further reduce the possibility of fat liquefaction or necrosis of the postoperative tissue flap  </a:t>
            </a:r>
            <a:endParaRPr lang="en-US">
              <a:cs typeface="Calibri"/>
            </a:endParaRPr>
          </a:p>
        </p:txBody>
      </p:sp>
    </p:spTree>
    <p:extLst>
      <p:ext uri="{BB962C8B-B14F-4D97-AF65-F5344CB8AC3E}">
        <p14:creationId xmlns:p14="http://schemas.microsoft.com/office/powerpoint/2010/main" val="288590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B4002-B291-884D-5FB1-A23338841BD1}"/>
              </a:ext>
            </a:extLst>
          </p:cNvPr>
          <p:cNvSpPr>
            <a:spLocks noGrp="1"/>
          </p:cNvSpPr>
          <p:nvPr>
            <p:ph type="title"/>
          </p:nvPr>
        </p:nvSpPr>
        <p:spPr/>
        <p:txBody>
          <a:bodyPr/>
          <a:lstStyle/>
          <a:p>
            <a:r>
              <a:rPr lang="en-US" dirty="0">
                <a:ea typeface="+mj-lt"/>
                <a:cs typeface="+mj-lt"/>
              </a:rPr>
              <a:t> </a:t>
            </a:r>
            <a:r>
              <a:rPr lang="en-US" b="1" dirty="0">
                <a:solidFill>
                  <a:srgbClr val="7030A0"/>
                </a:solidFill>
                <a:ea typeface="+mj-lt"/>
                <a:cs typeface="+mj-lt"/>
              </a:rPr>
              <a:t>Background</a:t>
            </a:r>
            <a:endParaRPr lang="en-US" b="1">
              <a:solidFill>
                <a:srgbClr val="7030A0"/>
              </a:solidFill>
              <a:cs typeface="Calibri Light"/>
            </a:endParaRPr>
          </a:p>
        </p:txBody>
      </p:sp>
      <p:sp>
        <p:nvSpPr>
          <p:cNvPr id="3" name="Content Placeholder 2">
            <a:extLst>
              <a:ext uri="{FF2B5EF4-FFF2-40B4-BE49-F238E27FC236}">
                <a16:creationId xmlns:a16="http://schemas.microsoft.com/office/drawing/2014/main" id="{97184BB4-8E9B-D2FB-5179-C819E39F06A0}"/>
              </a:ext>
            </a:extLst>
          </p:cNvPr>
          <p:cNvSpPr>
            <a:spLocks noGrp="1"/>
          </p:cNvSpPr>
          <p:nvPr>
            <p:ph idx="1"/>
          </p:nvPr>
        </p:nvSpPr>
        <p:spPr/>
        <p:txBody>
          <a:bodyPr vert="horz" lIns="91440" tIns="45720" rIns="91440" bIns="45720" rtlCol="0" anchor="t">
            <a:normAutofit/>
          </a:bodyPr>
          <a:lstStyle/>
          <a:p>
            <a:pPr>
              <a:buFont typeface="Wingdings" panose="020B0604020202020204" pitchFamily="34" charset="0"/>
              <a:buChar char="q"/>
            </a:pPr>
            <a:r>
              <a:rPr lang="en-US" sz="2400" dirty="0">
                <a:ea typeface="+mn-lt"/>
                <a:cs typeface="+mn-lt"/>
              </a:rPr>
              <a:t>Volume replacement is one of the vital techniques of oncoplastic surgery (OPS) when applying breast conserving surgery. </a:t>
            </a:r>
          </a:p>
          <a:p>
            <a:pPr>
              <a:buFont typeface="Wingdings" panose="020B0604020202020204" pitchFamily="34" charset="0"/>
              <a:buChar char="q"/>
            </a:pPr>
            <a:r>
              <a:rPr lang="en-US" sz="2400" dirty="0">
                <a:ea typeface="+mn-lt"/>
                <a:cs typeface="+mn-lt"/>
              </a:rPr>
              <a:t>The clinical application of peri-mammary artery perforator flaps for this indication is uneven in China. </a:t>
            </a:r>
          </a:p>
          <a:p>
            <a:pPr>
              <a:buFont typeface="Wingdings" panose="020B0604020202020204" pitchFamily="34" charset="0"/>
              <a:buChar char="q"/>
            </a:pPr>
            <a:r>
              <a:rPr lang="en-US" sz="2400" dirty="0">
                <a:ea typeface="+mn-lt"/>
                <a:cs typeface="+mn-lt"/>
              </a:rPr>
              <a:t>Here, we describe the results of our clinical experience with peri-mammary artery faps for partial breast reconstruction</a:t>
            </a:r>
            <a:r>
              <a:rPr lang="en-US" dirty="0">
                <a:ea typeface="+mn-lt"/>
                <a:cs typeface="+mn-lt"/>
              </a:rPr>
              <a:t>. </a:t>
            </a:r>
            <a:endParaRPr lang="en-US">
              <a:cs typeface="Calibri"/>
            </a:endParaRPr>
          </a:p>
        </p:txBody>
      </p:sp>
    </p:spTree>
    <p:extLst>
      <p:ext uri="{BB962C8B-B14F-4D97-AF65-F5344CB8AC3E}">
        <p14:creationId xmlns:p14="http://schemas.microsoft.com/office/powerpoint/2010/main" val="35927877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170DC-6B8C-2A45-030D-A0B59003B925}"/>
              </a:ext>
            </a:extLst>
          </p:cNvPr>
          <p:cNvSpPr>
            <a:spLocks noGrp="1"/>
          </p:cNvSpPr>
          <p:nvPr>
            <p:ph type="title"/>
          </p:nvPr>
        </p:nvSpPr>
        <p:spPr/>
        <p:txBody>
          <a:bodyPr/>
          <a:lstStyle/>
          <a:p>
            <a:endParaRPr lang="en-US"/>
          </a:p>
        </p:txBody>
      </p:sp>
      <p:pic>
        <p:nvPicPr>
          <p:cNvPr id="9" name="Picture 9" descr="Diagram&#10;&#10;Description automatically generated">
            <a:extLst>
              <a:ext uri="{FF2B5EF4-FFF2-40B4-BE49-F238E27FC236}">
                <a16:creationId xmlns:a16="http://schemas.microsoft.com/office/drawing/2014/main" id="{039A4FCE-6EBA-A9FF-54CB-10501002D95B}"/>
              </a:ext>
            </a:extLst>
          </p:cNvPr>
          <p:cNvPicPr>
            <a:picLocks noGrp="1" noChangeAspect="1"/>
          </p:cNvPicPr>
          <p:nvPr>
            <p:ph idx="1"/>
          </p:nvPr>
        </p:nvPicPr>
        <p:blipFill>
          <a:blip r:embed="rId2"/>
          <a:stretch>
            <a:fillRect/>
          </a:stretch>
        </p:blipFill>
        <p:spPr>
          <a:xfrm>
            <a:off x="2325285" y="521184"/>
            <a:ext cx="7696412" cy="5810761"/>
          </a:xfrm>
        </p:spPr>
      </p:pic>
    </p:spTree>
    <p:extLst>
      <p:ext uri="{BB962C8B-B14F-4D97-AF65-F5344CB8AC3E}">
        <p14:creationId xmlns:p14="http://schemas.microsoft.com/office/powerpoint/2010/main" val="506205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85204-BAC9-DEBD-138F-DA2DC7EDB035}"/>
              </a:ext>
            </a:extLst>
          </p:cNvPr>
          <p:cNvSpPr>
            <a:spLocks noGrp="1"/>
          </p:cNvSpPr>
          <p:nvPr>
            <p:ph type="title"/>
          </p:nvPr>
        </p:nvSpPr>
        <p:spPr/>
        <p:txBody>
          <a:bodyPr>
            <a:normAutofit/>
          </a:bodyPr>
          <a:lstStyle/>
          <a:p>
            <a:r>
              <a:rPr lang="en-US" sz="2800" b="1" dirty="0">
                <a:solidFill>
                  <a:srgbClr val="7030A0"/>
                </a:solidFill>
                <a:latin typeface="Calibri"/>
                <a:cs typeface="Calibri"/>
              </a:rPr>
              <a:t>Application of the LICAP (lateral intercostal artery perforator flap)</a:t>
            </a:r>
            <a:endParaRPr lang="en-US" sz="2800" b="1">
              <a:solidFill>
                <a:srgbClr val="7030A0"/>
              </a:solidFill>
              <a:cs typeface="Calibri Light"/>
            </a:endParaRPr>
          </a:p>
        </p:txBody>
      </p:sp>
      <p:sp>
        <p:nvSpPr>
          <p:cNvPr id="3" name="Content Placeholder 2">
            <a:extLst>
              <a:ext uri="{FF2B5EF4-FFF2-40B4-BE49-F238E27FC236}">
                <a16:creationId xmlns:a16="http://schemas.microsoft.com/office/drawing/2014/main" id="{CDB13E97-E258-A715-AF12-E287AC7DF801}"/>
              </a:ext>
            </a:extLst>
          </p:cNvPr>
          <p:cNvSpPr>
            <a:spLocks noGrp="1"/>
          </p:cNvSpPr>
          <p:nvPr>
            <p:ph idx="1"/>
          </p:nvPr>
        </p:nvSpPr>
        <p:spPr/>
        <p:txBody>
          <a:bodyPr vert="horz" lIns="91440" tIns="45720" rIns="91440" bIns="45720" rtlCol="0" anchor="t">
            <a:normAutofit lnSpcReduction="10000"/>
          </a:bodyPr>
          <a:lstStyle/>
          <a:p>
            <a:r>
              <a:rPr lang="en-US" dirty="0">
                <a:ea typeface="+mn-lt"/>
                <a:cs typeface="+mn-lt"/>
              </a:rPr>
              <a:t> When the defect was in the </a:t>
            </a:r>
            <a:r>
              <a:rPr lang="en-US" b="1" dirty="0">
                <a:solidFill>
                  <a:srgbClr val="FF0000"/>
                </a:solidFill>
                <a:ea typeface="+mn-lt"/>
                <a:cs typeface="+mn-lt"/>
              </a:rPr>
              <a:t>outer lower quadrant</a:t>
            </a:r>
            <a:r>
              <a:rPr lang="en-US" dirty="0">
                <a:ea typeface="+mn-lt"/>
                <a:cs typeface="+mn-lt"/>
              </a:rPr>
              <a:t>, </a:t>
            </a:r>
            <a:r>
              <a:rPr lang="en-US" b="1" dirty="0">
                <a:solidFill>
                  <a:srgbClr val="FF0000"/>
                </a:solidFill>
                <a:ea typeface="+mn-lt"/>
                <a:cs typeface="+mn-lt"/>
              </a:rPr>
              <a:t>the outer upper quadrant, or the central area, </a:t>
            </a:r>
            <a:r>
              <a:rPr lang="en-US" dirty="0">
                <a:ea typeface="+mn-lt"/>
                <a:cs typeface="+mn-lt"/>
              </a:rPr>
              <a:t>a lateral  intercostal artery perforator flap was designed.</a:t>
            </a:r>
          </a:p>
          <a:p>
            <a:r>
              <a:rPr lang="en-US" dirty="0">
                <a:ea typeface="+mn-lt"/>
                <a:cs typeface="+mn-lt"/>
              </a:rPr>
              <a:t> According to the results of nearly 200 autopsy cases performed by Hamdi et  al., the perforators are located approximately between the 3rd–8th intercostal space. The more concentrated ones are between the fifth and seventh ribs within approximately 2.5–3.5 cm from the anterior edge of the anterior serratus muscle . In addition to conventional empirical body surface localization, vascular </a:t>
            </a:r>
            <a:r>
              <a:rPr lang="en-US" dirty="0" err="1">
                <a:ea typeface="+mn-lt"/>
                <a:cs typeface="+mn-lt"/>
              </a:rPr>
              <a:t>colour</a:t>
            </a:r>
            <a:r>
              <a:rPr lang="en-US" dirty="0">
                <a:ea typeface="+mn-lt"/>
                <a:cs typeface="+mn-lt"/>
              </a:rPr>
              <a:t> ultrasound was used to clarify the actual location of the puncture branch before the operation. l</a:t>
            </a:r>
            <a:endParaRPr lang="en-US" dirty="0">
              <a:cs typeface="Calibri"/>
            </a:endParaRPr>
          </a:p>
        </p:txBody>
      </p:sp>
    </p:spTree>
    <p:extLst>
      <p:ext uri="{BB962C8B-B14F-4D97-AF65-F5344CB8AC3E}">
        <p14:creationId xmlns:p14="http://schemas.microsoft.com/office/powerpoint/2010/main" val="2698282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48C32-7394-EFD0-88C7-F4E4639C255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46D755F-58DC-44F4-1875-CED5CEC2DD64}"/>
              </a:ext>
            </a:extLst>
          </p:cNvPr>
          <p:cNvSpPr>
            <a:spLocks noGrp="1"/>
          </p:cNvSpPr>
          <p:nvPr>
            <p:ph idx="1"/>
          </p:nvPr>
        </p:nvSpPr>
        <p:spPr/>
        <p:txBody>
          <a:bodyPr vert="horz" lIns="91440" tIns="45720" rIns="91440" bIns="45720" rtlCol="0" anchor="t">
            <a:normAutofit/>
          </a:bodyPr>
          <a:lstStyle/>
          <a:p>
            <a:r>
              <a:rPr lang="en-US" sz="2400" b="1" dirty="0">
                <a:cs typeface="Calibri"/>
              </a:rPr>
              <a:t>The upper boundary </a:t>
            </a:r>
            <a:r>
              <a:rPr lang="en-US" sz="2400" dirty="0">
                <a:cs typeface="Calibri"/>
              </a:rPr>
              <a:t>-  </a:t>
            </a:r>
            <a:r>
              <a:rPr lang="en-US" sz="2400" err="1">
                <a:cs typeface="Calibri"/>
              </a:rPr>
              <a:t>subthoracic</a:t>
            </a:r>
            <a:r>
              <a:rPr lang="en-US" sz="2400" dirty="0">
                <a:cs typeface="Calibri"/>
              </a:rPr>
              <a:t> and dorsal vascular bifurcation of the axillary vessels</a:t>
            </a:r>
          </a:p>
          <a:p>
            <a:r>
              <a:rPr lang="en-US" sz="2400" dirty="0">
                <a:cs typeface="Calibri"/>
              </a:rPr>
              <a:t>  </a:t>
            </a:r>
            <a:r>
              <a:rPr lang="en-US" sz="2400" b="1" dirty="0">
                <a:cs typeface="Calibri"/>
              </a:rPr>
              <a:t>lower boundary </a:t>
            </a:r>
            <a:r>
              <a:rPr lang="en-US" sz="2400" dirty="0">
                <a:cs typeface="Calibri"/>
              </a:rPr>
              <a:t> -could be reached below the inframammary fold</a:t>
            </a:r>
          </a:p>
          <a:p>
            <a:r>
              <a:rPr lang="en-US" sz="2400" b="1" dirty="0">
                <a:cs typeface="Calibri"/>
              </a:rPr>
              <a:t> the anterior boundary </a:t>
            </a:r>
            <a:r>
              <a:rPr lang="en-US" sz="2400" dirty="0">
                <a:cs typeface="Calibri"/>
              </a:rPr>
              <a:t>- lateral margin of the pectoralis major muscle</a:t>
            </a:r>
          </a:p>
          <a:p>
            <a:r>
              <a:rPr lang="en-US" sz="2400" b="1" dirty="0">
                <a:cs typeface="Calibri"/>
              </a:rPr>
              <a:t>the posterior boundary </a:t>
            </a:r>
            <a:r>
              <a:rPr lang="en-US" sz="2400" dirty="0">
                <a:cs typeface="Calibri"/>
              </a:rPr>
              <a:t>- anterior edge of the latissimus dorsi</a:t>
            </a:r>
          </a:p>
          <a:p>
            <a:endParaRPr lang="en-US" sz="2200">
              <a:cs typeface="Calibri"/>
            </a:endParaRPr>
          </a:p>
        </p:txBody>
      </p:sp>
    </p:spTree>
    <p:extLst>
      <p:ext uri="{BB962C8B-B14F-4D97-AF65-F5344CB8AC3E}">
        <p14:creationId xmlns:p14="http://schemas.microsoft.com/office/powerpoint/2010/main" val="9355183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9E562-0769-378E-9955-CCA28146C7E3}"/>
              </a:ext>
            </a:extLst>
          </p:cNvPr>
          <p:cNvSpPr>
            <a:spLocks noGrp="1"/>
          </p:cNvSpPr>
          <p:nvPr>
            <p:ph type="title"/>
          </p:nvPr>
        </p:nvSpPr>
        <p:spPr/>
        <p:txBody>
          <a:bodyPr/>
          <a:lstStyle/>
          <a:p>
            <a:endParaRPr lang="en-US"/>
          </a:p>
        </p:txBody>
      </p:sp>
      <p:pic>
        <p:nvPicPr>
          <p:cNvPr id="4" name="Picture 4" descr="Graphical user interface, website&#10;&#10;Description automatically generated">
            <a:extLst>
              <a:ext uri="{FF2B5EF4-FFF2-40B4-BE49-F238E27FC236}">
                <a16:creationId xmlns:a16="http://schemas.microsoft.com/office/drawing/2014/main" id="{F804888C-6A2C-3778-5224-A18ECE9F2817}"/>
              </a:ext>
            </a:extLst>
          </p:cNvPr>
          <p:cNvPicPr>
            <a:picLocks noGrp="1" noChangeAspect="1"/>
          </p:cNvPicPr>
          <p:nvPr>
            <p:ph idx="1"/>
          </p:nvPr>
        </p:nvPicPr>
        <p:blipFill>
          <a:blip r:embed="rId2"/>
          <a:stretch>
            <a:fillRect/>
          </a:stretch>
        </p:blipFill>
        <p:spPr>
          <a:xfrm>
            <a:off x="2344531" y="731786"/>
            <a:ext cx="8043712" cy="5850757"/>
          </a:xfrm>
        </p:spPr>
      </p:pic>
    </p:spTree>
    <p:extLst>
      <p:ext uri="{BB962C8B-B14F-4D97-AF65-F5344CB8AC3E}">
        <p14:creationId xmlns:p14="http://schemas.microsoft.com/office/powerpoint/2010/main" val="21462655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BF64C-BB26-F774-18E9-62FACB30DCFA}"/>
              </a:ext>
            </a:extLst>
          </p:cNvPr>
          <p:cNvSpPr>
            <a:spLocks noGrp="1"/>
          </p:cNvSpPr>
          <p:nvPr>
            <p:ph type="title"/>
          </p:nvPr>
        </p:nvSpPr>
        <p:spPr/>
        <p:txBody>
          <a:bodyPr/>
          <a:lstStyle/>
          <a:p>
            <a:r>
              <a:rPr lang="en-US" sz="2600" dirty="0">
                <a:latin typeface="Calibri"/>
                <a:cs typeface="Calibri"/>
              </a:rPr>
              <a:t>Application of the LTAP (lateral thoracic artery perforator flap):</a:t>
            </a:r>
            <a:endParaRPr lang="en-US" dirty="0"/>
          </a:p>
        </p:txBody>
      </p:sp>
      <p:sp>
        <p:nvSpPr>
          <p:cNvPr id="3" name="Content Placeholder 2">
            <a:extLst>
              <a:ext uri="{FF2B5EF4-FFF2-40B4-BE49-F238E27FC236}">
                <a16:creationId xmlns:a16="http://schemas.microsoft.com/office/drawing/2014/main" id="{82185B3A-FAB5-DD6B-36B7-8D8C2FFEF2DA}"/>
              </a:ext>
            </a:extLst>
          </p:cNvPr>
          <p:cNvSpPr>
            <a:spLocks noGrp="1"/>
          </p:cNvSpPr>
          <p:nvPr>
            <p:ph idx="1"/>
          </p:nvPr>
        </p:nvSpPr>
        <p:spPr/>
        <p:txBody>
          <a:bodyPr vert="horz" lIns="91440" tIns="45720" rIns="91440" bIns="45720" rtlCol="0" anchor="t">
            <a:normAutofit fontScale="92500" lnSpcReduction="10000"/>
          </a:bodyPr>
          <a:lstStyle/>
          <a:p>
            <a:r>
              <a:rPr lang="en-US" dirty="0">
                <a:ea typeface="+mn-lt"/>
                <a:cs typeface="+mn-lt"/>
              </a:rPr>
              <a:t> When the defect is located on the </a:t>
            </a:r>
            <a:r>
              <a:rPr lang="en-US" b="1" dirty="0">
                <a:solidFill>
                  <a:srgbClr val="FF0000"/>
                </a:solidFill>
                <a:ea typeface="+mn-lt"/>
                <a:cs typeface="+mn-lt"/>
              </a:rPr>
              <a:t>lateral side of the breast</a:t>
            </a:r>
            <a:r>
              <a:rPr lang="en-US" dirty="0">
                <a:ea typeface="+mn-lt"/>
                <a:cs typeface="+mn-lt"/>
              </a:rPr>
              <a:t>, and if the subcutaneous tissue of the lateral chest wall is relatively plump, perforators in the lateral chest wall near the armpit can be located before surgery , and the flap might include the lateral thoracic artery (lateral thoracic branch), intercostal artery and serratus anterior branch of the dorsal thoracic artery. There is no need to expose all perforators during manipulation, and attention must be paid to retaining the vascular plexus of the fascia flap, including the subfascial, middle, and upper vascular networks. A rough tissue flap area was marked according to the defect size during the operation. It was recommended to use a sharp scalpel to detach the fascia. The tissue flap should contain the subcutaneous vascular network and superficial and deep fascia with no skin. </a:t>
            </a:r>
            <a:endParaRPr lang="en-US"/>
          </a:p>
        </p:txBody>
      </p:sp>
    </p:spTree>
    <p:extLst>
      <p:ext uri="{BB962C8B-B14F-4D97-AF65-F5344CB8AC3E}">
        <p14:creationId xmlns:p14="http://schemas.microsoft.com/office/powerpoint/2010/main" val="2090227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E62A5-554B-9DB0-D9CD-3D4445ED82CA}"/>
              </a:ext>
            </a:extLst>
          </p:cNvPr>
          <p:cNvSpPr>
            <a:spLocks noGrp="1"/>
          </p:cNvSpPr>
          <p:nvPr>
            <p:ph type="title"/>
          </p:nvPr>
        </p:nvSpPr>
        <p:spPr/>
        <p:txBody>
          <a:bodyPr/>
          <a:lstStyle/>
          <a:p>
            <a:endParaRPr lang="en-US"/>
          </a:p>
        </p:txBody>
      </p:sp>
      <p:pic>
        <p:nvPicPr>
          <p:cNvPr id="4" name="Picture 4" descr="A picture containing text, different, items, same&#10;&#10;Description automatically generated">
            <a:extLst>
              <a:ext uri="{FF2B5EF4-FFF2-40B4-BE49-F238E27FC236}">
                <a16:creationId xmlns:a16="http://schemas.microsoft.com/office/drawing/2014/main" id="{6073F41E-34F5-25DD-1209-8E3A85D01871}"/>
              </a:ext>
            </a:extLst>
          </p:cNvPr>
          <p:cNvPicPr>
            <a:picLocks noGrp="1" noChangeAspect="1"/>
          </p:cNvPicPr>
          <p:nvPr>
            <p:ph idx="1"/>
          </p:nvPr>
        </p:nvPicPr>
        <p:blipFill rotWithShape="1">
          <a:blip r:embed="rId2"/>
          <a:srcRect r="244" b="26789"/>
          <a:stretch/>
        </p:blipFill>
        <p:spPr>
          <a:xfrm>
            <a:off x="265091" y="792406"/>
            <a:ext cx="5268775" cy="5161841"/>
          </a:xfrm>
        </p:spPr>
      </p:pic>
      <p:pic>
        <p:nvPicPr>
          <p:cNvPr id="3" name="Picture 4" descr="A picture containing text, different, items, same&#10;&#10;Description automatically generated">
            <a:extLst>
              <a:ext uri="{FF2B5EF4-FFF2-40B4-BE49-F238E27FC236}">
                <a16:creationId xmlns:a16="http://schemas.microsoft.com/office/drawing/2014/main" id="{76326024-C2DF-70AB-22FE-2D154BE021C1}"/>
              </a:ext>
            </a:extLst>
          </p:cNvPr>
          <p:cNvPicPr>
            <a:picLocks noChangeAspect="1"/>
          </p:cNvPicPr>
          <p:nvPr/>
        </p:nvPicPr>
        <p:blipFill rotWithShape="1">
          <a:blip r:embed="rId2"/>
          <a:srcRect t="72695" r="469" b="-355"/>
          <a:stretch/>
        </p:blipFill>
        <p:spPr>
          <a:xfrm>
            <a:off x="5421823" y="2661154"/>
            <a:ext cx="6643646" cy="2457138"/>
          </a:xfrm>
          <a:prstGeom prst="rect">
            <a:avLst/>
          </a:prstGeom>
        </p:spPr>
      </p:pic>
    </p:spTree>
    <p:extLst>
      <p:ext uri="{BB962C8B-B14F-4D97-AF65-F5344CB8AC3E}">
        <p14:creationId xmlns:p14="http://schemas.microsoft.com/office/powerpoint/2010/main" val="4724613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5949F-723C-D33C-620F-659813E9BBF2}"/>
              </a:ext>
            </a:extLst>
          </p:cNvPr>
          <p:cNvSpPr>
            <a:spLocks noGrp="1"/>
          </p:cNvSpPr>
          <p:nvPr>
            <p:ph type="title"/>
          </p:nvPr>
        </p:nvSpPr>
        <p:spPr/>
        <p:txBody>
          <a:bodyPr/>
          <a:lstStyle/>
          <a:p>
            <a:r>
              <a:rPr lang="en-US" sz="2800" dirty="0">
                <a:latin typeface="Calibri"/>
                <a:cs typeface="Calibri"/>
              </a:rPr>
              <a:t>Cosmetic evaluation</a:t>
            </a:r>
            <a:endParaRPr lang="en-US" dirty="0"/>
          </a:p>
        </p:txBody>
      </p:sp>
      <p:sp>
        <p:nvSpPr>
          <p:cNvPr id="3" name="Content Placeholder 2">
            <a:extLst>
              <a:ext uri="{FF2B5EF4-FFF2-40B4-BE49-F238E27FC236}">
                <a16:creationId xmlns:a16="http://schemas.microsoft.com/office/drawing/2014/main" id="{4D447289-0FCF-D3DE-006D-539731574869}"/>
              </a:ext>
            </a:extLst>
          </p:cNvPr>
          <p:cNvSpPr>
            <a:spLocks noGrp="1"/>
          </p:cNvSpPr>
          <p:nvPr>
            <p:ph idx="1"/>
          </p:nvPr>
        </p:nvSpPr>
        <p:spPr/>
        <p:txBody>
          <a:bodyPr vert="horz" lIns="91440" tIns="45720" rIns="91440" bIns="45720" rtlCol="0" anchor="t">
            <a:normAutofit/>
          </a:bodyPr>
          <a:lstStyle/>
          <a:p>
            <a:r>
              <a:rPr lang="en-US" dirty="0">
                <a:ea typeface="+mn-lt"/>
                <a:cs typeface="+mn-lt"/>
              </a:rPr>
              <a:t> To assess patient satisfaction with the general and aesthetic outcomes of the oncological surgery, we used the extracted version of the BREAST-Q version 2.0, Breast Conserving Therapy Module Preoperative and Postoperative Scales to form a new breast reconstruction satisfaction questionnaire, which was administered at one month, three months, and six months after surgery.</a:t>
            </a:r>
          </a:p>
          <a:p>
            <a:r>
              <a:rPr lang="en-US" dirty="0">
                <a:ea typeface="+mn-lt"/>
                <a:cs typeface="+mn-lt"/>
              </a:rPr>
              <a:t> Each question was scored on a 5-point scale, ranging from "very satisfied " to "not satisfied " . </a:t>
            </a:r>
            <a:endParaRPr lang="en-US">
              <a:cs typeface="Calibri"/>
            </a:endParaRPr>
          </a:p>
        </p:txBody>
      </p:sp>
    </p:spTree>
    <p:extLst>
      <p:ext uri="{BB962C8B-B14F-4D97-AF65-F5344CB8AC3E}">
        <p14:creationId xmlns:p14="http://schemas.microsoft.com/office/powerpoint/2010/main" val="10527651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69FE9-831D-3417-98C4-F239E71EC6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0385A6E-8FE4-72E0-688C-F3F827E7E526}"/>
              </a:ext>
            </a:extLst>
          </p:cNvPr>
          <p:cNvSpPr>
            <a:spLocks noGrp="1"/>
          </p:cNvSpPr>
          <p:nvPr>
            <p:ph idx="1"/>
          </p:nvPr>
        </p:nvSpPr>
        <p:spPr/>
        <p:txBody>
          <a:bodyPr vert="horz" lIns="91440" tIns="45720" rIns="91440" bIns="45720" rtlCol="0" anchor="t">
            <a:normAutofit/>
          </a:bodyPr>
          <a:lstStyle/>
          <a:p>
            <a:r>
              <a:rPr lang="en-US" dirty="0">
                <a:cs typeface="Calibri"/>
              </a:rPr>
              <a:t>We also compared patients satisfaction with different flaps. SPSS 21.0 statistical software was used for the statistical analysis of the data.</a:t>
            </a:r>
          </a:p>
          <a:p>
            <a:r>
              <a:rPr lang="en-US" dirty="0">
                <a:cs typeface="Calibri"/>
              </a:rPr>
              <a:t> The chi-square test was used to compare the differences between the groups. </a:t>
            </a:r>
          </a:p>
          <a:p>
            <a:r>
              <a:rPr lang="en-US" dirty="0">
                <a:cs typeface="Calibri"/>
              </a:rPr>
              <a:t>All statistical data were statistically significant at P&lt;0.05.</a:t>
            </a:r>
            <a:endParaRPr lang="en-US" dirty="0"/>
          </a:p>
          <a:p>
            <a:endParaRPr lang="en-US" dirty="0">
              <a:cs typeface="Calibri"/>
            </a:endParaRPr>
          </a:p>
        </p:txBody>
      </p:sp>
    </p:spTree>
    <p:extLst>
      <p:ext uri="{BB962C8B-B14F-4D97-AF65-F5344CB8AC3E}">
        <p14:creationId xmlns:p14="http://schemas.microsoft.com/office/powerpoint/2010/main" val="10836597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38E99-D9DC-B74C-5743-B1A0F595982B}"/>
              </a:ext>
            </a:extLst>
          </p:cNvPr>
          <p:cNvSpPr>
            <a:spLocks noGrp="1"/>
          </p:cNvSpPr>
          <p:nvPr>
            <p:ph type="title"/>
          </p:nvPr>
        </p:nvSpPr>
        <p:spPr/>
        <p:txBody>
          <a:bodyPr/>
          <a:lstStyle/>
          <a:p>
            <a:r>
              <a:rPr lang="en-US" b="1" dirty="0">
                <a:solidFill>
                  <a:srgbClr val="7030A0"/>
                </a:solidFill>
                <a:cs typeface="Calibri Light"/>
              </a:rPr>
              <a:t>Results</a:t>
            </a:r>
            <a:r>
              <a:rPr lang="en-US" dirty="0">
                <a:cs typeface="Calibri Light"/>
              </a:rPr>
              <a:t> </a:t>
            </a:r>
            <a:endParaRPr lang="en-US" dirty="0"/>
          </a:p>
        </p:txBody>
      </p:sp>
      <p:sp>
        <p:nvSpPr>
          <p:cNvPr id="3" name="Content Placeholder 2">
            <a:extLst>
              <a:ext uri="{FF2B5EF4-FFF2-40B4-BE49-F238E27FC236}">
                <a16:creationId xmlns:a16="http://schemas.microsoft.com/office/drawing/2014/main" id="{4226AC2B-E29C-A945-95BE-CB988773B9CE}"/>
              </a:ext>
            </a:extLst>
          </p:cNvPr>
          <p:cNvSpPr>
            <a:spLocks noGrp="1"/>
          </p:cNvSpPr>
          <p:nvPr>
            <p:ph idx="1"/>
          </p:nvPr>
        </p:nvSpPr>
        <p:spPr/>
        <p:txBody>
          <a:bodyPr vert="horz" lIns="91440" tIns="45720" rIns="91440" bIns="45720" rtlCol="0" anchor="t">
            <a:normAutofit lnSpcReduction="10000"/>
          </a:bodyPr>
          <a:lstStyle/>
          <a:p>
            <a:r>
              <a:rPr lang="en-US" dirty="0">
                <a:ea typeface="+mn-lt"/>
                <a:cs typeface="+mn-lt"/>
              </a:rPr>
              <a:t>A total of 30 patients received volume replacement techniques from 2021 to 2022 after BCS .</a:t>
            </a:r>
          </a:p>
          <a:p>
            <a:r>
              <a:rPr lang="en-US" dirty="0">
                <a:ea typeface="+mn-lt"/>
                <a:cs typeface="+mn-lt"/>
              </a:rPr>
              <a:t>The mean age was 54 years (33–65 years), and the mean follow-up interval was 9.3  months (3–17  months). </a:t>
            </a:r>
            <a:endParaRPr lang="en-US">
              <a:ea typeface="+mn-lt"/>
              <a:cs typeface="+mn-lt"/>
            </a:endParaRPr>
          </a:p>
          <a:p>
            <a:r>
              <a:rPr lang="en-US" dirty="0">
                <a:ea typeface="+mn-lt"/>
                <a:cs typeface="+mn-lt"/>
              </a:rPr>
              <a:t>A preoperative search for vascular perforations in all cases was performed by Doppler ultrasound.</a:t>
            </a:r>
          </a:p>
          <a:p>
            <a:r>
              <a:rPr lang="en-US" dirty="0">
                <a:ea typeface="+mn-lt"/>
                <a:cs typeface="+mn-lt"/>
              </a:rPr>
              <a:t> In the first patient, the vascular perforations were attempted to be sought out through CTA. </a:t>
            </a:r>
          </a:p>
          <a:p>
            <a:r>
              <a:rPr lang="en-US" dirty="0">
                <a:ea typeface="+mn-lt"/>
                <a:cs typeface="+mn-lt"/>
              </a:rPr>
              <a:t>However, it was difficult to accurately complete the identification of the finer perforators both in CTA and body surface positioning</a:t>
            </a:r>
            <a:endParaRPr lang="en-US">
              <a:cs typeface="Calibri"/>
            </a:endParaRPr>
          </a:p>
        </p:txBody>
      </p:sp>
    </p:spTree>
    <p:extLst>
      <p:ext uri="{BB962C8B-B14F-4D97-AF65-F5344CB8AC3E}">
        <p14:creationId xmlns:p14="http://schemas.microsoft.com/office/powerpoint/2010/main" val="21132872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523DC-C9D9-FCB9-CF1D-09634AD0DC7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50F1192-CBE0-4FCE-BCAE-3BA3AEC953C9}"/>
              </a:ext>
            </a:extLst>
          </p:cNvPr>
          <p:cNvSpPr>
            <a:spLocks noGrp="1"/>
          </p:cNvSpPr>
          <p:nvPr>
            <p:ph idx="1"/>
          </p:nvPr>
        </p:nvSpPr>
        <p:spPr/>
        <p:txBody>
          <a:bodyPr vert="horz" lIns="91440" tIns="45720" rIns="91440" bIns="45720" rtlCol="0" anchor="t">
            <a:normAutofit fontScale="92500"/>
          </a:bodyPr>
          <a:lstStyle/>
          <a:p>
            <a:r>
              <a:rPr lang="en-US" dirty="0">
                <a:ea typeface="+mn-lt"/>
                <a:cs typeface="+mn-lt"/>
              </a:rPr>
              <a:t>Given the increased cost of the inspection and the problem of radiological damage, in the operation group, CTA was abandoned for localization.</a:t>
            </a:r>
          </a:p>
          <a:p>
            <a:r>
              <a:rPr lang="en-US" dirty="0">
                <a:ea typeface="+mn-lt"/>
                <a:cs typeface="+mn-lt"/>
              </a:rPr>
              <a:t> Vascular </a:t>
            </a:r>
            <a:r>
              <a:rPr lang="en-US" dirty="0" err="1">
                <a:ea typeface="+mn-lt"/>
                <a:cs typeface="+mn-lt"/>
              </a:rPr>
              <a:t>colour</a:t>
            </a:r>
            <a:r>
              <a:rPr lang="en-US" dirty="0">
                <a:ea typeface="+mn-lt"/>
                <a:cs typeface="+mn-lt"/>
              </a:rPr>
              <a:t> ultrasound identification proceeded routinely in all subsequent patients.</a:t>
            </a:r>
          </a:p>
          <a:p>
            <a:r>
              <a:rPr lang="en-US" dirty="0">
                <a:ea typeface="+mn-lt"/>
                <a:cs typeface="+mn-lt"/>
              </a:rPr>
              <a:t> Mostly, the required perforators could be found. </a:t>
            </a:r>
            <a:endParaRPr lang="en-US">
              <a:ea typeface="+mn-lt"/>
              <a:cs typeface="+mn-lt"/>
            </a:endParaRPr>
          </a:p>
          <a:p>
            <a:r>
              <a:rPr lang="en-US" dirty="0">
                <a:ea typeface="+mn-lt"/>
                <a:cs typeface="+mn-lt"/>
              </a:rPr>
              <a:t>If perforators were unable to be found or if other unplanned available perforators were found, adjusting the original plastic surgery strategy could be managed. </a:t>
            </a:r>
            <a:endParaRPr lang="en-US">
              <a:ea typeface="+mn-lt"/>
              <a:cs typeface="+mn-lt"/>
            </a:endParaRPr>
          </a:p>
          <a:p>
            <a:r>
              <a:rPr lang="en-US" dirty="0">
                <a:ea typeface="+mn-lt"/>
                <a:cs typeface="+mn-lt"/>
              </a:rPr>
              <a:t>It is more challenging to find braces for AICAP because they are all thinner perforators. </a:t>
            </a:r>
            <a:endParaRPr lang="en-US">
              <a:cs typeface="Calibri"/>
            </a:endParaRPr>
          </a:p>
        </p:txBody>
      </p:sp>
    </p:spTree>
    <p:extLst>
      <p:ext uri="{BB962C8B-B14F-4D97-AF65-F5344CB8AC3E}">
        <p14:creationId xmlns:p14="http://schemas.microsoft.com/office/powerpoint/2010/main" val="2527995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315FA-A2DC-D81D-82FF-9A2C35903D92}"/>
              </a:ext>
            </a:extLst>
          </p:cNvPr>
          <p:cNvSpPr>
            <a:spLocks noGrp="1"/>
          </p:cNvSpPr>
          <p:nvPr>
            <p:ph type="title"/>
          </p:nvPr>
        </p:nvSpPr>
        <p:spPr/>
        <p:txBody>
          <a:bodyPr/>
          <a:lstStyle/>
          <a:p>
            <a:r>
              <a:rPr lang="en-US" b="1" dirty="0">
                <a:solidFill>
                  <a:srgbClr val="7030A0"/>
                </a:solidFill>
                <a:cs typeface="Calibri Light"/>
              </a:rPr>
              <a:t>Methods </a:t>
            </a:r>
          </a:p>
        </p:txBody>
      </p:sp>
      <p:sp>
        <p:nvSpPr>
          <p:cNvPr id="3" name="Content Placeholder 2">
            <a:extLst>
              <a:ext uri="{FF2B5EF4-FFF2-40B4-BE49-F238E27FC236}">
                <a16:creationId xmlns:a16="http://schemas.microsoft.com/office/drawing/2014/main" id="{DE3FB115-E65D-5472-545F-B5DFA13087FA}"/>
              </a:ext>
            </a:extLst>
          </p:cNvPr>
          <p:cNvSpPr>
            <a:spLocks noGrp="1"/>
          </p:cNvSpPr>
          <p:nvPr>
            <p:ph idx="1"/>
          </p:nvPr>
        </p:nvSpPr>
        <p:spPr/>
        <p:txBody>
          <a:bodyPr vert="horz" lIns="91440" tIns="45720" rIns="91440" bIns="45720" rtlCol="0" anchor="t">
            <a:normAutofit/>
          </a:bodyPr>
          <a:lstStyle/>
          <a:p>
            <a:pPr>
              <a:buFont typeface="Wingdings" panose="020B0604020202020204" pitchFamily="34" charset="0"/>
              <a:buChar char="q"/>
            </a:pPr>
            <a:r>
              <a:rPr lang="en-US" sz="2400" dirty="0">
                <a:ea typeface="+mn-lt"/>
                <a:cs typeface="+mn-lt"/>
              </a:rPr>
              <a:t> In this study, 30 patients underwent partial breast resection for quadrant breast cancer followed by partial breast reconstruction with peri-mammary artery perforator flaps, which included the </a:t>
            </a:r>
            <a:r>
              <a:rPr lang="en-US" sz="2400" b="1" dirty="0">
                <a:solidFill>
                  <a:srgbClr val="FF0000"/>
                </a:solidFill>
                <a:ea typeface="+mn-lt"/>
                <a:cs typeface="+mn-lt"/>
              </a:rPr>
              <a:t>thoracodorsal artery perforator flap (TDAP), anterior intercostal artery perforator flap (AICAP), lateral intercostal artery perforator flap (LICAP), and lateral thoracic artery perforator flap (LTAP)</a:t>
            </a:r>
            <a:r>
              <a:rPr lang="en-US" sz="2400" dirty="0">
                <a:solidFill>
                  <a:srgbClr val="FF0000"/>
                </a:solidFill>
                <a:ea typeface="+mn-lt"/>
                <a:cs typeface="+mn-lt"/>
              </a:rPr>
              <a:t>.</a:t>
            </a:r>
            <a:r>
              <a:rPr lang="en-US" sz="2400" dirty="0">
                <a:ea typeface="+mn-lt"/>
                <a:cs typeface="+mn-lt"/>
              </a:rPr>
              <a:t> </a:t>
            </a:r>
            <a:endParaRPr lang="en-US">
              <a:ea typeface="+mn-lt"/>
              <a:cs typeface="+mn-lt"/>
            </a:endParaRPr>
          </a:p>
          <a:p>
            <a:pPr>
              <a:buFont typeface="Wingdings" panose="020B0604020202020204" pitchFamily="34" charset="0"/>
              <a:buChar char="q"/>
            </a:pPr>
            <a:r>
              <a:rPr lang="en-US" sz="2400" dirty="0">
                <a:ea typeface="+mn-lt"/>
                <a:cs typeface="+mn-lt"/>
              </a:rPr>
              <a:t>All the patients operation plans were discussed comprehensively and were performed by sticking to every step.</a:t>
            </a:r>
            <a:endParaRPr lang="en-US" dirty="0">
              <a:ea typeface="+mn-lt"/>
              <a:cs typeface="+mn-lt"/>
            </a:endParaRPr>
          </a:p>
          <a:p>
            <a:pPr>
              <a:buFont typeface="Wingdings" panose="020B0604020202020204" pitchFamily="34" charset="0"/>
              <a:buChar char="q"/>
            </a:pPr>
            <a:r>
              <a:rPr lang="en-US" sz="2400" dirty="0">
                <a:ea typeface="+mn-lt"/>
                <a:cs typeface="+mn-lt"/>
              </a:rPr>
              <a:t> The satisfaction outcome was assessed with the extracted version of the BREAST-Q version 2.0, Breast Conserving Therapy Module Preoperative and Postoperative Scales both preoperatively and postoperatively</a:t>
            </a:r>
            <a:r>
              <a:rPr lang="en-US" dirty="0">
                <a:ea typeface="+mn-lt"/>
                <a:cs typeface="+mn-lt"/>
              </a:rPr>
              <a:t>.</a:t>
            </a:r>
            <a:endParaRPr lang="en-US">
              <a:cs typeface="Calibri"/>
            </a:endParaRPr>
          </a:p>
        </p:txBody>
      </p:sp>
    </p:spTree>
    <p:extLst>
      <p:ext uri="{BB962C8B-B14F-4D97-AF65-F5344CB8AC3E}">
        <p14:creationId xmlns:p14="http://schemas.microsoft.com/office/powerpoint/2010/main" val="37763143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F5E78-4BD6-FF62-0955-AB63B6D6DBC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55D4E1A-67B1-F787-F242-210556900C5A}"/>
              </a:ext>
            </a:extLst>
          </p:cNvPr>
          <p:cNvSpPr>
            <a:spLocks noGrp="1"/>
          </p:cNvSpPr>
          <p:nvPr>
            <p:ph idx="1"/>
          </p:nvPr>
        </p:nvSpPr>
        <p:spPr/>
        <p:txBody>
          <a:bodyPr vert="horz" lIns="91440" tIns="45720" rIns="91440" bIns="45720" rtlCol="0" anchor="t">
            <a:normAutofit/>
          </a:bodyPr>
          <a:lstStyle/>
          <a:p>
            <a:r>
              <a:rPr lang="en-US" dirty="0">
                <a:ea typeface="+mn-lt"/>
                <a:cs typeface="+mn-lt"/>
              </a:rPr>
              <a:t>Therefore, careful fascial sharp separation from far to near should be implemented.</a:t>
            </a:r>
          </a:p>
          <a:p>
            <a:r>
              <a:rPr lang="en-US" dirty="0">
                <a:ea typeface="+mn-lt"/>
                <a:cs typeface="+mn-lt"/>
              </a:rPr>
              <a:t> It was important to protect every tiny perforator before deciding the superior perforator when the blood supply situation of the flap was clear. </a:t>
            </a:r>
            <a:endParaRPr lang="en-US">
              <a:ea typeface="+mn-lt"/>
              <a:cs typeface="+mn-lt"/>
            </a:endParaRPr>
          </a:p>
          <a:p>
            <a:r>
              <a:rPr lang="en-US" dirty="0">
                <a:ea typeface="+mn-lt"/>
                <a:cs typeface="+mn-lt"/>
              </a:rPr>
              <a:t>In the search process of each vascular perforator, if a microscope or a head-wear microscope could be utilized, the efficiency of perforator finding could be improved, and the quality of perforator blood transport could be guaranteed.</a:t>
            </a:r>
            <a:endParaRPr lang="en-US">
              <a:cs typeface="Calibri"/>
            </a:endParaRPr>
          </a:p>
        </p:txBody>
      </p:sp>
    </p:spTree>
    <p:extLst>
      <p:ext uri="{BB962C8B-B14F-4D97-AF65-F5344CB8AC3E}">
        <p14:creationId xmlns:p14="http://schemas.microsoft.com/office/powerpoint/2010/main" val="15836800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C00C81BB-1F2A-1E56-9A4A-E56DC1F0AA9B}"/>
              </a:ext>
            </a:extLst>
          </p:cNvPr>
          <p:cNvSpPr>
            <a:spLocks noGrp="1"/>
          </p:cNvSpPr>
          <p:nvPr>
            <p:ph type="title"/>
          </p:nvPr>
        </p:nvSpPr>
        <p:spPr>
          <a:xfrm>
            <a:off x="838200" y="643467"/>
            <a:ext cx="2951205" cy="5571066"/>
          </a:xfrm>
        </p:spPr>
        <p:txBody>
          <a:bodyPr>
            <a:normAutofit/>
          </a:bodyPr>
          <a:lstStyle/>
          <a:p>
            <a:endParaRPr lang="en-US">
              <a:solidFill>
                <a:srgbClr val="FFFFFF"/>
              </a:solidFill>
            </a:endParaRPr>
          </a:p>
        </p:txBody>
      </p:sp>
      <p:graphicFrame>
        <p:nvGraphicFramePr>
          <p:cNvPr id="5" name="Content Placeholder 2">
            <a:extLst>
              <a:ext uri="{FF2B5EF4-FFF2-40B4-BE49-F238E27FC236}">
                <a16:creationId xmlns:a16="http://schemas.microsoft.com/office/drawing/2014/main" id="{A4D07346-E251-9A9D-E258-EDA563D7FFB1}"/>
              </a:ext>
            </a:extLst>
          </p:cNvPr>
          <p:cNvGraphicFramePr>
            <a:graphicFrameLocks noGrp="1"/>
          </p:cNvGraphicFramePr>
          <p:nvPr>
            <p:ph idx="1"/>
            <p:extLst>
              <p:ext uri="{D42A27DB-BD31-4B8C-83A1-F6EECF244321}">
                <p14:modId xmlns:p14="http://schemas.microsoft.com/office/powerpoint/2010/main" val="2466046878"/>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39715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62D79A2B-AFE9-A4AE-AD13-1E7697BE9F79}"/>
              </a:ext>
            </a:extLst>
          </p:cNvPr>
          <p:cNvSpPr>
            <a:spLocks noGrp="1"/>
          </p:cNvSpPr>
          <p:nvPr>
            <p:ph type="title"/>
          </p:nvPr>
        </p:nvSpPr>
        <p:spPr>
          <a:xfrm>
            <a:off x="838200" y="643467"/>
            <a:ext cx="2951205" cy="5571066"/>
          </a:xfrm>
        </p:spPr>
        <p:txBody>
          <a:bodyPr>
            <a:normAutofit/>
          </a:bodyPr>
          <a:lstStyle/>
          <a:p>
            <a:endParaRPr lang="en-US">
              <a:solidFill>
                <a:srgbClr val="FFFFFF"/>
              </a:solidFill>
            </a:endParaRPr>
          </a:p>
        </p:txBody>
      </p:sp>
      <p:graphicFrame>
        <p:nvGraphicFramePr>
          <p:cNvPr id="29" name="Content Placeholder 2">
            <a:extLst>
              <a:ext uri="{FF2B5EF4-FFF2-40B4-BE49-F238E27FC236}">
                <a16:creationId xmlns:a16="http://schemas.microsoft.com/office/drawing/2014/main" id="{626AB23E-3197-1588-C56C-E67D6341BE99}"/>
              </a:ext>
            </a:extLst>
          </p:cNvPr>
          <p:cNvGraphicFramePr>
            <a:graphicFrameLocks noGrp="1"/>
          </p:cNvGraphicFramePr>
          <p:nvPr>
            <p:ph idx="1"/>
            <p:extLst>
              <p:ext uri="{D42A27DB-BD31-4B8C-83A1-F6EECF244321}">
                <p14:modId xmlns:p14="http://schemas.microsoft.com/office/powerpoint/2010/main" val="2317261445"/>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19120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7A4B3-186D-7427-5AE4-785F022B5A6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604DA95-575C-F166-59C3-2DD5DC438357}"/>
              </a:ext>
            </a:extLst>
          </p:cNvPr>
          <p:cNvSpPr>
            <a:spLocks noGrp="1"/>
          </p:cNvSpPr>
          <p:nvPr>
            <p:ph idx="1"/>
          </p:nvPr>
        </p:nvSpPr>
        <p:spPr/>
        <p:txBody>
          <a:bodyPr vert="horz" lIns="91440" tIns="45720" rIns="91440" bIns="45720" rtlCol="0" anchor="t">
            <a:normAutofit/>
          </a:bodyPr>
          <a:lstStyle/>
          <a:p>
            <a:r>
              <a:rPr lang="en-US" dirty="0">
                <a:ea typeface="+mn-lt"/>
                <a:cs typeface="+mn-lt"/>
              </a:rPr>
              <a:t>No wound infection occurred, but one AICAP flap developed fat necrosis, which recovered after local treatment with conventional suction flow. Local tissue stiffness in the area was left in the short term in the following half year, but the situation gradually decreased after breast shaping and active fat hypertrophy. </a:t>
            </a:r>
          </a:p>
          <a:p>
            <a:r>
              <a:rPr lang="en-US" dirty="0">
                <a:ea typeface="+mn-lt"/>
                <a:cs typeface="+mn-lt"/>
              </a:rPr>
              <a:t>One patient with an LICAP developed venous congestion on the first day after surgery. </a:t>
            </a:r>
            <a:endParaRPr lang="en-US" dirty="0">
              <a:cs typeface="Calibri"/>
            </a:endParaRPr>
          </a:p>
        </p:txBody>
      </p:sp>
    </p:spTree>
    <p:extLst>
      <p:ext uri="{BB962C8B-B14F-4D97-AF65-F5344CB8AC3E}">
        <p14:creationId xmlns:p14="http://schemas.microsoft.com/office/powerpoint/2010/main" val="4424281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BF5677A-09FA-9918-95C4-35ADFD99B318}"/>
              </a:ext>
            </a:extLst>
          </p:cNvPr>
          <p:cNvSpPr>
            <a:spLocks noGrp="1"/>
          </p:cNvSpPr>
          <p:nvPr>
            <p:ph type="title"/>
          </p:nvPr>
        </p:nvSpPr>
        <p:spPr>
          <a:xfrm>
            <a:off x="838200" y="365125"/>
            <a:ext cx="10515600" cy="1325563"/>
          </a:xfrm>
        </p:spPr>
        <p:txBody>
          <a:bodyPr>
            <a:normAutofit/>
          </a:bodyPr>
          <a:lstStyle/>
          <a:p>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1B07659-7784-A926-5962-B2467FEEAB30}"/>
              </a:ext>
            </a:extLst>
          </p:cNvPr>
          <p:cNvSpPr>
            <a:spLocks noGrp="1"/>
          </p:cNvSpPr>
          <p:nvPr>
            <p:ph idx="1"/>
          </p:nvPr>
        </p:nvSpPr>
        <p:spPr>
          <a:xfrm>
            <a:off x="838200" y="1825625"/>
            <a:ext cx="10515600" cy="4351338"/>
          </a:xfrm>
        </p:spPr>
        <p:txBody>
          <a:bodyPr vert="horz" lIns="91440" tIns="45720" rIns="91440" bIns="45720" rtlCol="0">
            <a:normAutofit/>
          </a:bodyPr>
          <a:lstStyle/>
          <a:p>
            <a:r>
              <a:rPr lang="en-US" dirty="0">
                <a:ea typeface="+mn-lt"/>
                <a:cs typeface="+mn-lt"/>
              </a:rPr>
              <a:t> In addition, the simultaneous placement of the drain was located mainly at the bottom of the flap, the flap was located below the nipple-areola, and the effusion below the nipple-areola failed to drain smoothly. The increased effusion further aggravated the flap tension. However, after specific monitoring by the nursing team and the improvement of the increased flap tension caused above, the venous congestion gradually improved, and the flap blood circulation returned to normal 4–5 days after surgery.</a:t>
            </a:r>
            <a:endParaRPr lang="en-US" dirty="0"/>
          </a:p>
        </p:txBody>
      </p:sp>
    </p:spTree>
    <p:extLst>
      <p:ext uri="{BB962C8B-B14F-4D97-AF65-F5344CB8AC3E}">
        <p14:creationId xmlns:p14="http://schemas.microsoft.com/office/powerpoint/2010/main" val="28822958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A33-F0DA-4F1C-06DD-F0C319F8D961}"/>
              </a:ext>
            </a:extLst>
          </p:cNvPr>
          <p:cNvSpPr>
            <a:spLocks noGrp="1"/>
          </p:cNvSpPr>
          <p:nvPr>
            <p:ph type="title"/>
          </p:nvPr>
        </p:nvSpPr>
        <p:spPr/>
        <p:txBody>
          <a:bodyPr/>
          <a:lstStyle/>
          <a:p>
            <a:endParaRPr lang="en-US"/>
          </a:p>
        </p:txBody>
      </p:sp>
      <p:pic>
        <p:nvPicPr>
          <p:cNvPr id="6" name="Picture 6" descr="Chart, bar chart, treemap chart&#10;&#10;Description automatically generated">
            <a:extLst>
              <a:ext uri="{FF2B5EF4-FFF2-40B4-BE49-F238E27FC236}">
                <a16:creationId xmlns:a16="http://schemas.microsoft.com/office/drawing/2014/main" id="{E8F58554-FEAA-FB4A-CE4F-1AD58F25A565}"/>
              </a:ext>
            </a:extLst>
          </p:cNvPr>
          <p:cNvPicPr>
            <a:picLocks noGrp="1" noChangeAspect="1"/>
          </p:cNvPicPr>
          <p:nvPr>
            <p:ph idx="1"/>
          </p:nvPr>
        </p:nvPicPr>
        <p:blipFill>
          <a:blip r:embed="rId2"/>
          <a:stretch>
            <a:fillRect/>
          </a:stretch>
        </p:blipFill>
        <p:spPr>
          <a:xfrm>
            <a:off x="2053715" y="4574"/>
            <a:ext cx="8252469" cy="6404863"/>
          </a:xfrm>
        </p:spPr>
      </p:pic>
    </p:spTree>
    <p:extLst>
      <p:ext uri="{BB962C8B-B14F-4D97-AF65-F5344CB8AC3E}">
        <p14:creationId xmlns:p14="http://schemas.microsoft.com/office/powerpoint/2010/main" val="24149450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7D3AB-7BCA-543B-9CBB-3DA1806266AC}"/>
              </a:ext>
            </a:extLst>
          </p:cNvPr>
          <p:cNvSpPr>
            <a:spLocks noGrp="1"/>
          </p:cNvSpPr>
          <p:nvPr>
            <p:ph type="title"/>
          </p:nvPr>
        </p:nvSpPr>
        <p:spPr/>
        <p:txBody>
          <a:bodyPr/>
          <a:lstStyle/>
          <a:p>
            <a:endParaRPr lang="en-US"/>
          </a:p>
        </p:txBody>
      </p:sp>
      <p:pic>
        <p:nvPicPr>
          <p:cNvPr id="4" name="Picture 4" descr="Table&#10;&#10;Description automatically generated">
            <a:extLst>
              <a:ext uri="{FF2B5EF4-FFF2-40B4-BE49-F238E27FC236}">
                <a16:creationId xmlns:a16="http://schemas.microsoft.com/office/drawing/2014/main" id="{962B3796-73C4-DA0F-1035-0FEB7EF29961}"/>
              </a:ext>
            </a:extLst>
          </p:cNvPr>
          <p:cNvPicPr>
            <a:picLocks noGrp="1" noChangeAspect="1"/>
          </p:cNvPicPr>
          <p:nvPr>
            <p:ph idx="1"/>
          </p:nvPr>
        </p:nvPicPr>
        <p:blipFill>
          <a:blip r:embed="rId2"/>
          <a:stretch>
            <a:fillRect/>
          </a:stretch>
        </p:blipFill>
        <p:spPr>
          <a:xfrm>
            <a:off x="892826" y="366201"/>
            <a:ext cx="10290109" cy="6262794"/>
          </a:xfrm>
        </p:spPr>
      </p:pic>
    </p:spTree>
    <p:extLst>
      <p:ext uri="{BB962C8B-B14F-4D97-AF65-F5344CB8AC3E}">
        <p14:creationId xmlns:p14="http://schemas.microsoft.com/office/powerpoint/2010/main" val="3738634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32FE2-FE58-16F0-B468-308D261A34F9}"/>
              </a:ext>
            </a:extLst>
          </p:cNvPr>
          <p:cNvSpPr>
            <a:spLocks noGrp="1"/>
          </p:cNvSpPr>
          <p:nvPr>
            <p:ph type="title"/>
          </p:nvPr>
        </p:nvSpPr>
        <p:spPr/>
        <p:txBody>
          <a:bodyPr/>
          <a:lstStyle/>
          <a:p>
            <a:endParaRPr lang="en-US"/>
          </a:p>
        </p:txBody>
      </p:sp>
      <p:pic>
        <p:nvPicPr>
          <p:cNvPr id="6" name="Picture 6" descr="Chart, bar chart&#10;&#10;Description automatically generated">
            <a:extLst>
              <a:ext uri="{FF2B5EF4-FFF2-40B4-BE49-F238E27FC236}">
                <a16:creationId xmlns:a16="http://schemas.microsoft.com/office/drawing/2014/main" id="{ECD1204B-CAAF-57F5-820A-D29B3CFE892F}"/>
              </a:ext>
            </a:extLst>
          </p:cNvPr>
          <p:cNvPicPr>
            <a:picLocks noGrp="1" noChangeAspect="1"/>
          </p:cNvPicPr>
          <p:nvPr>
            <p:ph idx="1"/>
          </p:nvPr>
        </p:nvPicPr>
        <p:blipFill>
          <a:blip r:embed="rId2"/>
          <a:stretch>
            <a:fillRect/>
          </a:stretch>
        </p:blipFill>
        <p:spPr>
          <a:xfrm>
            <a:off x="1437295" y="-447460"/>
            <a:ext cx="9524051" cy="7308930"/>
          </a:xfrm>
        </p:spPr>
      </p:pic>
    </p:spTree>
    <p:extLst>
      <p:ext uri="{BB962C8B-B14F-4D97-AF65-F5344CB8AC3E}">
        <p14:creationId xmlns:p14="http://schemas.microsoft.com/office/powerpoint/2010/main" val="13825880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5" descr="Table&#10;&#10;Description automatically generated">
            <a:extLst>
              <a:ext uri="{FF2B5EF4-FFF2-40B4-BE49-F238E27FC236}">
                <a16:creationId xmlns:a16="http://schemas.microsoft.com/office/drawing/2014/main" id="{0F997A8D-0720-1476-AA13-DE9E9778F7C0}"/>
              </a:ext>
            </a:extLst>
          </p:cNvPr>
          <p:cNvPicPr>
            <a:picLocks noGrp="1" noChangeAspect="1"/>
          </p:cNvPicPr>
          <p:nvPr>
            <p:ph idx="1"/>
          </p:nvPr>
        </p:nvPicPr>
        <p:blipFill>
          <a:blip r:embed="rId2"/>
          <a:stretch>
            <a:fillRect/>
          </a:stretch>
        </p:blipFill>
        <p:spPr>
          <a:xfrm>
            <a:off x="457200" y="1455421"/>
            <a:ext cx="11277600" cy="3947158"/>
          </a:xfrm>
          <a:prstGeom prst="rect">
            <a:avLst/>
          </a:prstGeom>
        </p:spPr>
      </p:pic>
    </p:spTree>
    <p:extLst>
      <p:ext uri="{BB962C8B-B14F-4D97-AF65-F5344CB8AC3E}">
        <p14:creationId xmlns:p14="http://schemas.microsoft.com/office/powerpoint/2010/main" val="20853840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6" descr="Chart, bar chart, treemap chart&#10;&#10;Description automatically generated">
            <a:extLst>
              <a:ext uri="{FF2B5EF4-FFF2-40B4-BE49-F238E27FC236}">
                <a16:creationId xmlns:a16="http://schemas.microsoft.com/office/drawing/2014/main" id="{C5F0CD2A-ED2A-4E37-FFB7-E770D354801F}"/>
              </a:ext>
            </a:extLst>
          </p:cNvPr>
          <p:cNvPicPr>
            <a:picLocks noGrp="1" noChangeAspect="1"/>
          </p:cNvPicPr>
          <p:nvPr>
            <p:ph idx="1"/>
          </p:nvPr>
        </p:nvPicPr>
        <p:blipFill>
          <a:blip r:embed="rId2"/>
          <a:stretch>
            <a:fillRect/>
          </a:stretch>
        </p:blipFill>
        <p:spPr>
          <a:xfrm>
            <a:off x="457200" y="581407"/>
            <a:ext cx="11277600" cy="5695186"/>
          </a:xfrm>
          <a:prstGeom prst="rect">
            <a:avLst/>
          </a:prstGeom>
        </p:spPr>
      </p:pic>
    </p:spTree>
    <p:extLst>
      <p:ext uri="{BB962C8B-B14F-4D97-AF65-F5344CB8AC3E}">
        <p14:creationId xmlns:p14="http://schemas.microsoft.com/office/powerpoint/2010/main" val="2858636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7040D-F35C-B268-04A2-8D5D23B0AF7C}"/>
              </a:ext>
            </a:extLst>
          </p:cNvPr>
          <p:cNvSpPr>
            <a:spLocks noGrp="1"/>
          </p:cNvSpPr>
          <p:nvPr>
            <p:ph type="title"/>
          </p:nvPr>
        </p:nvSpPr>
        <p:spPr/>
        <p:txBody>
          <a:bodyPr/>
          <a:lstStyle/>
          <a:p>
            <a:endParaRPr lang="en-US"/>
          </a:p>
        </p:txBody>
      </p:sp>
      <p:pic>
        <p:nvPicPr>
          <p:cNvPr id="4" name="Picture 4" descr="Table&#10;&#10;Description automatically generated">
            <a:extLst>
              <a:ext uri="{FF2B5EF4-FFF2-40B4-BE49-F238E27FC236}">
                <a16:creationId xmlns:a16="http://schemas.microsoft.com/office/drawing/2014/main" id="{98AA2F78-0C2D-E1E9-9C61-190A9CAB8042}"/>
              </a:ext>
            </a:extLst>
          </p:cNvPr>
          <p:cNvPicPr>
            <a:picLocks noGrp="1" noChangeAspect="1"/>
          </p:cNvPicPr>
          <p:nvPr>
            <p:ph idx="1"/>
          </p:nvPr>
        </p:nvPicPr>
        <p:blipFill>
          <a:blip r:embed="rId2"/>
          <a:stretch>
            <a:fillRect/>
          </a:stretch>
        </p:blipFill>
        <p:spPr>
          <a:xfrm>
            <a:off x="87986" y="312134"/>
            <a:ext cx="11680232" cy="5841407"/>
          </a:xfrm>
        </p:spPr>
      </p:pic>
    </p:spTree>
    <p:extLst>
      <p:ext uri="{BB962C8B-B14F-4D97-AF65-F5344CB8AC3E}">
        <p14:creationId xmlns:p14="http://schemas.microsoft.com/office/powerpoint/2010/main" val="4436452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1E825-A4ED-5262-9F3E-B383F97BCEE5}"/>
              </a:ext>
            </a:extLst>
          </p:cNvPr>
          <p:cNvSpPr>
            <a:spLocks noGrp="1"/>
          </p:cNvSpPr>
          <p:nvPr>
            <p:ph type="title"/>
          </p:nvPr>
        </p:nvSpPr>
        <p:spPr/>
        <p:txBody>
          <a:bodyPr/>
          <a:lstStyle/>
          <a:p>
            <a:r>
              <a:rPr lang="en-US" b="1" dirty="0">
                <a:solidFill>
                  <a:srgbClr val="7030A0"/>
                </a:solidFill>
                <a:cs typeface="Calibri Light"/>
              </a:rPr>
              <a:t>Conclusion</a:t>
            </a:r>
            <a:r>
              <a:rPr lang="en-US" dirty="0">
                <a:cs typeface="Calibri Light"/>
              </a:rPr>
              <a:t> </a:t>
            </a:r>
            <a:endParaRPr lang="en-US" dirty="0"/>
          </a:p>
        </p:txBody>
      </p:sp>
      <p:sp>
        <p:nvSpPr>
          <p:cNvPr id="3" name="Content Placeholder 2">
            <a:extLst>
              <a:ext uri="{FF2B5EF4-FFF2-40B4-BE49-F238E27FC236}">
                <a16:creationId xmlns:a16="http://schemas.microsoft.com/office/drawing/2014/main" id="{D2DB9835-A96F-6EC7-8CDB-65C42840DF05}"/>
              </a:ext>
            </a:extLst>
          </p:cNvPr>
          <p:cNvSpPr>
            <a:spLocks noGrp="1"/>
          </p:cNvSpPr>
          <p:nvPr>
            <p:ph idx="1"/>
          </p:nvPr>
        </p:nvSpPr>
        <p:spPr/>
        <p:txBody>
          <a:bodyPr vert="horz" lIns="91440" tIns="45720" rIns="91440" bIns="45720" rtlCol="0" anchor="t">
            <a:normAutofit/>
          </a:bodyPr>
          <a:lstStyle/>
          <a:p>
            <a:r>
              <a:rPr lang="en-US" dirty="0">
                <a:ea typeface="+mn-lt"/>
                <a:cs typeface="+mn-lt"/>
              </a:rPr>
              <a:t>All in all, patients were satisfied with the reconstruction technique of peri-mammary artery perforator flaps after breast-conserving according to this study, and the satisfaction of AICAP and LICAP was higher, this technique is suitable for partial breast reconstruction in A-cup or B-cup breasts, and it does not appear to negatively impact </a:t>
            </a:r>
            <a:r>
              <a:rPr lang="en-US">
                <a:ea typeface="+mn-lt"/>
                <a:cs typeface="+mn-lt"/>
              </a:rPr>
              <a:t>patient satisfaction.</a:t>
            </a:r>
            <a:endParaRPr lang="en-US" dirty="0">
              <a:ea typeface="+mn-lt"/>
              <a:cs typeface="+mn-lt"/>
            </a:endParaRPr>
          </a:p>
          <a:p>
            <a:r>
              <a:rPr lang="en-US" dirty="0">
                <a:ea typeface="+mn-lt"/>
                <a:cs typeface="+mn-lt"/>
              </a:rPr>
              <a:t> There is a great chance for knowledge exchange in the </a:t>
            </a:r>
            <a:r>
              <a:rPr lang="en-US" err="1">
                <a:ea typeface="+mn-lt"/>
                <a:cs typeface="+mn-lt"/>
              </a:rPr>
              <a:t>centre</a:t>
            </a:r>
            <a:r>
              <a:rPr lang="en-US" dirty="0">
                <a:ea typeface="+mn-lt"/>
                <a:cs typeface="+mn-lt"/>
              </a:rPr>
              <a:t>, which can cause a revolution of knowledge</a:t>
            </a:r>
            <a:endParaRPr lang="en-US">
              <a:cs typeface="Calibri"/>
            </a:endParaRPr>
          </a:p>
        </p:txBody>
      </p:sp>
    </p:spTree>
    <p:extLst>
      <p:ext uri="{BB962C8B-B14F-4D97-AF65-F5344CB8AC3E}">
        <p14:creationId xmlns:p14="http://schemas.microsoft.com/office/powerpoint/2010/main" val="188509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2C911-B756-D310-7D0E-E76B06CA5BE0}"/>
              </a:ext>
            </a:extLst>
          </p:cNvPr>
          <p:cNvSpPr>
            <a:spLocks noGrp="1"/>
          </p:cNvSpPr>
          <p:nvPr>
            <p:ph type="title"/>
          </p:nvPr>
        </p:nvSpPr>
        <p:spPr/>
        <p:txBody>
          <a:bodyPr/>
          <a:lstStyle/>
          <a:p>
            <a:r>
              <a:rPr lang="en-US" b="1" dirty="0">
                <a:solidFill>
                  <a:srgbClr val="7030A0"/>
                </a:solidFill>
                <a:cs typeface="Calibri Light"/>
              </a:rPr>
              <a:t>References </a:t>
            </a:r>
          </a:p>
        </p:txBody>
      </p:sp>
      <p:sp>
        <p:nvSpPr>
          <p:cNvPr id="3" name="Content Placeholder 2">
            <a:extLst>
              <a:ext uri="{FF2B5EF4-FFF2-40B4-BE49-F238E27FC236}">
                <a16:creationId xmlns:a16="http://schemas.microsoft.com/office/drawing/2014/main" id="{6F11E640-95A7-7232-F13A-90EC205DB7EA}"/>
              </a:ext>
            </a:extLst>
          </p:cNvPr>
          <p:cNvSpPr>
            <a:spLocks noGrp="1"/>
          </p:cNvSpPr>
          <p:nvPr>
            <p:ph idx="1"/>
          </p:nvPr>
        </p:nvSpPr>
        <p:spPr/>
        <p:txBody>
          <a:bodyPr vert="horz" lIns="91440" tIns="45720" rIns="91440" bIns="45720" rtlCol="0" anchor="t">
            <a:normAutofit fontScale="55000" lnSpcReduction="20000"/>
          </a:bodyPr>
          <a:lstStyle/>
          <a:p>
            <a:r>
              <a:rPr lang="en-US" dirty="0">
                <a:ea typeface="+mn-lt"/>
                <a:cs typeface="+mn-lt"/>
              </a:rPr>
              <a:t> 1. Veiga DF, Veiga-Filho J, Ribeiro LM, Archangelo I Jr, Balbino PF, Caetano LV, Novo NF, Ferreira LM. Quality-of-life and self-esteem outcomes after oncoplastic breast-conserving surgery. Blast </a:t>
            </a:r>
            <a:r>
              <a:rPr lang="en-US" err="1">
                <a:ea typeface="+mn-lt"/>
                <a:cs typeface="+mn-lt"/>
              </a:rPr>
              <a:t>Reconstr</a:t>
            </a:r>
            <a:r>
              <a:rPr lang="en-US" dirty="0">
                <a:ea typeface="+mn-lt"/>
                <a:cs typeface="+mn-lt"/>
              </a:rPr>
              <a:t> Surg. 2010;125(3):811–7. </a:t>
            </a:r>
            <a:r>
              <a:rPr lang="en-US" err="1">
                <a:ea typeface="+mn-lt"/>
                <a:cs typeface="+mn-lt"/>
              </a:rPr>
              <a:t>doi</a:t>
            </a:r>
            <a:r>
              <a:rPr lang="en-US" dirty="0">
                <a:ea typeface="+mn-lt"/>
                <a:cs typeface="+mn-lt"/>
              </a:rPr>
              <a:t>: https://doi.org/10.1097/PRS.0b013e3181ccdac5. Retraction in: J Cancer Res Ther. 2019;15(1):264</a:t>
            </a:r>
          </a:p>
          <a:p>
            <a:r>
              <a:rPr lang="en-US" dirty="0">
                <a:ea typeface="+mn-lt"/>
                <a:cs typeface="+mn-lt"/>
              </a:rPr>
              <a:t>. 2. Veronesi U, </a:t>
            </a:r>
            <a:r>
              <a:rPr lang="en-US" dirty="0" err="1">
                <a:ea typeface="+mn-lt"/>
                <a:cs typeface="+mn-lt"/>
              </a:rPr>
              <a:t>Saccozzi</a:t>
            </a:r>
            <a:r>
              <a:rPr lang="en-US" dirty="0">
                <a:ea typeface="+mn-lt"/>
                <a:cs typeface="+mn-lt"/>
              </a:rPr>
              <a:t> R, Del Vecchio M, Banf A, Clemente C, De Lena M, Gallus G, Greco M, </a:t>
            </a:r>
            <a:r>
              <a:rPr lang="en-US" dirty="0" err="1">
                <a:ea typeface="+mn-lt"/>
                <a:cs typeface="+mn-lt"/>
              </a:rPr>
              <a:t>Luini</a:t>
            </a:r>
            <a:r>
              <a:rPr lang="en-US" dirty="0">
                <a:ea typeface="+mn-lt"/>
                <a:cs typeface="+mn-lt"/>
              </a:rPr>
              <a:t> A, </a:t>
            </a:r>
            <a:r>
              <a:rPr lang="en-US" dirty="0" err="1">
                <a:ea typeface="+mn-lt"/>
                <a:cs typeface="+mn-lt"/>
              </a:rPr>
              <a:t>Marubini</a:t>
            </a:r>
            <a:r>
              <a:rPr lang="en-US" dirty="0">
                <a:ea typeface="+mn-lt"/>
                <a:cs typeface="+mn-lt"/>
              </a:rPr>
              <a:t> E, Muscolino G, Rilke F, Salvadori B, Zecchini A, </a:t>
            </a:r>
            <a:r>
              <a:rPr lang="en-US" dirty="0" err="1">
                <a:ea typeface="+mn-lt"/>
                <a:cs typeface="+mn-lt"/>
              </a:rPr>
              <a:t>Zucali</a:t>
            </a:r>
            <a:r>
              <a:rPr lang="en-US" dirty="0">
                <a:ea typeface="+mn-lt"/>
                <a:cs typeface="+mn-lt"/>
              </a:rPr>
              <a:t> R. Comparing radical mastectomy with quadrantectomy, axillary dissection, and radiotherapy in patients with small cancers of the breast. N Engl J Med. 1981;305(1):6–11. https://doi.org/10.1056/ NEJM198107023050102. </a:t>
            </a:r>
          </a:p>
          <a:p>
            <a:r>
              <a:rPr lang="en-US" dirty="0">
                <a:ea typeface="+mn-lt"/>
                <a:cs typeface="+mn-lt"/>
              </a:rPr>
              <a:t>3. Clough KB, </a:t>
            </a:r>
            <a:r>
              <a:rPr lang="en-US" dirty="0" err="1">
                <a:ea typeface="+mn-lt"/>
                <a:cs typeface="+mn-lt"/>
              </a:rPr>
              <a:t>Cuminet</a:t>
            </a:r>
            <a:r>
              <a:rPr lang="en-US" dirty="0">
                <a:ea typeface="+mn-lt"/>
                <a:cs typeface="+mn-lt"/>
              </a:rPr>
              <a:t> J, Fitoussi A, Nos C, Mosseri V. Cosmetic sequelae after conservative treatment for breast cancer: </a:t>
            </a:r>
            <a:r>
              <a:rPr lang="en-US" dirty="0" err="1">
                <a:ea typeface="+mn-lt"/>
                <a:cs typeface="+mn-lt"/>
              </a:rPr>
              <a:t>classifcation</a:t>
            </a:r>
            <a:r>
              <a:rPr lang="en-US" dirty="0">
                <a:ea typeface="+mn-lt"/>
                <a:cs typeface="+mn-lt"/>
              </a:rPr>
              <a:t> and results of surgical correction. Ann Plast Surg. 1998;41(5):471–81. https://doi.org/10. 1097/00000637-199811000-00004.</a:t>
            </a:r>
          </a:p>
          <a:p>
            <a:r>
              <a:rPr lang="en-US" dirty="0">
                <a:ea typeface="+mn-lt"/>
                <a:cs typeface="+mn-lt"/>
              </a:rPr>
              <a:t> 4. D’Aniello C, Grimaldi L, Barbato A, Bosi B, Carli A. Cosmetic results in 242 patients treated by conservative surgery for breast cancer. Scand J Plast </a:t>
            </a:r>
            <a:r>
              <a:rPr lang="en-US" err="1">
                <a:ea typeface="+mn-lt"/>
                <a:cs typeface="+mn-lt"/>
              </a:rPr>
              <a:t>Reconstr</a:t>
            </a:r>
            <a:r>
              <a:rPr lang="en-US">
                <a:ea typeface="+mn-lt"/>
                <a:cs typeface="+mn-lt"/>
              </a:rPr>
              <a:t> Surg Hand Surg. 1999;33(4):419–22. https://doi.org/10.1080/ 02844319950159136.</a:t>
            </a:r>
            <a:endParaRPr lang="en-US" dirty="0">
              <a:ea typeface="+mn-lt"/>
              <a:cs typeface="+mn-lt"/>
            </a:endParaRPr>
          </a:p>
          <a:p>
            <a:r>
              <a:rPr lang="en-US" dirty="0">
                <a:ea typeface="+mn-lt"/>
                <a:cs typeface="+mn-lt"/>
              </a:rPr>
              <a:t> 5. Slavin SA, Halperin T. Reconstruction of the breast conservation deformity. Semin Plast Surg. 2004;18(2):89–96. https://doi.org/10. 1055/s-2004-829043. </a:t>
            </a:r>
            <a:endParaRPr lang="en-US">
              <a:cs typeface="Calibri"/>
            </a:endParaRPr>
          </a:p>
          <a:p>
            <a:r>
              <a:rPr lang="en-US" dirty="0">
                <a:ea typeface="+mn-lt"/>
                <a:cs typeface="+mn-lt"/>
              </a:rPr>
              <a:t>6. Association of Breast Surgery at BASO; Association of Breast Surgery at BAPRAS; Training Interface Group in Breast Surgery, </a:t>
            </a:r>
            <a:r>
              <a:rPr lang="en-US" dirty="0" err="1">
                <a:ea typeface="+mn-lt"/>
                <a:cs typeface="+mn-lt"/>
              </a:rPr>
              <a:t>Baildam</a:t>
            </a:r>
            <a:r>
              <a:rPr lang="en-US" dirty="0">
                <a:ea typeface="+mn-lt"/>
                <a:cs typeface="+mn-lt"/>
              </a:rPr>
              <a:t> A, Bishop H, Boland G, Dalglish M, Davies L, Fatah F, Gooch H, Harcourt D, Martin L, </a:t>
            </a:r>
            <a:r>
              <a:rPr lang="en-US" dirty="0" err="1">
                <a:ea typeface="+mn-lt"/>
                <a:cs typeface="+mn-lt"/>
              </a:rPr>
              <a:t>Rainsbury</a:t>
            </a:r>
            <a:r>
              <a:rPr lang="en-US" dirty="0">
                <a:ea typeface="+mn-lt"/>
                <a:cs typeface="+mn-lt"/>
              </a:rPr>
              <a:t> D, </a:t>
            </a:r>
            <a:r>
              <a:rPr lang="en-US" dirty="0" err="1">
                <a:ea typeface="+mn-lt"/>
                <a:cs typeface="+mn-lt"/>
              </a:rPr>
              <a:t>Rayter</a:t>
            </a:r>
            <a:r>
              <a:rPr lang="en-US" dirty="0">
                <a:ea typeface="+mn-lt"/>
                <a:cs typeface="+mn-lt"/>
              </a:rPr>
              <a:t> Z, Sheppard C, Smith J, Weiler-</a:t>
            </a:r>
            <a:r>
              <a:rPr lang="en-US" dirty="0" err="1">
                <a:ea typeface="+mn-lt"/>
                <a:cs typeface="+mn-lt"/>
              </a:rPr>
              <a:t>Mithof</a:t>
            </a:r>
            <a:r>
              <a:rPr lang="en-US" dirty="0">
                <a:ea typeface="+mn-lt"/>
                <a:cs typeface="+mn-lt"/>
              </a:rPr>
              <a:t> E, Winstanley J, Church J. Oncoplastic breast surgery—a guide to good practice. </a:t>
            </a:r>
            <a:r>
              <a:rPr lang="en-US" dirty="0" err="1">
                <a:ea typeface="+mn-lt"/>
                <a:cs typeface="+mn-lt"/>
              </a:rPr>
              <a:t>Eur</a:t>
            </a:r>
            <a:r>
              <a:rPr lang="en-US" dirty="0">
                <a:ea typeface="+mn-lt"/>
                <a:cs typeface="+mn-lt"/>
              </a:rPr>
              <a:t> J Surg Oncol. 2007 Aug;33 Suppl 1:S1–23. </a:t>
            </a:r>
            <a:r>
              <a:rPr lang="en-US" dirty="0" err="1">
                <a:ea typeface="+mn-lt"/>
                <a:cs typeface="+mn-lt"/>
              </a:rPr>
              <a:t>doi</a:t>
            </a:r>
            <a:r>
              <a:rPr lang="en-US" dirty="0">
                <a:ea typeface="+mn-lt"/>
                <a:cs typeface="+mn-lt"/>
              </a:rPr>
              <a:t>: https://doi.org/10.1016/j. ejso.2007.04.014. Erratum in: </a:t>
            </a:r>
            <a:r>
              <a:rPr lang="en-US" dirty="0" err="1">
                <a:ea typeface="+mn-lt"/>
                <a:cs typeface="+mn-lt"/>
              </a:rPr>
              <a:t>Eur</a:t>
            </a:r>
            <a:r>
              <a:rPr lang="en-US" dirty="0">
                <a:ea typeface="+mn-lt"/>
                <a:cs typeface="+mn-lt"/>
              </a:rPr>
              <a:t> J Surg Oncol. 2008 Jun;34(6):II. Church, Jacqueline [added]. </a:t>
            </a:r>
            <a:endParaRPr lang="en-US"/>
          </a:p>
          <a:p>
            <a:r>
              <a:rPr lang="en-US" dirty="0">
                <a:ea typeface="+mn-lt"/>
                <a:cs typeface="+mn-lt"/>
              </a:rPr>
              <a:t>7. Campbell EJ, </a:t>
            </a:r>
            <a:r>
              <a:rPr lang="en-US" dirty="0" err="1">
                <a:ea typeface="+mn-lt"/>
                <a:cs typeface="+mn-lt"/>
              </a:rPr>
              <a:t>Romics</a:t>
            </a:r>
            <a:r>
              <a:rPr lang="en-US" dirty="0">
                <a:ea typeface="+mn-lt"/>
                <a:cs typeface="+mn-lt"/>
              </a:rPr>
              <a:t> L. Oncological safety and cosmetic outcomes in oncoplastic breast conservation surgery, a review of the best level of evidence literature. Breast Cancer (Dove Med Press). 2017;4(9):521–30. https://doi.org/10.2147/BCTT.S113742. 8. </a:t>
            </a:r>
            <a:r>
              <a:rPr lang="en-US" dirty="0" err="1">
                <a:ea typeface="+mn-lt"/>
                <a:cs typeface="+mn-lt"/>
              </a:rPr>
              <a:t>TaglialatelaScafati</a:t>
            </a:r>
            <a:r>
              <a:rPr lang="en-US" dirty="0">
                <a:ea typeface="+mn-lt"/>
                <a:cs typeface="+mn-lt"/>
              </a:rPr>
              <a:t> S, Cavaliere A, D’Andrea</a:t>
            </a:r>
            <a:endParaRPr lang="en-US">
              <a:cs typeface="Calibri"/>
            </a:endParaRPr>
          </a:p>
        </p:txBody>
      </p:sp>
    </p:spTree>
    <p:extLst>
      <p:ext uri="{BB962C8B-B14F-4D97-AF65-F5344CB8AC3E}">
        <p14:creationId xmlns:p14="http://schemas.microsoft.com/office/powerpoint/2010/main" val="30045415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AC9B8-5F2D-A0F1-19CF-1C83676E99D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377F090-BF4A-BB12-5D5D-E33F64CB4342}"/>
              </a:ext>
            </a:extLst>
          </p:cNvPr>
          <p:cNvSpPr>
            <a:spLocks noGrp="1"/>
          </p:cNvSpPr>
          <p:nvPr>
            <p:ph idx="1"/>
          </p:nvPr>
        </p:nvSpPr>
        <p:spPr/>
        <p:txBody>
          <a:bodyPr vert="horz" lIns="91440" tIns="45720" rIns="91440" bIns="45720" rtlCol="0" anchor="t">
            <a:normAutofit/>
          </a:bodyPr>
          <a:lstStyle/>
          <a:p>
            <a:r>
              <a:rPr lang="en-US" dirty="0">
                <a:ea typeface="+mn-lt"/>
                <a:cs typeface="+mn-lt"/>
              </a:rPr>
              <a:t>Received: 21 September 2022 </a:t>
            </a:r>
            <a:endParaRPr lang="en-US"/>
          </a:p>
          <a:p>
            <a:r>
              <a:rPr lang="en-US" dirty="0">
                <a:ea typeface="+mn-lt"/>
                <a:cs typeface="+mn-lt"/>
              </a:rPr>
              <a:t>Accepted: 10 February 2023</a:t>
            </a:r>
            <a:endParaRPr lang="en-US" dirty="0"/>
          </a:p>
          <a:p>
            <a:r>
              <a:rPr lang="en-US" dirty="0">
                <a:cs typeface="Calibri"/>
              </a:rPr>
              <a:t>Published online on 21 </a:t>
            </a:r>
            <a:r>
              <a:rPr lang="en-US" dirty="0" err="1">
                <a:cs typeface="Calibri"/>
              </a:rPr>
              <a:t>feb</a:t>
            </a:r>
            <a:r>
              <a:rPr lang="en-US" dirty="0">
                <a:cs typeface="Calibri"/>
              </a:rPr>
              <a:t> 2023</a:t>
            </a:r>
          </a:p>
        </p:txBody>
      </p:sp>
    </p:spTree>
    <p:extLst>
      <p:ext uri="{BB962C8B-B14F-4D97-AF65-F5344CB8AC3E}">
        <p14:creationId xmlns:p14="http://schemas.microsoft.com/office/powerpoint/2010/main" val="36007504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47B23-97A0-1238-D760-28882242D55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1D1729-972C-7390-1B67-03CDDDC99E1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248089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EE0C2-458C-1766-7CE7-03E1E5E2E732}"/>
              </a:ext>
            </a:extLst>
          </p:cNvPr>
          <p:cNvSpPr>
            <a:spLocks noGrp="1"/>
          </p:cNvSpPr>
          <p:nvPr>
            <p:ph type="title"/>
          </p:nvPr>
        </p:nvSpPr>
        <p:spPr/>
        <p:txBody>
          <a:bodyPr/>
          <a:lstStyle/>
          <a:p>
            <a:r>
              <a:rPr lang="en-US" b="1" dirty="0">
                <a:solidFill>
                  <a:srgbClr val="7030A0"/>
                </a:solidFill>
                <a:cs typeface="Calibri Light"/>
              </a:rPr>
              <a:t>Results</a:t>
            </a:r>
            <a:r>
              <a:rPr lang="en-US" dirty="0">
                <a:cs typeface="Calibri Light"/>
              </a:rPr>
              <a:t> </a:t>
            </a:r>
            <a:endParaRPr lang="en-US" dirty="0"/>
          </a:p>
        </p:txBody>
      </p:sp>
      <p:sp>
        <p:nvSpPr>
          <p:cNvPr id="3" name="Content Placeholder 2">
            <a:extLst>
              <a:ext uri="{FF2B5EF4-FFF2-40B4-BE49-F238E27FC236}">
                <a16:creationId xmlns:a16="http://schemas.microsoft.com/office/drawing/2014/main" id="{BC7A2309-D3CE-85D0-C913-3D1DB827DCF9}"/>
              </a:ext>
            </a:extLst>
          </p:cNvPr>
          <p:cNvSpPr>
            <a:spLocks noGrp="1"/>
          </p:cNvSpPr>
          <p:nvPr>
            <p:ph idx="1"/>
          </p:nvPr>
        </p:nvSpPr>
        <p:spPr/>
        <p:txBody>
          <a:bodyPr vert="horz" lIns="91440" tIns="45720" rIns="91440" bIns="45720" rtlCol="0" anchor="t">
            <a:normAutofit/>
          </a:bodyPr>
          <a:lstStyle/>
          <a:p>
            <a:pPr>
              <a:buFont typeface="Wingdings" panose="020B0604020202020204" pitchFamily="34" charset="0"/>
              <a:buChar char="q"/>
            </a:pPr>
            <a:r>
              <a:rPr lang="en-US" sz="2400" dirty="0">
                <a:ea typeface="+mn-lt"/>
                <a:cs typeface="+mn-lt"/>
              </a:rPr>
              <a:t>According to the study outcomes, the mean flap size was </a:t>
            </a:r>
            <a:r>
              <a:rPr lang="en-US" sz="2400" b="1" dirty="0">
                <a:ea typeface="+mn-lt"/>
                <a:cs typeface="+mn-lt"/>
              </a:rPr>
              <a:t>5.3*4.2*2.8 cm </a:t>
            </a:r>
            <a:r>
              <a:rPr lang="en-US" sz="2400" dirty="0">
                <a:ea typeface="+mn-lt"/>
                <a:cs typeface="+mn-lt"/>
              </a:rPr>
              <a:t>. The mean surgical time was </a:t>
            </a:r>
            <a:r>
              <a:rPr lang="en-US" sz="2400" b="1" dirty="0">
                <a:ea typeface="+mn-lt"/>
                <a:cs typeface="+mn-lt"/>
              </a:rPr>
              <a:t>142 min (100–250 min</a:t>
            </a:r>
            <a:r>
              <a:rPr lang="en-US" sz="2400" dirty="0">
                <a:ea typeface="+mn-lt"/>
                <a:cs typeface="+mn-lt"/>
              </a:rPr>
              <a:t>). </a:t>
            </a:r>
            <a:endParaRPr lang="en-US"/>
          </a:p>
          <a:p>
            <a:pPr>
              <a:buFont typeface="Wingdings" panose="020B0604020202020204" pitchFamily="34" charset="0"/>
              <a:buChar char="q"/>
            </a:pPr>
            <a:r>
              <a:rPr lang="en-US" sz="2400" dirty="0">
                <a:ea typeface="+mn-lt"/>
                <a:cs typeface="+mn-lt"/>
              </a:rPr>
              <a:t>No partial flap failure was detected, and no severe complications were observed. </a:t>
            </a:r>
          </a:p>
          <a:p>
            <a:pPr>
              <a:buFont typeface="Wingdings" panose="020B0604020202020204" pitchFamily="34" charset="0"/>
              <a:buChar char="q"/>
            </a:pPr>
            <a:r>
              <a:rPr lang="en-US" sz="2400" dirty="0">
                <a:ea typeface="+mn-lt"/>
                <a:cs typeface="+mn-lt"/>
              </a:rPr>
              <a:t>Most patients were satisfied with the outcomes regarding the dressing, sexual life, and breast shape post operation.</a:t>
            </a:r>
          </a:p>
          <a:p>
            <a:pPr>
              <a:buFont typeface="Wingdings" panose="020B0604020202020204" pitchFamily="34" charset="0"/>
              <a:buChar char="q"/>
            </a:pPr>
            <a:r>
              <a:rPr lang="en-US" sz="2400" dirty="0">
                <a:ea typeface="+mn-lt"/>
                <a:cs typeface="+mn-lt"/>
              </a:rPr>
              <a:t> Furthermore, the sensation of the surgical area, scar satisfaction, and recovery state gradually improved.</a:t>
            </a:r>
          </a:p>
          <a:p>
            <a:pPr>
              <a:buFont typeface="Wingdings" panose="020B0604020202020204" pitchFamily="34" charset="0"/>
              <a:buChar char="q"/>
            </a:pPr>
            <a:r>
              <a:rPr lang="en-US" sz="2400" dirty="0">
                <a:ea typeface="+mn-lt"/>
                <a:cs typeface="+mn-lt"/>
              </a:rPr>
              <a:t> Overall, LICAP and AICAP had higher scores when different flaps were compared.</a:t>
            </a:r>
            <a:endParaRPr lang="en-US" sz="2400">
              <a:cs typeface="Calibri"/>
            </a:endParaRPr>
          </a:p>
        </p:txBody>
      </p:sp>
    </p:spTree>
    <p:extLst>
      <p:ext uri="{BB962C8B-B14F-4D97-AF65-F5344CB8AC3E}">
        <p14:creationId xmlns:p14="http://schemas.microsoft.com/office/powerpoint/2010/main" val="3443398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E91EF-04C5-B277-68BF-438151CD95FF}"/>
              </a:ext>
            </a:extLst>
          </p:cNvPr>
          <p:cNvSpPr>
            <a:spLocks noGrp="1"/>
          </p:cNvSpPr>
          <p:nvPr>
            <p:ph type="title"/>
          </p:nvPr>
        </p:nvSpPr>
        <p:spPr/>
        <p:txBody>
          <a:bodyPr/>
          <a:lstStyle/>
          <a:p>
            <a:r>
              <a:rPr lang="en-US" b="1" dirty="0">
                <a:solidFill>
                  <a:srgbClr val="7030A0"/>
                </a:solidFill>
                <a:cs typeface="Calibri Light"/>
              </a:rPr>
              <a:t>Conclusion </a:t>
            </a:r>
            <a:r>
              <a:rPr lang="en-US" dirty="0">
                <a:cs typeface="Calibri Light"/>
              </a:rPr>
              <a:t> </a:t>
            </a:r>
            <a:endParaRPr lang="en-US" dirty="0"/>
          </a:p>
        </p:txBody>
      </p:sp>
      <p:sp>
        <p:nvSpPr>
          <p:cNvPr id="3" name="Content Placeholder 2">
            <a:extLst>
              <a:ext uri="{FF2B5EF4-FFF2-40B4-BE49-F238E27FC236}">
                <a16:creationId xmlns:a16="http://schemas.microsoft.com/office/drawing/2014/main" id="{EAC38258-4DCE-401C-1F90-65BFA695C000}"/>
              </a:ext>
            </a:extLst>
          </p:cNvPr>
          <p:cNvSpPr>
            <a:spLocks noGrp="1"/>
          </p:cNvSpPr>
          <p:nvPr>
            <p:ph idx="1"/>
          </p:nvPr>
        </p:nvSpPr>
        <p:spPr/>
        <p:txBody>
          <a:bodyPr vert="horz" lIns="91440" tIns="45720" rIns="91440" bIns="45720" rtlCol="0" anchor="t">
            <a:normAutofit lnSpcReduction="10000"/>
          </a:bodyPr>
          <a:lstStyle/>
          <a:p>
            <a:pPr>
              <a:buFont typeface="Wingdings" panose="020B0604020202020204" pitchFamily="34" charset="0"/>
              <a:buChar char="q"/>
            </a:pPr>
            <a:r>
              <a:rPr lang="en-US" sz="2400" dirty="0">
                <a:ea typeface="+mn-lt"/>
                <a:cs typeface="+mn-lt"/>
              </a:rPr>
              <a:t>Based on this study, we found that peri-mammary artery flaps had significant value in breast-conserving surgery, especially in patients with small or medium-sized breasts. </a:t>
            </a:r>
            <a:endParaRPr lang="en-US"/>
          </a:p>
          <a:p>
            <a:pPr>
              <a:buFont typeface="Wingdings" panose="020B0604020202020204" pitchFamily="34" charset="0"/>
              <a:buChar char="q"/>
            </a:pPr>
            <a:r>
              <a:rPr lang="en-US" sz="2400" dirty="0">
                <a:ea typeface="+mn-lt"/>
                <a:cs typeface="+mn-lt"/>
              </a:rPr>
              <a:t>Perforators could be detected by vascular ultrasound before the operation. More than one perforator could be found most of the time. </a:t>
            </a:r>
          </a:p>
          <a:p>
            <a:pPr>
              <a:buFont typeface="Wingdings" panose="020B0604020202020204" pitchFamily="34" charset="0"/>
              <a:buChar char="q"/>
            </a:pPr>
            <a:r>
              <a:rPr lang="en-US" sz="2400" dirty="0">
                <a:ea typeface="+mn-lt"/>
                <a:cs typeface="+mn-lt"/>
              </a:rPr>
              <a:t>No severe complications occurred when performing a suitable plan, including discussing and recording the operation procedure; the focus of care, the choice for precise and proper perforators, and the mechanism for hiding the scars were all considered and recorded in a specific chart.</a:t>
            </a:r>
          </a:p>
          <a:p>
            <a:pPr>
              <a:buFont typeface="Wingdings" panose="020B0604020202020204" pitchFamily="34" charset="0"/>
              <a:buChar char="q"/>
            </a:pPr>
            <a:r>
              <a:rPr lang="en-US" sz="2400" dirty="0">
                <a:ea typeface="+mn-lt"/>
                <a:cs typeface="+mn-lt"/>
              </a:rPr>
              <a:t> Patients were satisfied with the reconstruction technique of peri-mammary artery perforator flaps after breast-conserving, and the satisfaction of AICAP and LICAP was higher.</a:t>
            </a:r>
            <a:r>
              <a:rPr lang="en-US" dirty="0">
                <a:ea typeface="+mn-lt"/>
                <a:cs typeface="+mn-lt"/>
              </a:rPr>
              <a:t> </a:t>
            </a:r>
            <a:endParaRPr lang="en-US">
              <a:cs typeface="Calibri"/>
            </a:endParaRPr>
          </a:p>
        </p:txBody>
      </p:sp>
    </p:spTree>
    <p:extLst>
      <p:ext uri="{BB962C8B-B14F-4D97-AF65-F5344CB8AC3E}">
        <p14:creationId xmlns:p14="http://schemas.microsoft.com/office/powerpoint/2010/main" val="1440080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8B1B6-F983-F3B8-1934-BC372A761D5A}"/>
              </a:ext>
            </a:extLst>
          </p:cNvPr>
          <p:cNvSpPr>
            <a:spLocks noGrp="1"/>
          </p:cNvSpPr>
          <p:nvPr>
            <p:ph type="title"/>
          </p:nvPr>
        </p:nvSpPr>
        <p:spPr/>
        <p:txBody>
          <a:bodyPr/>
          <a:lstStyle/>
          <a:p>
            <a:r>
              <a:rPr lang="en-US" b="1" dirty="0">
                <a:solidFill>
                  <a:srgbClr val="7030A0"/>
                </a:solidFill>
                <a:cs typeface="Calibri Light"/>
              </a:rPr>
              <a:t>Introduction </a:t>
            </a:r>
          </a:p>
        </p:txBody>
      </p:sp>
      <p:sp>
        <p:nvSpPr>
          <p:cNvPr id="3" name="Content Placeholder 2">
            <a:extLst>
              <a:ext uri="{FF2B5EF4-FFF2-40B4-BE49-F238E27FC236}">
                <a16:creationId xmlns:a16="http://schemas.microsoft.com/office/drawing/2014/main" id="{9EF4A56E-D636-1727-4AC7-0B30B7B5F4E4}"/>
              </a:ext>
            </a:extLst>
          </p:cNvPr>
          <p:cNvSpPr>
            <a:spLocks noGrp="1"/>
          </p:cNvSpPr>
          <p:nvPr>
            <p:ph idx="1"/>
          </p:nvPr>
        </p:nvSpPr>
        <p:spPr/>
        <p:txBody>
          <a:bodyPr vert="horz" lIns="91440" tIns="45720" rIns="91440" bIns="45720" rtlCol="0" anchor="t">
            <a:normAutofit fontScale="85000" lnSpcReduction="20000"/>
          </a:bodyPr>
          <a:lstStyle/>
          <a:p>
            <a:pPr>
              <a:buFont typeface="Wingdings" panose="020B0604020202020204" pitchFamily="34" charset="0"/>
              <a:buChar char="q"/>
            </a:pPr>
            <a:r>
              <a:rPr lang="en-US" dirty="0">
                <a:ea typeface="+mn-lt"/>
                <a:cs typeface="+mn-lt"/>
              </a:rPr>
              <a:t>Breast-conserving surgery has become the standard treatment for early-stage breast cancer.</a:t>
            </a:r>
            <a:endParaRPr lang="en-US"/>
          </a:p>
          <a:p>
            <a:pPr>
              <a:buFont typeface="Wingdings" panose="020B0604020202020204" pitchFamily="34" charset="0"/>
              <a:buChar char="q"/>
            </a:pPr>
            <a:r>
              <a:rPr lang="en-US" dirty="0">
                <a:ea typeface="+mn-lt"/>
                <a:cs typeface="+mn-lt"/>
              </a:rPr>
              <a:t> Breast preservation surgery and radiotherapy have the same local recurrence and survival rates as total breast resection .</a:t>
            </a:r>
          </a:p>
          <a:p>
            <a:pPr>
              <a:buFont typeface="Wingdings" panose="020B0604020202020204" pitchFamily="34" charset="0"/>
              <a:buChar char="q"/>
            </a:pPr>
            <a:r>
              <a:rPr lang="en-US" dirty="0">
                <a:ea typeface="+mn-lt"/>
                <a:cs typeface="+mn-lt"/>
              </a:rPr>
              <a:t> However, routine breast preservation surgery will result in postoperative local depression, poor breast appearance.</a:t>
            </a:r>
          </a:p>
          <a:p>
            <a:pPr>
              <a:buFont typeface="Wingdings" panose="020B0604020202020204" pitchFamily="34" charset="0"/>
              <a:buChar char="q"/>
            </a:pPr>
            <a:r>
              <a:rPr lang="en-US" dirty="0">
                <a:ea typeface="+mn-lt"/>
                <a:cs typeface="+mn-lt"/>
              </a:rPr>
              <a:t>Oncoplastic breast conserving surgery (OBCS) combines surgical oncology and plastic surgery techniques.</a:t>
            </a:r>
          </a:p>
          <a:p>
            <a:pPr>
              <a:buFont typeface="Wingdings" panose="020B0604020202020204" pitchFamily="34" charset="0"/>
              <a:buChar char="q"/>
            </a:pPr>
            <a:r>
              <a:rPr lang="en-US" dirty="0">
                <a:ea typeface="+mn-lt"/>
                <a:cs typeface="+mn-lt"/>
              </a:rPr>
              <a:t> Applying this technique is considered to increase the chances of breast conservation and reduce the rate of positive margins and the proportion of surgical reresection, improving the appearance of the breast at the same time . </a:t>
            </a:r>
          </a:p>
          <a:p>
            <a:pPr>
              <a:buFont typeface="Wingdings" panose="020B0604020202020204" pitchFamily="34" charset="0"/>
              <a:buChar char="q"/>
            </a:pPr>
            <a:r>
              <a:rPr lang="en-US" dirty="0">
                <a:ea typeface="+mn-lt"/>
                <a:cs typeface="+mn-lt"/>
              </a:rPr>
              <a:t>The OBCS technique is mainly divided into volume displacement and volume replacement. </a:t>
            </a:r>
            <a:endParaRPr lang="en-US" dirty="0">
              <a:cs typeface="Calibri"/>
            </a:endParaRPr>
          </a:p>
        </p:txBody>
      </p:sp>
    </p:spTree>
    <p:extLst>
      <p:ext uri="{BB962C8B-B14F-4D97-AF65-F5344CB8AC3E}">
        <p14:creationId xmlns:p14="http://schemas.microsoft.com/office/powerpoint/2010/main" val="3914674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86F79-5D1A-D967-84D5-33566678D34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EE252B2-0B20-6AFD-1CC9-92637DE57631}"/>
              </a:ext>
            </a:extLst>
          </p:cNvPr>
          <p:cNvSpPr>
            <a:spLocks noGrp="1"/>
          </p:cNvSpPr>
          <p:nvPr>
            <p:ph idx="1"/>
          </p:nvPr>
        </p:nvSpPr>
        <p:spPr/>
        <p:txBody>
          <a:bodyPr vert="horz" lIns="91440" tIns="45720" rIns="91440" bIns="45720" rtlCol="0" anchor="t">
            <a:normAutofit/>
          </a:bodyPr>
          <a:lstStyle/>
          <a:p>
            <a:r>
              <a:rPr lang="en-US" sz="2400" dirty="0">
                <a:cs typeface="Calibri"/>
              </a:rPr>
              <a:t>When breast preservation defects reach more than 20% of the breast, solely relying on volume displacement will often result in a poor appearance. </a:t>
            </a:r>
            <a:endParaRPr lang="en-US" sz="2400">
              <a:cs typeface="Calibri"/>
            </a:endParaRPr>
          </a:p>
          <a:p>
            <a:r>
              <a:rPr lang="en-US" sz="2400" dirty="0">
                <a:cs typeface="Calibri"/>
              </a:rPr>
              <a:t>Volume replacement is required for a certain proportion of breast volume defects or with a particular </a:t>
            </a:r>
            <a:r>
              <a:rPr lang="en-US" sz="2400" err="1">
                <a:cs typeface="Calibri"/>
              </a:rPr>
              <a:t>tumour</a:t>
            </a:r>
            <a:r>
              <a:rPr lang="en-US" sz="2400" dirty="0">
                <a:cs typeface="Calibri"/>
              </a:rPr>
              <a:t> location . </a:t>
            </a:r>
          </a:p>
          <a:p>
            <a:r>
              <a:rPr lang="en-US" sz="2400" dirty="0">
                <a:cs typeface="Calibri"/>
              </a:rPr>
              <a:t>Currently, most specialized breast </a:t>
            </a:r>
            <a:r>
              <a:rPr lang="en-US" sz="2400" err="1">
                <a:cs typeface="Calibri"/>
              </a:rPr>
              <a:t>centres</a:t>
            </a:r>
            <a:r>
              <a:rPr lang="en-US" sz="2400" dirty="0">
                <a:cs typeface="Calibri"/>
              </a:rPr>
              <a:t> are mature in using the latissimus dorsi flap or lateral </a:t>
            </a:r>
            <a:r>
              <a:rPr lang="en-US" sz="2400" err="1">
                <a:cs typeface="Calibri"/>
              </a:rPr>
              <a:t>adipofascia</a:t>
            </a:r>
            <a:r>
              <a:rPr lang="en-US" sz="2400" dirty="0">
                <a:cs typeface="Calibri"/>
              </a:rPr>
              <a:t> flap for volume replacement in China. </a:t>
            </a:r>
          </a:p>
          <a:p>
            <a:r>
              <a:rPr lang="en-US" sz="2400" dirty="0">
                <a:cs typeface="Calibri"/>
              </a:rPr>
              <a:t>However, the need to </a:t>
            </a:r>
            <a:r>
              <a:rPr lang="en-US" sz="2400" dirty="0" err="1">
                <a:cs typeface="Calibri"/>
              </a:rPr>
              <a:t>sacrifIce</a:t>
            </a:r>
            <a:r>
              <a:rPr lang="en-US" sz="2400" dirty="0">
                <a:cs typeface="Calibri"/>
              </a:rPr>
              <a:t> part or all of the latissimus dorsi muscle or the range of movement after fascia flap acquisition is minimal.</a:t>
            </a:r>
          </a:p>
          <a:p>
            <a:endParaRPr lang="en-US" dirty="0">
              <a:cs typeface="Calibri"/>
            </a:endParaRPr>
          </a:p>
        </p:txBody>
      </p:sp>
    </p:spTree>
    <p:extLst>
      <p:ext uri="{BB962C8B-B14F-4D97-AF65-F5344CB8AC3E}">
        <p14:creationId xmlns:p14="http://schemas.microsoft.com/office/powerpoint/2010/main" val="3544332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3DC35-49FE-B43A-1149-F6A309C4BB0B}"/>
              </a:ext>
            </a:extLst>
          </p:cNvPr>
          <p:cNvSpPr>
            <a:spLocks noGrp="1"/>
          </p:cNvSpPr>
          <p:nvPr>
            <p:ph type="title"/>
          </p:nvPr>
        </p:nvSpPr>
        <p:spPr/>
        <p:txBody>
          <a:bodyPr/>
          <a:lstStyle/>
          <a:p>
            <a:r>
              <a:rPr lang="en-US" b="1" dirty="0">
                <a:solidFill>
                  <a:srgbClr val="7030A0"/>
                </a:solidFill>
                <a:cs typeface="Calibri Light"/>
              </a:rPr>
              <a:t>Method</a:t>
            </a:r>
          </a:p>
        </p:txBody>
      </p:sp>
      <p:sp>
        <p:nvSpPr>
          <p:cNvPr id="3" name="Content Placeholder 2">
            <a:extLst>
              <a:ext uri="{FF2B5EF4-FFF2-40B4-BE49-F238E27FC236}">
                <a16:creationId xmlns:a16="http://schemas.microsoft.com/office/drawing/2014/main" id="{D732DBE7-D6CC-CEC2-09AC-78A433F4C646}"/>
              </a:ext>
            </a:extLst>
          </p:cNvPr>
          <p:cNvSpPr>
            <a:spLocks noGrp="1"/>
          </p:cNvSpPr>
          <p:nvPr>
            <p:ph idx="1"/>
          </p:nvPr>
        </p:nvSpPr>
        <p:spPr/>
        <p:txBody>
          <a:bodyPr vert="horz" lIns="91440" tIns="45720" rIns="91440" bIns="45720" rtlCol="0" anchor="t">
            <a:normAutofit/>
          </a:bodyPr>
          <a:lstStyle/>
          <a:p>
            <a:r>
              <a:rPr lang="en-US" sz="2400" dirty="0">
                <a:ea typeface="+mn-lt"/>
                <a:cs typeface="+mn-lt"/>
              </a:rPr>
              <a:t>From January 2021 to March 2022, the Breast Department of Maoming People’s Hospital, Guangdong Province, completed partial breast reconstructions after breast conservation surgery with lateral chest wall fascia faps, which were performed by the same surgeon. The surgical methods and postoperative results of the 30 patients were summarized and </a:t>
            </a:r>
            <a:r>
              <a:rPr lang="en-US" sz="2400" dirty="0" err="1">
                <a:ea typeface="+mn-lt"/>
                <a:cs typeface="+mn-lt"/>
              </a:rPr>
              <a:t>analysed</a:t>
            </a:r>
            <a:r>
              <a:rPr lang="en-US" sz="2400" dirty="0">
                <a:ea typeface="+mn-lt"/>
                <a:cs typeface="+mn-lt"/>
              </a:rPr>
              <a:t>.</a:t>
            </a:r>
            <a:endParaRPr lang="en-US" sz="2400">
              <a:cs typeface="Calibri"/>
            </a:endParaRPr>
          </a:p>
        </p:txBody>
      </p:sp>
    </p:spTree>
    <p:extLst>
      <p:ext uri="{BB962C8B-B14F-4D97-AF65-F5344CB8AC3E}">
        <p14:creationId xmlns:p14="http://schemas.microsoft.com/office/powerpoint/2010/main" val="26735116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Partial breast reconstruction of 30 cases with peri-mammary artery perforator flaps</vt:lpstr>
      <vt:lpstr> Background</vt:lpstr>
      <vt:lpstr>Methods </vt:lpstr>
      <vt:lpstr>PowerPoint Presentation</vt:lpstr>
      <vt:lpstr>Results </vt:lpstr>
      <vt:lpstr>Conclusion  </vt:lpstr>
      <vt:lpstr>Introduction </vt:lpstr>
      <vt:lpstr>PowerPoint Presentation</vt:lpstr>
      <vt:lpstr>Method</vt:lpstr>
      <vt:lpstr>PowerPoint Presentation</vt:lpstr>
      <vt:lpstr>PowerPoint Presentation</vt:lpstr>
      <vt:lpstr>Preoperative preparation </vt:lpstr>
      <vt:lpstr>PowerPoint Presentation</vt:lpstr>
      <vt:lpstr>Operation implementation process</vt:lpstr>
      <vt:lpstr>PowerPoint Presentation</vt:lpstr>
      <vt:lpstr>PowerPoint Presentation</vt:lpstr>
      <vt:lpstr>Application of a TDAP (Thoracodorsal artery perforator flap):</vt:lpstr>
      <vt:lpstr>PowerPoint Presentation</vt:lpstr>
      <vt:lpstr>Application of an AICAP (Anterior intercostal artery perforator flap)</vt:lpstr>
      <vt:lpstr>PowerPoint Presentation</vt:lpstr>
      <vt:lpstr>Application of the LICAP (lateral intercostal artery perforator flap)</vt:lpstr>
      <vt:lpstr>PowerPoint Presentation</vt:lpstr>
      <vt:lpstr>PowerPoint Presentation</vt:lpstr>
      <vt:lpstr>Application of the LTAP (lateral thoracic artery perforator flap):</vt:lpstr>
      <vt:lpstr>PowerPoint Presentation</vt:lpstr>
      <vt:lpstr>Cosmetic evaluation</vt:lpstr>
      <vt:lpstr>PowerPoint Presentation</vt:lpstr>
      <vt:lpstr>Results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 </vt:lpstr>
      <vt:lpstr>References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632</cp:revision>
  <dcterms:created xsi:type="dcterms:W3CDTF">2023-04-30T16:02:20Z</dcterms:created>
  <dcterms:modified xsi:type="dcterms:W3CDTF">2023-04-30T19:13:55Z</dcterms:modified>
</cp:coreProperties>
</file>