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80adb55363ac6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680adb55363ac6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000a1db7e6a0b59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000a1db7e6a0b5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5ed79bb1ee30e9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5ed79bb1ee30e9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000a1db7e6a0b59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000a1db7e6a0b59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000a1db7e6a0b59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000a1db7e6a0b5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5ed79bb1ee30e9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75ed79bb1ee30e9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000a1db7e6a0b59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000a1db7e6a0b59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5ed79bb1ee30e9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5ed79bb1ee30e9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000a1db7e6a0b59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000a1db7e6a0b59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000a1db7e6a0b59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000a1db7e6a0b59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5ed79bb1ee30e9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75ed79bb1ee30e9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680adb55363ac6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680adb55363ac6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5ed79bb1ee30e9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5ed79bb1ee30e9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75ed79bb1ee30e9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75ed79bb1ee30e9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5ed79bb1ee30e9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75ed79bb1ee30e9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5ed79bb1ee30e9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75ed79bb1ee30e9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5ed79bb1ee30e9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75ed79bb1ee30e9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5ed79bb1ee30e9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75ed79bb1ee30e9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75ed79bb1ee30e9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75ed79bb1ee30e9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5ed79bb1ee30e9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5ed79bb1ee30e9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5ed79bb1ee30e9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5ed79bb1ee30e9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5ed79bb1ee30e9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5ed79bb1ee30e9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680adb55363ac6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680adb55363ac6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75ed79bb1ee30e9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75ed79bb1ee30e9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47dd662b3d1e8d9d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7dd662b3d1e8d9d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47dd662b3d1e8d9d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7dd662b3d1e8d9d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75ed79bb1ee30e9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75ed79bb1ee30e9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fe6d491b1e8e2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efe6d491b1e8e2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efe6d491b1e8e2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efe6d491b1e8e2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efe6d491b1e8e2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efe6d491b1e8e2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efe6d491b1e8e2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efe6d491b1e8e2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efe6d491b1e8e2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efe6d491b1e8e2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f30266c4b961e7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f30266c4b961e7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fee9311978e2ee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fee9311978e2ee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f30266c4b961e7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f30266c4b961e7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f30266c4b961e78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f30266c4b961e78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efe6d491b1e8e2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efe6d491b1e8e2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30266c4b961e78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30266c4b961e7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30266c4b961e78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30266c4b961e78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f30266c4b961e78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f30266c4b961e7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4d80b5bc3442707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4d80b5bc3442707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47dd662b3d1e8d9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47dd662b3d1e8d9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7000a1db7e6a0b59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000a1db7e6a0b59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f30266c4b961e7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f30266c4b961e7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fee9311978e2ee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fee9311978e2ee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30266c4b961e78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f30266c4b961e78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f30266c4b961e78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f30266c4b961e78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fee9311978e2ee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fee9311978e2ee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60dffbfbf060058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0dffbfbf060058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5ed79bb1ee30e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75ed79bb1ee30e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5ed79bb1ee30e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75ed79bb1ee30e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342475"/>
            <a:ext cx="8520600" cy="143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Preaponeurotic </a:t>
            </a:r>
            <a:r>
              <a:rPr lang="en"/>
              <a:t>endoscopic repair (REPA) of diastasis recti associated or not to midline hernias</a:t>
            </a:r>
            <a:endParaRPr/>
          </a:p>
        </p:txBody>
      </p:sp>
      <p:sp>
        <p:nvSpPr>
          <p:cNvPr id="55" name="Google Shape;55;p13"/>
          <p:cNvSpPr txBox="1"/>
          <p:nvPr>
            <p:ph idx="1" type="body"/>
          </p:nvPr>
        </p:nvSpPr>
        <p:spPr>
          <a:xfrm>
            <a:off x="311700" y="2117900"/>
            <a:ext cx="3999900" cy="245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Unit </a:t>
            </a:r>
            <a:r>
              <a:rPr lang="en"/>
              <a:t>chief- Dr Angeline Vincent MS DGO</a:t>
            </a:r>
            <a:endParaRPr/>
          </a:p>
          <a:p>
            <a:pPr indent="0" lvl="0" marL="0" rtl="0" algn="l">
              <a:spcBef>
                <a:spcPts val="1200"/>
              </a:spcBef>
              <a:spcAft>
                <a:spcPts val="0"/>
              </a:spcAft>
              <a:buNone/>
            </a:pPr>
            <a:r>
              <a:rPr lang="en"/>
              <a:t>Assistant professors</a:t>
            </a:r>
            <a:endParaRPr/>
          </a:p>
          <a:p>
            <a:pPr indent="0" lvl="0" marL="0" rtl="0" algn="l">
              <a:spcBef>
                <a:spcPts val="1200"/>
              </a:spcBef>
              <a:spcAft>
                <a:spcPts val="0"/>
              </a:spcAft>
              <a:buNone/>
            </a:pPr>
            <a:r>
              <a:rPr lang="en"/>
              <a:t>Dr. S. Yuvaraj MS DA</a:t>
            </a:r>
            <a:endParaRPr/>
          </a:p>
          <a:p>
            <a:pPr indent="0" lvl="0" marL="0" rtl="0" algn="l">
              <a:spcBef>
                <a:spcPts val="1200"/>
              </a:spcBef>
              <a:spcAft>
                <a:spcPts val="1200"/>
              </a:spcAft>
              <a:buNone/>
            </a:pPr>
            <a:r>
              <a:rPr lang="en"/>
              <a:t>Dr. Arul Kumar MS</a:t>
            </a:r>
            <a:endParaRPr/>
          </a:p>
        </p:txBody>
      </p:sp>
      <p:sp>
        <p:nvSpPr>
          <p:cNvPr id="56" name="Google Shape;56;p13"/>
          <p:cNvSpPr txBox="1"/>
          <p:nvPr>
            <p:ph idx="2" type="body"/>
          </p:nvPr>
        </p:nvSpPr>
        <p:spPr>
          <a:xfrm>
            <a:off x="4832400" y="2117875"/>
            <a:ext cx="3999900" cy="245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Journal club presentation </a:t>
            </a:r>
            <a:endParaRPr/>
          </a:p>
          <a:p>
            <a:pPr indent="0" lvl="0" marL="0" rtl="0" algn="l">
              <a:spcBef>
                <a:spcPts val="1200"/>
              </a:spcBef>
              <a:spcAft>
                <a:spcPts val="0"/>
              </a:spcAft>
              <a:buNone/>
            </a:pPr>
            <a:r>
              <a:rPr lang="en"/>
              <a:t>Dr. Aswathy Pt </a:t>
            </a:r>
            <a:endParaRPr/>
          </a:p>
          <a:p>
            <a:pPr indent="0" lvl="0" marL="0" rtl="0" algn="l">
              <a:spcBef>
                <a:spcPts val="1200"/>
              </a:spcBef>
              <a:spcAft>
                <a:spcPts val="0"/>
              </a:spcAft>
              <a:buNone/>
            </a:pPr>
            <a:r>
              <a:rPr lang="en"/>
              <a:t>Post Graduate </a:t>
            </a:r>
            <a:endParaRPr/>
          </a:p>
          <a:p>
            <a:pPr indent="0" lvl="0" marL="0" rtl="0" algn="l">
              <a:spcBef>
                <a:spcPts val="1200"/>
              </a:spcBef>
              <a:spcAft>
                <a:spcPts val="0"/>
              </a:spcAft>
              <a:buNone/>
            </a:pPr>
            <a:r>
              <a:rPr lang="en"/>
              <a:t>Dept of General surgery </a:t>
            </a:r>
            <a:endParaRPr/>
          </a:p>
          <a:p>
            <a:pPr indent="0" lvl="0" marL="0" rtl="0" algn="l">
              <a:spcBef>
                <a:spcPts val="1200"/>
              </a:spcBef>
              <a:spcAft>
                <a:spcPts val="1200"/>
              </a:spcAft>
              <a:buNone/>
            </a:pPr>
            <a:r>
              <a:rPr lang="en"/>
              <a:t>Kanyakamari government medical college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2" name="Google Shape;112;p22"/>
          <p:cNvPicPr preferRelativeResize="0"/>
          <p:nvPr/>
        </p:nvPicPr>
        <p:blipFill>
          <a:blip r:embed="rId3">
            <a:alphaModFix/>
          </a:blip>
          <a:stretch>
            <a:fillRect/>
          </a:stretch>
        </p:blipFill>
        <p:spPr>
          <a:xfrm>
            <a:off x="0" y="668901"/>
            <a:ext cx="9143999" cy="43835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8" name="Google Shape;11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Subcutaneous tissue completed up to 3 cm beyond bilateral costal margins</a:t>
            </a:r>
            <a:endParaRPr/>
          </a:p>
          <a:p>
            <a:pPr indent="0" lvl="0" marL="0" rtl="0" algn="l">
              <a:spcBef>
                <a:spcPts val="1200"/>
              </a:spcBef>
              <a:spcAft>
                <a:spcPts val="0"/>
              </a:spcAft>
              <a:buNone/>
            </a:pPr>
            <a:r>
              <a:rPr lang="en"/>
              <a:t>Laterally to the anterior axillary lines</a:t>
            </a:r>
            <a:endParaRPr/>
          </a:p>
          <a:p>
            <a:pPr indent="0" lvl="0" marL="0" rtl="0" algn="l">
              <a:spcBef>
                <a:spcPts val="1200"/>
              </a:spcBef>
              <a:spcAft>
                <a:spcPts val="0"/>
              </a:spcAft>
              <a:buNone/>
            </a:pPr>
            <a:r>
              <a:rPr lang="en"/>
              <a:t>Control of periumbilical perforating vessels and haemostasis with monopolar hook</a:t>
            </a:r>
            <a:endParaRPr/>
          </a:p>
          <a:p>
            <a:pPr indent="0" lvl="0" marL="0" rtl="0" algn="l">
              <a:spcBef>
                <a:spcPts val="1200"/>
              </a:spcBef>
              <a:spcAft>
                <a:spcPts val="0"/>
              </a:spcAft>
              <a:buNone/>
            </a:pPr>
            <a:r>
              <a:rPr lang="en"/>
              <a:t>Navel disinserted</a:t>
            </a:r>
            <a:endParaRPr/>
          </a:p>
          <a:p>
            <a:pPr indent="0" lvl="0" marL="0" rtl="0" algn="l">
              <a:spcBef>
                <a:spcPts val="1200"/>
              </a:spcBef>
              <a:spcAft>
                <a:spcPts val="0"/>
              </a:spcAft>
              <a:buNone/>
            </a:pPr>
            <a:r>
              <a:rPr lang="en"/>
              <a:t>Plication of the rectus sheath with barbed suture is performed from the xiphoid appendix to 5cm subumbilical</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4"/>
          <p:cNvPicPr preferRelativeResize="0"/>
          <p:nvPr/>
        </p:nvPicPr>
        <p:blipFill>
          <a:blip r:embed="rId3">
            <a:alphaModFix/>
          </a:blip>
          <a:stretch>
            <a:fillRect/>
          </a:stretch>
        </p:blipFill>
        <p:spPr>
          <a:xfrm>
            <a:off x="1634850" y="445025"/>
            <a:ext cx="5874299" cy="4123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5"/>
          <p:cNvPicPr preferRelativeResize="0"/>
          <p:nvPr/>
        </p:nvPicPr>
        <p:blipFill>
          <a:blip r:embed="rId3">
            <a:alphaModFix/>
          </a:blip>
          <a:stretch>
            <a:fillRect/>
          </a:stretch>
        </p:blipFill>
        <p:spPr>
          <a:xfrm>
            <a:off x="1423988" y="414338"/>
            <a:ext cx="6296025" cy="4314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8" name="Google Shape;13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Release of the external oblique aponeurosis is made outside the outer edge of the rectus</a:t>
            </a:r>
            <a:endParaRPr/>
          </a:p>
          <a:p>
            <a:pPr indent="0" lvl="0" marL="0" rtl="0" algn="l">
              <a:spcBef>
                <a:spcPts val="1200"/>
              </a:spcBef>
              <a:spcAft>
                <a:spcPts val="0"/>
              </a:spcAft>
              <a:buNone/>
            </a:pPr>
            <a:r>
              <a:rPr lang="en"/>
              <a:t>The diastasis exceeds 7cm</a:t>
            </a:r>
            <a:endParaRPr/>
          </a:p>
          <a:p>
            <a:pPr indent="0" lvl="0" marL="0" rtl="0" algn="l">
              <a:spcBef>
                <a:spcPts val="1200"/>
              </a:spcBef>
              <a:spcAft>
                <a:spcPts val="0"/>
              </a:spcAft>
              <a:buNone/>
            </a:pPr>
            <a:r>
              <a:rPr lang="en"/>
              <a:t>To perform suture of the midline without tension</a:t>
            </a:r>
            <a:endParaRPr/>
          </a:p>
          <a:p>
            <a:pPr indent="0" lvl="0" marL="0" rtl="0" algn="l">
              <a:spcBef>
                <a:spcPts val="1200"/>
              </a:spcBef>
              <a:spcAft>
                <a:spcPts val="1200"/>
              </a:spcAft>
              <a:buNone/>
            </a:pPr>
            <a:r>
              <a:rPr lang="en"/>
              <a:t>After repair of midline defect, new cavity is washed with saline to remove fat, devitalised tissue and clots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7"/>
          <p:cNvPicPr preferRelativeResize="0"/>
          <p:nvPr/>
        </p:nvPicPr>
        <p:blipFill>
          <a:blip r:embed="rId3">
            <a:alphaModFix/>
          </a:blip>
          <a:stretch>
            <a:fillRect/>
          </a:stretch>
        </p:blipFill>
        <p:spPr>
          <a:xfrm>
            <a:off x="1671650" y="788875"/>
            <a:ext cx="5800725" cy="378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Macroporous </a:t>
            </a:r>
            <a:r>
              <a:rPr lang="en"/>
              <a:t>polypropylene mesh </a:t>
            </a:r>
            <a:endParaRPr/>
          </a:p>
          <a:p>
            <a:pPr indent="0" lvl="0" marL="0" rtl="0" algn="l">
              <a:spcBef>
                <a:spcPts val="1200"/>
              </a:spcBef>
              <a:spcAft>
                <a:spcPts val="0"/>
              </a:spcAft>
              <a:buNone/>
            </a:pPr>
            <a:r>
              <a:rPr lang="en"/>
              <a:t>22cm x 15cm</a:t>
            </a:r>
            <a:endParaRPr/>
          </a:p>
          <a:p>
            <a:pPr indent="0" lvl="0" marL="0" rtl="0" algn="l">
              <a:spcBef>
                <a:spcPts val="1200"/>
              </a:spcBef>
              <a:spcAft>
                <a:spcPts val="0"/>
              </a:spcAft>
              <a:buNone/>
            </a:pPr>
            <a:r>
              <a:rPr lang="en"/>
              <a:t>Cover the area of the external oblique release</a:t>
            </a:r>
            <a:endParaRPr/>
          </a:p>
          <a:p>
            <a:pPr indent="0" lvl="0" marL="0" rtl="0" algn="l">
              <a:spcBef>
                <a:spcPts val="1200"/>
              </a:spcBef>
              <a:spcAft>
                <a:spcPts val="0"/>
              </a:spcAft>
              <a:buNone/>
            </a:pPr>
            <a:r>
              <a:rPr lang="en"/>
              <a:t>Prosthesis is fixed</a:t>
            </a:r>
            <a:endParaRPr/>
          </a:p>
          <a:p>
            <a:pPr indent="0" lvl="0" marL="0" rtl="0" algn="l">
              <a:spcBef>
                <a:spcPts val="1200"/>
              </a:spcBef>
              <a:spcAft>
                <a:spcPts val="0"/>
              </a:spcAft>
              <a:buNone/>
            </a:pPr>
            <a:r>
              <a:rPr lang="en"/>
              <a:t>Naval was reinserted with internal or external sutures</a:t>
            </a:r>
            <a:endParaRPr/>
          </a:p>
          <a:p>
            <a:pPr indent="0" lvl="0" marL="0" rtl="0" algn="l">
              <a:spcBef>
                <a:spcPts val="1200"/>
              </a:spcBef>
              <a:spcAft>
                <a:spcPts val="1200"/>
              </a:spcAft>
              <a:buNone/>
            </a:pPr>
            <a:r>
              <a:rPr lang="en"/>
              <a:t>Suction drain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7" name="Google Shape;15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8" name="Google Shape;158;p29"/>
          <p:cNvPicPr preferRelativeResize="0"/>
          <p:nvPr/>
        </p:nvPicPr>
        <p:blipFill>
          <a:blip r:embed="rId3">
            <a:alphaModFix/>
          </a:blip>
          <a:stretch>
            <a:fillRect/>
          </a:stretch>
        </p:blipFill>
        <p:spPr>
          <a:xfrm>
            <a:off x="1576400" y="809450"/>
            <a:ext cx="5991225" cy="3895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4" name="Google Shape;16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5" name="Google Shape;165;p30"/>
          <p:cNvPicPr preferRelativeResize="0"/>
          <p:nvPr/>
        </p:nvPicPr>
        <p:blipFill>
          <a:blip r:embed="rId3">
            <a:alphaModFix/>
          </a:blip>
          <a:stretch>
            <a:fillRect/>
          </a:stretch>
        </p:blipFill>
        <p:spPr>
          <a:xfrm>
            <a:off x="2496200" y="445025"/>
            <a:ext cx="4151600" cy="4698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i="1" lang="en"/>
              <a:t>Results</a:t>
            </a:r>
            <a:endParaRPr b="1" i="1"/>
          </a:p>
        </p:txBody>
      </p:sp>
      <p:sp>
        <p:nvSpPr>
          <p:cNvPr id="171" name="Google Shape;17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pic>
        <p:nvPicPr>
          <p:cNvPr id="172" name="Google Shape;172;p31"/>
          <p:cNvPicPr preferRelativeResize="0"/>
          <p:nvPr/>
        </p:nvPicPr>
        <p:blipFill rotWithShape="1">
          <a:blip r:embed="rId3">
            <a:alphaModFix/>
          </a:blip>
          <a:srcRect b="31256" l="-2570" r="2569" t="37310"/>
          <a:stretch/>
        </p:blipFill>
        <p:spPr>
          <a:xfrm>
            <a:off x="696275" y="1152475"/>
            <a:ext cx="7751452" cy="341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416000"/>
            <a:ext cx="8520600" cy="315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Author </a:t>
            </a:r>
            <a:endParaRPr/>
          </a:p>
          <a:p>
            <a:pPr indent="0" lvl="0" marL="0" rtl="0" algn="l">
              <a:spcBef>
                <a:spcPts val="1200"/>
              </a:spcBef>
              <a:spcAft>
                <a:spcPts val="0"/>
              </a:spcAft>
              <a:buNone/>
            </a:pPr>
            <a:r>
              <a:rPr lang="en"/>
              <a:t>Derlin marcio </a:t>
            </a:r>
            <a:r>
              <a:rPr lang="en"/>
              <a:t>Juarez Muas </a:t>
            </a:r>
            <a:endParaRPr/>
          </a:p>
          <a:p>
            <a:pPr indent="0" lvl="0" marL="0" rtl="0" algn="l">
              <a:spcBef>
                <a:spcPts val="1200"/>
              </a:spcBef>
              <a:spcAft>
                <a:spcPts val="0"/>
              </a:spcAft>
              <a:buNone/>
            </a:pPr>
            <a:r>
              <a:rPr lang="en"/>
              <a:t>Hospital Publico Materno Infentil, 1301 Sarmiento Ave, Salta 4400, Argentina</a:t>
            </a:r>
            <a:endParaRPr/>
          </a:p>
          <a:p>
            <a:pPr indent="0" lvl="0" marL="0" rtl="0" algn="l">
              <a:spcBef>
                <a:spcPts val="1200"/>
              </a:spcBef>
              <a:spcAft>
                <a:spcPts val="1200"/>
              </a:spcAft>
              <a:buNone/>
            </a:pPr>
            <a:r>
              <a:rPr lang="en"/>
              <a:t>  Surgical endoscopy (2019) 33:1777-1782</a:t>
            </a:r>
            <a:endParaRPr/>
          </a:p>
        </p:txBody>
      </p:sp>
      <p:sp>
        <p:nvSpPr>
          <p:cNvPr id="63" name="Google Shape;63;p14"/>
          <p:cNvSpPr txBox="1"/>
          <p:nvPr>
            <p:ph type="title"/>
          </p:nvPr>
        </p:nvSpPr>
        <p:spPr>
          <a:xfrm>
            <a:off x="311700" y="342475"/>
            <a:ext cx="8520600" cy="151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Preaponeurotic endoscopic repair (REPA) of diastasis recti associated or not to midline hernias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8" name="Google Shape;17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9" name="Google Shape;179;p32"/>
          <p:cNvPicPr preferRelativeResize="0"/>
          <p:nvPr/>
        </p:nvPicPr>
        <p:blipFill rotWithShape="1">
          <a:blip r:embed="rId3">
            <a:alphaModFix/>
          </a:blip>
          <a:srcRect b="28583" l="0" r="0" t="41876"/>
          <a:stretch/>
        </p:blipFill>
        <p:spPr>
          <a:xfrm>
            <a:off x="311700" y="1152475"/>
            <a:ext cx="8283524" cy="31965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5" name="Google Shape;18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type of the material did not influence</a:t>
            </a:r>
            <a:endParaRPr/>
          </a:p>
          <a:p>
            <a:pPr indent="0" lvl="0" marL="0" rtl="0" algn="l">
              <a:spcBef>
                <a:spcPts val="1200"/>
              </a:spcBef>
              <a:spcAft>
                <a:spcPts val="0"/>
              </a:spcAft>
              <a:buNone/>
            </a:pPr>
            <a:r>
              <a:rPr lang="en"/>
              <a:t>Appearance of complications in the postoperative period</a:t>
            </a:r>
            <a:endParaRPr/>
          </a:p>
          <a:p>
            <a:pPr indent="0" lvl="0" marL="0" rtl="0" algn="l">
              <a:spcBef>
                <a:spcPts val="1200"/>
              </a:spcBef>
              <a:spcAft>
                <a:spcPts val="1200"/>
              </a:spcAft>
              <a:buNone/>
            </a:pPr>
            <a:r>
              <a:rPr lang="en"/>
              <a:t>Recurrence of diastasis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1" name="Google Shape;191;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2" name="Google Shape;192;p34"/>
          <p:cNvPicPr preferRelativeResize="0"/>
          <p:nvPr/>
        </p:nvPicPr>
        <p:blipFill rotWithShape="1">
          <a:blip r:embed="rId3">
            <a:alphaModFix/>
          </a:blip>
          <a:srcRect b="20849" l="0" r="20382" t="42281"/>
          <a:stretch/>
        </p:blipFill>
        <p:spPr>
          <a:xfrm>
            <a:off x="871175" y="713400"/>
            <a:ext cx="7018898" cy="38554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Mesh type</a:t>
            </a:r>
            <a:endParaRPr/>
          </a:p>
        </p:txBody>
      </p:sp>
      <p:sp>
        <p:nvSpPr>
          <p:cNvPr id="198" name="Google Shape;19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9" name="Google Shape;199;p35"/>
          <p:cNvPicPr preferRelativeResize="0"/>
          <p:nvPr/>
        </p:nvPicPr>
        <p:blipFill rotWithShape="1">
          <a:blip r:embed="rId3">
            <a:alphaModFix/>
          </a:blip>
          <a:srcRect b="44551" l="4509" r="4763" t="30712"/>
          <a:stretch/>
        </p:blipFill>
        <p:spPr>
          <a:xfrm>
            <a:off x="887375" y="1017725"/>
            <a:ext cx="7244651" cy="38285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5" name="Google Shape;205;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Diastasis size</a:t>
            </a:r>
            <a:endParaRPr/>
          </a:p>
          <a:p>
            <a:pPr indent="0" lvl="0" marL="0" rtl="0" algn="l">
              <a:spcBef>
                <a:spcPts val="1200"/>
              </a:spcBef>
              <a:spcAft>
                <a:spcPts val="0"/>
              </a:spcAft>
              <a:buNone/>
            </a:pPr>
            <a:r>
              <a:rPr lang="en"/>
              <a:t>Weakness level of abdominal Wall</a:t>
            </a:r>
            <a:endParaRPr/>
          </a:p>
          <a:p>
            <a:pPr indent="0" lvl="0" marL="0" rtl="0" algn="l">
              <a:spcBef>
                <a:spcPts val="1200"/>
              </a:spcBef>
              <a:spcAft>
                <a:spcPts val="0"/>
              </a:spcAft>
              <a:buNone/>
            </a:pPr>
            <a:r>
              <a:rPr lang="en"/>
              <a:t>BMI</a:t>
            </a:r>
            <a:endParaRPr/>
          </a:p>
          <a:p>
            <a:pPr indent="0" lvl="0" marL="0" rtl="0" algn="l">
              <a:spcBef>
                <a:spcPts val="1200"/>
              </a:spcBef>
              <a:spcAft>
                <a:spcPts val="0"/>
              </a:spcAft>
              <a:buNone/>
            </a:pPr>
            <a:r>
              <a:rPr lang="en"/>
              <a:t>Physical activity</a:t>
            </a:r>
            <a:endParaRPr/>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Prosthesis fixation elements</a:t>
            </a:r>
            <a:endParaRPr/>
          </a:p>
        </p:txBody>
      </p:sp>
      <p:sp>
        <p:nvSpPr>
          <p:cNvPr id="211" name="Google Shape;211;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2" name="Google Shape;212;p37"/>
          <p:cNvPicPr preferRelativeResize="0"/>
          <p:nvPr/>
        </p:nvPicPr>
        <p:blipFill rotWithShape="1">
          <a:blip r:embed="rId3">
            <a:alphaModFix/>
          </a:blip>
          <a:srcRect b="38809" l="0" r="0" t="30723"/>
          <a:stretch/>
        </p:blipFill>
        <p:spPr>
          <a:xfrm>
            <a:off x="2230050" y="1152475"/>
            <a:ext cx="4776725" cy="27890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8" name="Google Shape;218;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Use of different fixation material had no relevance in clinical evolution or recurrence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4" name="Google Shape;224;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Surgical time was 83 +- 20.8 minutes</a:t>
            </a:r>
            <a:endParaRPr/>
          </a:p>
          <a:p>
            <a:pPr indent="0" lvl="0" marL="0" rtl="0" algn="l">
              <a:spcBef>
                <a:spcPts val="1200"/>
              </a:spcBef>
              <a:spcAft>
                <a:spcPts val="0"/>
              </a:spcAft>
              <a:buNone/>
            </a:pPr>
            <a:r>
              <a:rPr lang="en"/>
              <a:t> unilateral muscular release 45+/- 15 minutes</a:t>
            </a:r>
            <a:endParaRPr/>
          </a:p>
          <a:p>
            <a:pPr indent="0" lvl="0" marL="0" rtl="0" algn="l">
              <a:spcBef>
                <a:spcPts val="1200"/>
              </a:spcBef>
              <a:spcAft>
                <a:spcPts val="0"/>
              </a:spcAft>
              <a:buNone/>
            </a:pPr>
            <a:r>
              <a:rPr lang="en"/>
              <a:t>No intraoperative complications were observed</a:t>
            </a:r>
            <a:endParaRPr/>
          </a:p>
          <a:p>
            <a:pPr indent="0" lvl="0" marL="0" rtl="0" algn="l">
              <a:spcBef>
                <a:spcPts val="1200"/>
              </a:spcBef>
              <a:spcAft>
                <a:spcPts val="0"/>
              </a:spcAft>
              <a:buNone/>
            </a:pPr>
            <a:r>
              <a:rPr lang="en"/>
              <a:t>Only postoperative complication was seroma, 20 and 50 days </a:t>
            </a:r>
            <a:endParaRPr/>
          </a:p>
          <a:p>
            <a:pPr indent="0" lvl="0" marL="0" rtl="0" algn="l">
              <a:spcBef>
                <a:spcPts val="1200"/>
              </a:spcBef>
              <a:spcAft>
                <a:spcPts val="0"/>
              </a:spcAft>
              <a:buNone/>
            </a:pPr>
            <a:r>
              <a:rPr lang="en"/>
              <a:t>Clinical and ultrasound examination </a:t>
            </a:r>
            <a:endParaRPr/>
          </a:p>
          <a:p>
            <a:pPr indent="0" lvl="0" marL="0" rtl="0" algn="l">
              <a:spcBef>
                <a:spcPts val="1200"/>
              </a:spcBef>
              <a:spcAft>
                <a:spcPts val="0"/>
              </a:spcAft>
              <a:buNone/>
            </a:pPr>
            <a:r>
              <a:rPr lang="en"/>
              <a:t>Reabsorbed spontaneously by day 65</a:t>
            </a:r>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0" name="Google Shape;230;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One patient needed drainage and rubber layer placement for suprapubic incision due to its magnitude 25 days after surgery</a:t>
            </a:r>
            <a:endParaRPr/>
          </a:p>
          <a:p>
            <a:pPr indent="0" lvl="0" marL="0" rtl="0" algn="l">
              <a:spcBef>
                <a:spcPts val="1200"/>
              </a:spcBef>
              <a:spcAft>
                <a:spcPts val="0"/>
              </a:spcAft>
              <a:buNone/>
            </a:pPr>
            <a:r>
              <a:rPr lang="en"/>
              <a:t>No post operative infection</a:t>
            </a:r>
            <a:endParaRPr/>
          </a:p>
          <a:p>
            <a:pPr indent="0" lvl="0" marL="0" rtl="0" algn="l">
              <a:spcBef>
                <a:spcPts val="1200"/>
              </a:spcBef>
              <a:spcAft>
                <a:spcPts val="0"/>
              </a:spcAft>
              <a:buNone/>
            </a:pPr>
            <a:r>
              <a:rPr lang="en"/>
              <a:t>Hospital stay 1-2 days (1.3)</a:t>
            </a:r>
            <a:endParaRPr/>
          </a:p>
          <a:p>
            <a:pPr indent="0" lvl="0" marL="0" rtl="0" algn="l">
              <a:spcBef>
                <a:spcPts val="1200"/>
              </a:spcBef>
              <a:spcAft>
                <a:spcPts val="0"/>
              </a:spcAft>
              <a:buNone/>
            </a:pPr>
            <a:r>
              <a:rPr lang="en"/>
              <a:t>Pain level was 3/10 (VAS)</a:t>
            </a:r>
            <a:endParaRPr/>
          </a:p>
          <a:p>
            <a:pPr indent="0" lvl="0" marL="0" rtl="0" algn="l">
              <a:spcBef>
                <a:spcPts val="1200"/>
              </a:spcBef>
              <a:spcAft>
                <a:spcPts val="1200"/>
              </a:spcAft>
              <a:buNone/>
            </a:pPr>
            <a:r>
              <a:rPr lang="en"/>
              <a:t>Patient turned to his usual activities 16.4 +/-5.1 days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6" name="Google Shape;236;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Post operative follow up was between 6 and 39 months ( 23)</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No complications or recurrence at 18 months were observed by clinical and ultrasound control in 74% of the patients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Patient satisfaction was reported as 96% regarding cosmetic outcomes and postoperative pain at 18 month follow up</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evaluate the result of Preaponeurotic endoscopic repair (REPA) of diastasis recti associated or not to midline hernias</a:t>
            </a:r>
            <a:endParaRPr/>
          </a:p>
          <a:p>
            <a:pPr indent="0" lvl="0" marL="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 </a:t>
            </a:r>
            <a:endParaRPr/>
          </a:p>
        </p:txBody>
      </p:sp>
      <p:sp>
        <p:nvSpPr>
          <p:cNvPr id="242" name="Google Shape;242;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Endoscopic surgery allowed to resolve the parietal defect with plication of recti and placement of preaponeurotic reinforcement prosthesis, increasing the safety of the repair, without entering the abdominal cavity, with a short hospitalization and no complications or recurrence in 3 years.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Discussion </a:t>
            </a:r>
            <a:endParaRPr/>
          </a:p>
        </p:txBody>
      </p:sp>
      <p:sp>
        <p:nvSpPr>
          <p:cNvPr id="248" name="Google Shape;248;p4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Clr>
                <a:schemeClr val="dk1"/>
              </a:buClr>
              <a:buSzPct val="61111"/>
              <a:buFont typeface="Arial"/>
              <a:buNone/>
            </a:pPr>
            <a:r>
              <a:rPr b="1" lang="en" sz="1800">
                <a:solidFill>
                  <a:schemeClr val="dk2"/>
                </a:solidFill>
              </a:rPr>
              <a:t>DRAM and Treatment options</a:t>
            </a:r>
            <a:endParaRPr/>
          </a:p>
        </p:txBody>
      </p:sp>
      <p:sp>
        <p:nvSpPr>
          <p:cNvPr id="254" name="Google Shape;254;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Diastasis of the rectus abdominis muscles</a:t>
            </a:r>
            <a:endParaRPr/>
          </a:p>
          <a:p>
            <a:pPr indent="0" lvl="0" marL="0" rtl="0" algn="l">
              <a:spcBef>
                <a:spcPts val="1200"/>
              </a:spcBef>
              <a:spcAft>
                <a:spcPts val="0"/>
              </a:spcAft>
              <a:buNone/>
            </a:pPr>
            <a:r>
              <a:rPr lang="en"/>
              <a:t>Currently, there is no consensus on the preferred surgical management of DRAM.</a:t>
            </a:r>
            <a:endParaRPr/>
          </a:p>
          <a:p>
            <a:pPr indent="0" lvl="0" marL="0" rtl="0" algn="l">
              <a:spcBef>
                <a:spcPts val="1200"/>
              </a:spcBef>
              <a:spcAft>
                <a:spcPts val="0"/>
              </a:spcAft>
              <a:buNone/>
            </a:pPr>
            <a:r>
              <a:rPr lang="en"/>
              <a:t>DRAM repair is challenging for most general surgeons since guidelines on indication and methods for repair do not exist</a:t>
            </a:r>
            <a:endParaRPr/>
          </a:p>
          <a:p>
            <a:pPr indent="0" lvl="0" marL="0" rtl="0" algn="l">
              <a:spcBef>
                <a:spcPts val="1200"/>
              </a:spcBef>
              <a:spcAft>
                <a:spcPts val="1200"/>
              </a:spcAft>
              <a:buNone/>
            </a:pPr>
            <a:r>
              <a:rPr lang="en"/>
              <a:t>A thorough literature review comparing different surgical techniques for DRAM is noticeably absent in general surgery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Clr>
                <a:schemeClr val="dk1"/>
              </a:buClr>
              <a:buSzPct val="61111"/>
              <a:buFont typeface="Arial"/>
              <a:buNone/>
            </a:pPr>
            <a:r>
              <a:rPr b="1" lang="en" sz="1800">
                <a:solidFill>
                  <a:schemeClr val="dk2"/>
                </a:solidFill>
              </a:rPr>
              <a:t>DRAM and Treatment options</a:t>
            </a:r>
            <a:endParaRPr/>
          </a:p>
        </p:txBody>
      </p:sp>
      <p:sp>
        <p:nvSpPr>
          <p:cNvPr id="260" name="Google Shape;260;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b="1"/>
          </a:p>
          <a:p>
            <a:pPr indent="0" lvl="0" marL="0" rtl="0" algn="l">
              <a:spcBef>
                <a:spcPts val="1200"/>
              </a:spcBef>
              <a:spcAft>
                <a:spcPts val="0"/>
              </a:spcAft>
              <a:buNone/>
            </a:pPr>
            <a:r>
              <a:rPr lang="en"/>
              <a:t>Abdominal muscles are separated by an abnormal distance due to widening of the linea alba, which causes the abdominal content to bulge.</a:t>
            </a:r>
            <a:endParaRPr/>
          </a:p>
          <a:p>
            <a:pPr indent="0" lvl="0" marL="0" rtl="0" algn="l">
              <a:spcBef>
                <a:spcPts val="1200"/>
              </a:spcBef>
              <a:spcAft>
                <a:spcPts val="0"/>
              </a:spcAft>
              <a:buNone/>
            </a:pPr>
            <a:r>
              <a:rPr lang="en"/>
              <a:t>Inter-rectus distance (IRD) of 22 mm, three centimetres above the umbilicus measured in a relaxed state </a:t>
            </a:r>
            <a:endParaRPr/>
          </a:p>
          <a:p>
            <a:pPr indent="0" lvl="0" marL="0" rtl="0" algn="l">
              <a:spcBef>
                <a:spcPts val="1200"/>
              </a:spcBef>
              <a:spcAft>
                <a:spcPts val="0"/>
              </a:spcAft>
              <a:buNone/>
            </a:pPr>
            <a:r>
              <a:rPr lang="en"/>
              <a:t>Can be congenital</a:t>
            </a:r>
            <a:endParaRPr/>
          </a:p>
          <a:p>
            <a:pPr indent="0" lvl="0" marL="0" rtl="0" algn="l">
              <a:spcBef>
                <a:spcPts val="1200"/>
              </a:spcBef>
              <a:spcAft>
                <a:spcPts val="0"/>
              </a:spcAft>
              <a:buNone/>
            </a:pPr>
            <a:r>
              <a:rPr lang="en"/>
              <a:t>Most commonly acquired during pregnancies and/or larger weight gain causing laxity of linea alba</a:t>
            </a:r>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6" name="Google Shape;266;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Pai</a:t>
            </a:r>
            <a:r>
              <a:rPr lang="en"/>
              <a:t>n and discomfort in the abdomen, musculoskeletal problems like pelvic instability and lumbar back pain</a:t>
            </a:r>
            <a:endParaRPr/>
          </a:p>
          <a:p>
            <a:pPr indent="0" lvl="0" marL="0" rtl="0" algn="l">
              <a:spcBef>
                <a:spcPts val="1200"/>
              </a:spcBef>
              <a:spcAft>
                <a:spcPts val="0"/>
              </a:spcAft>
              <a:buNone/>
            </a:pPr>
            <a:r>
              <a:rPr lang="en"/>
              <a:t>urinary incontinence, fecal incontinence, and pelvic organ prolapse</a:t>
            </a:r>
            <a:endParaRPr/>
          </a:p>
          <a:p>
            <a:pPr indent="0" lvl="0" marL="0" rtl="0" algn="l">
              <a:spcBef>
                <a:spcPts val="1200"/>
              </a:spcBef>
              <a:spcAft>
                <a:spcPts val="1200"/>
              </a:spcAft>
              <a:buNone/>
            </a:pPr>
            <a:r>
              <a:rPr lang="en"/>
              <a:t>DRAM repair is challenging for most general surgeons since guidelines on indication and methods for repair do not exist.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7"/>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PHYSIOTHERAPY</a:t>
            </a:r>
            <a:endParaRPr/>
          </a:p>
        </p:txBody>
      </p:sp>
      <p:sp>
        <p:nvSpPr>
          <p:cNvPr id="272" name="Google Shape;272;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success rate is questionable</a:t>
            </a:r>
            <a:endParaRPr/>
          </a:p>
        </p:txBody>
      </p:sp>
      <p:pic>
        <p:nvPicPr>
          <p:cNvPr id="273" name="Google Shape;273;p47"/>
          <p:cNvPicPr preferRelativeResize="0"/>
          <p:nvPr/>
        </p:nvPicPr>
        <p:blipFill>
          <a:blip r:embed="rId3">
            <a:alphaModFix/>
          </a:blip>
          <a:stretch>
            <a:fillRect/>
          </a:stretch>
        </p:blipFill>
        <p:spPr>
          <a:xfrm>
            <a:off x="1495425" y="1742375"/>
            <a:ext cx="6153150" cy="31439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SURGICAL TREATMENT</a:t>
            </a:r>
            <a:endParaRPr/>
          </a:p>
        </p:txBody>
      </p:sp>
      <p:sp>
        <p:nvSpPr>
          <p:cNvPr id="279" name="Google Shape;279;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Surgery can be considered when physiotherapy fails</a:t>
            </a:r>
            <a:endParaRPr/>
          </a:p>
          <a:p>
            <a:pPr indent="0" lvl="0" marL="0" rtl="0" algn="l">
              <a:spcBef>
                <a:spcPts val="1200"/>
              </a:spcBef>
              <a:spcAft>
                <a:spcPts val="1200"/>
              </a:spcAft>
              <a:buNone/>
            </a:pPr>
            <a:r>
              <a:rPr lang="en"/>
              <a:t>Surgical options include open, laparoscopic, hybrid and robot assisted surgery.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 Surgery</a:t>
            </a:r>
            <a:endParaRPr/>
          </a:p>
        </p:txBody>
      </p:sp>
      <p:sp>
        <p:nvSpPr>
          <p:cNvPr id="285" name="Google Shape;285;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success rate is overall high as most studies report a 0% recurrence rate 6 months after open surgery</a:t>
            </a:r>
            <a:endParaRPr/>
          </a:p>
          <a:p>
            <a:pPr indent="0" lvl="0" marL="0" rtl="0" algn="l">
              <a:spcBef>
                <a:spcPts val="1200"/>
              </a:spcBef>
              <a:spcAft>
                <a:spcPts val="0"/>
              </a:spcAft>
              <a:buNone/>
            </a:pPr>
            <a:r>
              <a:rPr i="1" lang="en" u="sng"/>
              <a:t>classic abdominoplasty</a:t>
            </a:r>
            <a:endParaRPr i="1" u="sng"/>
          </a:p>
          <a:p>
            <a:pPr indent="0" lvl="0" marL="0" rtl="0" algn="l">
              <a:spcBef>
                <a:spcPts val="1200"/>
              </a:spcBef>
              <a:spcAft>
                <a:spcPts val="0"/>
              </a:spcAft>
              <a:buNone/>
            </a:pPr>
            <a:r>
              <a:rPr lang="en"/>
              <a:t>Transverse suprapubic incision extended laterally to the anterior iliac crests to visualize the rectus muscles and the linea alba</a:t>
            </a:r>
            <a:endParaRPr/>
          </a:p>
          <a:p>
            <a:pPr indent="0" lvl="0" marL="0" rtl="0" algn="l">
              <a:spcBef>
                <a:spcPts val="1200"/>
              </a:spcBef>
              <a:spcAft>
                <a:spcPts val="1200"/>
              </a:spcAft>
              <a:buNone/>
            </a:pPr>
            <a:r>
              <a:rPr lang="en"/>
              <a:t>Midline supraumbilical incision,left suprapubic incision, midline central incision, extending from the xiphiod process to the pubic area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1" name="Google Shape;291;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Plication</a:t>
            </a:r>
            <a:r>
              <a:rPr lang="en"/>
              <a:t> can be done with or without mesh reinforcement. Mesh is often used when a coexisting hernia is present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Single or double layer, interrupted or continuous </a:t>
            </a:r>
            <a:endParaRPr/>
          </a:p>
          <a:p>
            <a:pPr indent="0" lvl="0" marL="0" rtl="0" algn="l">
              <a:spcBef>
                <a:spcPts val="1200"/>
              </a:spcBef>
              <a:spcAft>
                <a:spcPts val="0"/>
              </a:spcAft>
              <a:buNone/>
            </a:pPr>
            <a:r>
              <a:rPr lang="en"/>
              <a:t>the low recurrence rates</a:t>
            </a:r>
            <a:endParaRPr/>
          </a:p>
          <a:p>
            <a:pPr indent="0" lvl="0" marL="0" rtl="0" algn="l">
              <a:spcBef>
                <a:spcPts val="1200"/>
              </a:spcBef>
              <a:spcAft>
                <a:spcPts val="1200"/>
              </a:spcAft>
              <a:buNone/>
            </a:pPr>
            <a:r>
              <a:rPr lang="en"/>
              <a:t>The plication techniques can leave a surplus of skin directly after surgery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Modified hernia repair techniques</a:t>
            </a:r>
            <a:endParaRPr/>
          </a:p>
        </p:txBody>
      </p:sp>
      <p:sp>
        <p:nvSpPr>
          <p:cNvPr id="297" name="Google Shape;297;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Modified Chevrel technique</a:t>
            </a:r>
            <a:endParaRPr b="1" i="1"/>
          </a:p>
          <a:p>
            <a:pPr indent="0" lvl="0" marL="0" rtl="0" algn="l">
              <a:spcBef>
                <a:spcPts val="1200"/>
              </a:spcBef>
              <a:spcAft>
                <a:spcPts val="0"/>
              </a:spcAft>
              <a:buNone/>
            </a:pPr>
            <a:r>
              <a:rPr lang="en"/>
              <a:t>The anterior rectus fascia is incised and overturned to form a wider new posterior rectus fascia.</a:t>
            </a:r>
            <a:endParaRPr/>
          </a:p>
          <a:p>
            <a:pPr indent="0" lvl="0" marL="0" rtl="0" algn="l">
              <a:spcBef>
                <a:spcPts val="1200"/>
              </a:spcBef>
              <a:spcAft>
                <a:spcPts val="1200"/>
              </a:spcAft>
              <a:buNone/>
            </a:pPr>
            <a:r>
              <a:rPr lang="en"/>
              <a:t>The modified technique leaves the musculofascial continuity of the ventral abdominal wall intact as the abdominal cavity or the posterior rectus fascia is not opened.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Prospective study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3" name="Google Shape;303;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Meshless modification of the Rives–Stoppa repair</a:t>
            </a:r>
            <a:r>
              <a:rPr lang="en"/>
              <a:t> in which the hernia sac is excised and the posterior rectus fascia is sutured using an overlapping plasty. The anterior rectus fascia is then closed</a:t>
            </a:r>
            <a:endParaRPr/>
          </a:p>
          <a:p>
            <a:pPr indent="0" lvl="0" marL="0" rtl="0" algn="l">
              <a:spcBef>
                <a:spcPts val="1200"/>
              </a:spcBef>
              <a:spcAft>
                <a:spcPts val="0"/>
              </a:spcAft>
              <a:buNone/>
            </a:pPr>
            <a:r>
              <a:rPr lang="en"/>
              <a:t>Though alignment of the rectus muscles could be easier.</a:t>
            </a:r>
            <a:endParaRPr/>
          </a:p>
          <a:p>
            <a:pPr indent="0" lvl="0" marL="0" rtl="0" algn="l">
              <a:spcBef>
                <a:spcPts val="1200"/>
              </a:spcBef>
              <a:spcAft>
                <a:spcPts val="0"/>
              </a:spcAft>
              <a:buNone/>
            </a:pPr>
            <a:r>
              <a:rPr lang="en"/>
              <a:t>Recurrence is very less</a:t>
            </a:r>
            <a:endParaRPr/>
          </a:p>
          <a:p>
            <a:pPr indent="0" lvl="0" marL="0" rtl="0" algn="l">
              <a:spcBef>
                <a:spcPts val="1200"/>
              </a:spcBef>
              <a:spcAft>
                <a:spcPts val="1200"/>
              </a:spcAft>
              <a:buNone/>
            </a:pPr>
            <a:r>
              <a:rPr lang="en"/>
              <a:t>If the midline is incised and the continuity is disturbed, the risk of incisional hernia formation and subsequent risk of strangulation is highly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9" name="Google Shape;309;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0" name="Google Shape;310;p53"/>
          <p:cNvPicPr preferRelativeResize="0"/>
          <p:nvPr/>
        </p:nvPicPr>
        <p:blipFill>
          <a:blip r:embed="rId3">
            <a:alphaModFix/>
          </a:blip>
          <a:stretch>
            <a:fillRect/>
          </a:stretch>
        </p:blipFill>
        <p:spPr>
          <a:xfrm>
            <a:off x="311700" y="445025"/>
            <a:ext cx="8463250" cy="42296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Laparoscopic Surgery</a:t>
            </a:r>
            <a:endParaRPr/>
          </a:p>
        </p:txBody>
      </p:sp>
      <p:sp>
        <p:nvSpPr>
          <p:cNvPr id="316" name="Google Shape;316;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laparoscopic technique is commonly used when diastasis and ventral hernia coexists but can also be used for treatment of abdominal rectus diastasis solely</a:t>
            </a:r>
            <a:endParaRPr/>
          </a:p>
          <a:p>
            <a:pPr indent="0" lvl="0" marL="0" rtl="0" algn="l">
              <a:spcBef>
                <a:spcPts val="1200"/>
              </a:spcBef>
              <a:spcAft>
                <a:spcPts val="0"/>
              </a:spcAft>
              <a:buNone/>
            </a:pPr>
            <a:r>
              <a:rPr lang="en"/>
              <a:t>REPA</a:t>
            </a:r>
            <a:endParaRPr/>
          </a:p>
          <a:p>
            <a:pPr indent="0" lvl="0" marL="0" rtl="0" algn="l">
              <a:spcBef>
                <a:spcPts val="1200"/>
              </a:spcBef>
              <a:spcAft>
                <a:spcPts val="0"/>
              </a:spcAft>
              <a:buNone/>
            </a:pPr>
            <a:r>
              <a:rPr lang="en"/>
              <a:t>IPOM</a:t>
            </a:r>
            <a:endParaRPr/>
          </a:p>
          <a:p>
            <a:pPr indent="0" lvl="0" marL="0" rtl="0" algn="l">
              <a:spcBef>
                <a:spcPts val="1200"/>
              </a:spcBef>
              <a:spcAft>
                <a:spcPts val="0"/>
              </a:spcAft>
              <a:buNone/>
            </a:pPr>
            <a:r>
              <a:rPr lang="en"/>
              <a:t>IPOM Plus</a:t>
            </a:r>
            <a:endParaRPr/>
          </a:p>
          <a:p>
            <a:pPr indent="0" lvl="0" marL="0" rtl="0" algn="l">
              <a:spcBef>
                <a:spcPts val="1200"/>
              </a:spcBef>
              <a:spcAft>
                <a:spcPts val="0"/>
              </a:spcAft>
              <a:buNone/>
            </a:pPr>
            <a:r>
              <a:rPr lang="en"/>
              <a:t>TEP</a:t>
            </a:r>
            <a:endParaRPr/>
          </a:p>
          <a:p>
            <a:pPr indent="0" lvl="0" marL="0" rtl="0" algn="l">
              <a:spcBef>
                <a:spcPts val="1200"/>
              </a:spcBef>
              <a:spcAft>
                <a:spcPts val="1200"/>
              </a:spcAft>
              <a:buNone/>
            </a:pPr>
            <a:r>
              <a:rPr lang="en"/>
              <a:t>LIRA</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i="1" lang="en"/>
              <a:t>REPA</a:t>
            </a:r>
            <a:endParaRPr b="1" i="1"/>
          </a:p>
          <a:p>
            <a:pPr indent="0" lvl="0" marL="0" rtl="0" algn="l">
              <a:spcBef>
                <a:spcPts val="0"/>
              </a:spcBef>
              <a:spcAft>
                <a:spcPts val="0"/>
              </a:spcAft>
              <a:buNone/>
            </a:pPr>
            <a:r>
              <a:rPr lang="en"/>
              <a:t>Endoscopic separation of the subcutaneous tissue from anterior sheaths of recti muscles  reconstruction of the linea alba by preaponeurotic suturing of edges of stretched recti muscles and placement of a flat, macroporous, synthetic mesh in the subcutaneous space with subcutaneous drainage</a:t>
            </a:r>
            <a:endParaRPr/>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rPr b="1" i="1" lang="en"/>
              <a:t>IPOM</a:t>
            </a:r>
            <a:endParaRPr b="1" i="1"/>
          </a:p>
          <a:p>
            <a:pPr indent="0" lvl="0" marL="0" rtl="0" algn="l">
              <a:lnSpc>
                <a:spcPct val="100000"/>
              </a:lnSpc>
              <a:spcBef>
                <a:spcPts val="0"/>
              </a:spcBef>
              <a:spcAft>
                <a:spcPts val="0"/>
              </a:spcAft>
              <a:buNone/>
            </a:pPr>
            <a:r>
              <a:rPr lang="en"/>
              <a:t>Placing an anti-adhesive synthetic mesh intraperitoneally around the hernia defect with peripheral fixation to the abdominal wall with sutures or staples</a:t>
            </a:r>
            <a:endParaRPr/>
          </a:p>
          <a:p>
            <a:pPr indent="0" lvl="0" marL="0" rtl="0" algn="l">
              <a:lnSpc>
                <a:spcPct val="100000"/>
              </a:lnSpc>
              <a:spcBef>
                <a:spcPts val="0"/>
              </a:spcBef>
              <a:spcAft>
                <a:spcPts val="0"/>
              </a:spcAft>
              <a:buNone/>
            </a:pPr>
            <a:r>
              <a:t/>
            </a:r>
            <a:endParaRPr/>
          </a:p>
          <a:p>
            <a:pPr indent="0" lvl="0" marL="0" rtl="0" algn="l">
              <a:spcBef>
                <a:spcPts val="0"/>
              </a:spcBef>
              <a:spcAft>
                <a:spcPts val="12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7" name="Google Shape;327;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i="1" lang="en"/>
              <a:t>IPOM-plus</a:t>
            </a:r>
            <a:endParaRPr b="1" i="1"/>
          </a:p>
          <a:p>
            <a:pPr indent="0" lvl="0" marL="0" rtl="0" algn="l">
              <a:spcBef>
                <a:spcPts val="1200"/>
              </a:spcBef>
              <a:spcAft>
                <a:spcPts val="0"/>
              </a:spcAft>
              <a:buNone/>
            </a:pPr>
            <a:r>
              <a:rPr lang="en"/>
              <a:t>As in the IPOM technique, with additional suturing of the hernia defect, to support the mesh in place of the original defect</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i="1" lang="en"/>
              <a:t>LIRA</a:t>
            </a:r>
            <a:endParaRPr b="1" i="1"/>
          </a:p>
          <a:p>
            <a:pPr indent="0" lvl="0" marL="0" rtl="0" algn="l">
              <a:spcBef>
                <a:spcPts val="1200"/>
              </a:spcBef>
              <a:spcAft>
                <a:spcPts val="1200"/>
              </a:spcAft>
              <a:buNone/>
            </a:pPr>
            <a:r>
              <a:rPr lang="en"/>
              <a:t>Cutting posterior sheaths of recti muscles over their entire length and recreating the linea alba by their laparoscopic suturing together the fascial defect over exposed recti muscles is covered intraperitoneally with anti-adhesive synthetic mesh</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Hyb</a:t>
            </a:r>
            <a:r>
              <a:rPr lang="en"/>
              <a:t>rid techniques</a:t>
            </a:r>
            <a:endParaRPr/>
          </a:p>
        </p:txBody>
      </p:sp>
      <p:sp>
        <p:nvSpPr>
          <p:cNvPr id="333" name="Google Shape;333;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b="1" i="1" lang="en"/>
              <a:t>ELAR</a:t>
            </a:r>
            <a:endParaRPr b="1" i="1"/>
          </a:p>
          <a:p>
            <a:pPr indent="0" lvl="0" marL="0" rtl="0" algn="l">
              <a:spcBef>
                <a:spcPts val="1200"/>
              </a:spcBef>
              <a:spcAft>
                <a:spcPts val="0"/>
              </a:spcAft>
              <a:buNone/>
            </a:pPr>
            <a:r>
              <a:rPr lang="en"/>
              <a:t>Cutting anterior  sheaths of the recti muscles over their entire length and recreating the linea alba by suturing them together the fascial defect over exposed recti muscles is covered with synthetic mesh</a:t>
            </a:r>
            <a:endParaRPr/>
          </a:p>
          <a:p>
            <a:pPr indent="0" lvl="0" marL="0" rtl="0" algn="l">
              <a:spcBef>
                <a:spcPts val="1200"/>
              </a:spcBef>
              <a:spcAft>
                <a:spcPts val="0"/>
              </a:spcAft>
              <a:buNone/>
            </a:pPr>
            <a:r>
              <a:rPr b="1" i="1" lang="en"/>
              <a:t>eMILOS</a:t>
            </a:r>
            <a:endParaRPr b="1" i="1"/>
          </a:p>
          <a:p>
            <a:pPr indent="0" lvl="0" marL="0" rtl="0" algn="l">
              <a:spcBef>
                <a:spcPts val="1200"/>
              </a:spcBef>
              <a:spcAft>
                <a:spcPts val="0"/>
              </a:spcAft>
              <a:buNone/>
            </a:pPr>
            <a:r>
              <a:rPr lang="en"/>
              <a:t>Incision with a length not exceeding ¼ of the diameter of implanted mesh, directly above the hernia defect dissection of the retromuscular space takes place from the hernia defect peripherally with cutting posterior sheaths of recti muscles</a:t>
            </a:r>
            <a:endParaRPr/>
          </a:p>
          <a:p>
            <a:pPr indent="0" lvl="0" marL="0" rtl="0" algn="l">
              <a:spcBef>
                <a:spcPts val="1200"/>
              </a:spcBef>
              <a:spcAft>
                <a:spcPts val="0"/>
              </a:spcAft>
              <a:buNone/>
            </a:pPr>
            <a:r>
              <a:rPr lang="en"/>
              <a:t>similarly to the MILOS method, but in order to better visualize the operating field, instead of long hooks laparoscopic optics is used</a:t>
            </a:r>
            <a:endParaRPr/>
          </a:p>
          <a:p>
            <a:pPr indent="0" lvl="0" marL="0" rtl="0" algn="l">
              <a:spcBef>
                <a:spcPts val="1200"/>
              </a:spcBef>
              <a:spcAft>
                <a:spcPts val="12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9" name="Google Shape;339;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a:t>Techniques </a:t>
            </a:r>
            <a:r>
              <a:rPr lang="en"/>
              <a:t>that respect the anatomical myofascial continuity of the ventral abdominal wall, and leave only minimal scarring, without risk of incisional hernia formation because the abdominal cavity is not opened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Robot </a:t>
            </a:r>
            <a:r>
              <a:rPr lang="en"/>
              <a:t>assisted surgery </a:t>
            </a:r>
            <a:endParaRPr/>
          </a:p>
        </p:txBody>
      </p:sp>
      <p:sp>
        <p:nvSpPr>
          <p:cNvPr id="345" name="Google Shape;345;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New </a:t>
            </a:r>
            <a:r>
              <a:rPr lang="en"/>
              <a:t>possibility’s of minimal invasive treatment</a:t>
            </a:r>
            <a:endParaRPr/>
          </a:p>
          <a:p>
            <a:pPr indent="0" lvl="0" marL="0" rtl="0" algn="l">
              <a:spcBef>
                <a:spcPts val="1200"/>
              </a:spcBef>
              <a:spcAft>
                <a:spcPts val="0"/>
              </a:spcAft>
              <a:buNone/>
            </a:pPr>
            <a:r>
              <a:rPr lang="en"/>
              <a:t>Higher rate of defect closure </a:t>
            </a:r>
            <a:endParaRPr/>
          </a:p>
          <a:p>
            <a:pPr indent="0" lvl="0" marL="0" rtl="0" algn="l">
              <a:spcBef>
                <a:spcPts val="1200"/>
              </a:spcBef>
              <a:spcAft>
                <a:spcPts val="0"/>
              </a:spcAft>
              <a:buNone/>
            </a:pPr>
            <a:r>
              <a:rPr lang="en"/>
              <a:t>Less postoperative pain</a:t>
            </a:r>
            <a:endParaRPr/>
          </a:p>
          <a:p>
            <a:pPr indent="0" lvl="0" marL="0" rtl="0" algn="l">
              <a:spcBef>
                <a:spcPts val="1200"/>
              </a:spcBef>
              <a:spcAft>
                <a:spcPts val="0"/>
              </a:spcAft>
              <a:buNone/>
            </a:pPr>
            <a:r>
              <a:rPr lang="en"/>
              <a:t>Short hospital stay</a:t>
            </a:r>
            <a:endParaRPr/>
          </a:p>
          <a:p>
            <a:pPr indent="0" lvl="0" marL="0" rtl="0" algn="l">
              <a:spcBef>
                <a:spcPts val="1200"/>
              </a:spcBef>
              <a:spcAft>
                <a:spcPts val="1200"/>
              </a:spcAft>
              <a:buNone/>
            </a:pPr>
            <a:r>
              <a:rPr lang="en"/>
              <a:t>Longer operating time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51" name="Google Shape;351;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2" name="Google Shape;352;p60"/>
          <p:cNvPicPr preferRelativeResize="0"/>
          <p:nvPr/>
        </p:nvPicPr>
        <p:blipFill>
          <a:blip r:embed="rId3">
            <a:alphaModFix/>
          </a:blip>
          <a:stretch>
            <a:fillRect/>
          </a:stretch>
        </p:blipFill>
        <p:spPr>
          <a:xfrm>
            <a:off x="951450" y="445025"/>
            <a:ext cx="7241099" cy="41238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358" name="Google Shape;358;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t>1. Brauman D (2008) Diastasis recti: clinical anatomy. Plast Reconstr Surg 122(5):1564–1569 2. Beer GM et al (2009) The normal width of the linea alba in nulliparous women. Clin Anat 22(6):706–711 3. Sperstad JB et al (2016) Diastasis recti abdominis during pregnancy and 12 months after childbirth: prevalence, risk factors and report of lumbopelvic pain. Br J Sports Med 50(17):1092–1096 4. Parker MA, Millar LA, Dugan SA (2009) Diastasis rectus abdominis and lumbo-pelvic pain and dysfunction-are they related? J Women’s Health Phys Ther 33(2):15–22 5. Emanuelsson P et al (2016) Operative correction of abdominal rectus diastasis (ARD) reduces pain and improves abdominal wall muscle strength: A randomized, prospective trial comparing retromuscular mesh repair to double-row, self-retaining sutures. Surgery 160(5):1367–1375 6. Bellido Luque J et al (2015) Totally endoscopic surgery on diastasis recti associated with midline hernias. The advantages of a minimally invasive approach. Prospective cohort study. Hernia 19(3):493–501 7. Benjamin DR, van de Water AT, Peiris CL (2014) Effects of exercise on diastasis of the rectus abdominis muscle in the antenatal and postnatal periods: a systematic review. Physiotherapy 100(1):1–8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Materials and methods</a:t>
            </a:r>
            <a:endParaRPr/>
          </a:p>
        </p:txBody>
      </p:sp>
      <p:sp>
        <p:nvSpPr>
          <p:cNvPr id="81" name="Google Shape;81;p17"/>
          <p:cNvSpPr txBox="1"/>
          <p:nvPr>
            <p:ph idx="1" type="body"/>
          </p:nvPr>
        </p:nvSpPr>
        <p:spPr>
          <a:xfrm>
            <a:off x="311700" y="1234792"/>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April 2014 and July 2017</a:t>
            </a:r>
            <a:endParaRPr/>
          </a:p>
          <a:p>
            <a:pPr indent="0" lvl="0" marL="0" rtl="0" algn="l">
              <a:spcBef>
                <a:spcPts val="1200"/>
              </a:spcBef>
              <a:spcAft>
                <a:spcPts val="0"/>
              </a:spcAft>
              <a:buNone/>
            </a:pPr>
            <a:r>
              <a:rPr lang="en"/>
              <a:t>50 patients underwent surgery</a:t>
            </a:r>
            <a:endParaRPr/>
          </a:p>
          <a:p>
            <a:pPr indent="0" lvl="0" marL="0" rtl="0" algn="l">
              <a:spcBef>
                <a:spcPts val="1200"/>
              </a:spcBef>
              <a:spcAft>
                <a:spcPts val="0"/>
              </a:spcAft>
              <a:buNone/>
            </a:pPr>
            <a:r>
              <a:rPr lang="en"/>
              <a:t>94% female between 24 and 66 years (38)</a:t>
            </a:r>
            <a:endParaRPr/>
          </a:p>
          <a:p>
            <a:pPr indent="0" lvl="0" marL="0" rtl="0" algn="l">
              <a:spcBef>
                <a:spcPts val="1200"/>
              </a:spcBef>
              <a:spcAft>
                <a:spcPts val="0"/>
              </a:spcAft>
              <a:buNone/>
            </a:pPr>
            <a:r>
              <a:rPr lang="en"/>
              <a:t>Pain and/or epigastric and/or umbilical tumor</a:t>
            </a:r>
            <a:endParaRPr/>
          </a:p>
          <a:p>
            <a:pPr indent="0" lvl="0" marL="0" rtl="0" algn="l">
              <a:spcBef>
                <a:spcPts val="1200"/>
              </a:spcBef>
              <a:spcAft>
                <a:spcPts val="1200"/>
              </a:spcAft>
              <a:buNone/>
            </a:pPr>
            <a:r>
              <a:rPr lang="en"/>
              <a:t>Ultrasonography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64" name="Google Shape;364;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8. Akram J, Matzen SH (2014) Rectus abdominis diastasis. J Plast Surg Hand Surg 48(3):163–169 9. Moher D et al (2009) Preferred reporting items for systematic reviews and meta-analyses: the PRISMA statement. PLoS Med 6(7):e1000097 10. Higgins JPT, Green S (2011) Cochrane Handbook for Systematic Reviews of Interventions. Green S (ed). Vol. Version 5.1.0.: The Cochrane Collaboration. 11. Jadad AR et al (1996) Assessing the quality of reports of randomized clinical trials: is blinding necessary? Control Clin Trials 17(1):1–12 12. Higgins JP et al (2011) The Cochrane Collaboration’s tool for assessing risk of bias in randomised trials. BMJ 343:d5928</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 </a:t>
            </a:r>
            <a:endParaRPr/>
          </a:p>
        </p:txBody>
      </p:sp>
      <p:sp>
        <p:nvSpPr>
          <p:cNvPr id="370" name="Google Shape;370;p6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Location of diastasis</a:t>
            </a:r>
            <a:endParaRPr/>
          </a:p>
          <a:p>
            <a:pPr indent="0" lvl="0" marL="0" rtl="0" algn="l">
              <a:spcBef>
                <a:spcPts val="1200"/>
              </a:spcBef>
              <a:spcAft>
                <a:spcPts val="0"/>
              </a:spcAft>
              <a:buNone/>
            </a:pPr>
            <a:r>
              <a:rPr lang="en"/>
              <a:t>Epigastric 50% </a:t>
            </a:r>
            <a:endParaRPr/>
          </a:p>
          <a:p>
            <a:pPr indent="0" lvl="0" marL="0" rtl="0" algn="l">
              <a:spcBef>
                <a:spcPts val="1200"/>
              </a:spcBef>
              <a:spcAft>
                <a:spcPts val="0"/>
              </a:spcAft>
              <a:buNone/>
            </a:pPr>
            <a:r>
              <a:rPr lang="en"/>
              <a:t>Epigastric umbilical 26%</a:t>
            </a:r>
            <a:endParaRPr/>
          </a:p>
          <a:p>
            <a:pPr indent="0" lvl="0" marL="0" rtl="0" algn="l">
              <a:spcBef>
                <a:spcPts val="1200"/>
              </a:spcBef>
              <a:spcAft>
                <a:spcPts val="0"/>
              </a:spcAft>
              <a:buNone/>
            </a:pPr>
            <a:r>
              <a:rPr lang="en"/>
              <a:t>Epigastric umbilical infra umbilical 24%</a:t>
            </a:r>
            <a:endParaRPr/>
          </a:p>
          <a:p>
            <a:pPr indent="0" lvl="0" marL="0" rtl="0" algn="l">
              <a:spcBef>
                <a:spcPts val="1200"/>
              </a:spcBef>
              <a:spcAft>
                <a:spcPts val="0"/>
              </a:spcAft>
              <a:buNone/>
            </a:pPr>
            <a:r>
              <a:rPr lang="en"/>
              <a:t>Diastasis recti was associated with midline defects in 100% cases</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Patient selection</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Inclusion criteria</a:t>
            </a:r>
            <a:endParaRPr b="1" i="1"/>
          </a:p>
          <a:p>
            <a:pPr indent="0" lvl="0" marL="0" rtl="0" algn="l">
              <a:spcBef>
                <a:spcPts val="1200"/>
              </a:spcBef>
              <a:spcAft>
                <a:spcPts val="0"/>
              </a:spcAft>
              <a:buNone/>
            </a:pPr>
            <a:r>
              <a:rPr lang="en"/>
              <a:t>Patients with diastasis of recti &gt; 3cm, associated or not with a hernia of the midline</a:t>
            </a:r>
            <a:endParaRPr/>
          </a:p>
          <a:p>
            <a:pPr indent="0" lvl="0" marL="0" rtl="0" algn="l">
              <a:spcBef>
                <a:spcPts val="1200"/>
              </a:spcBef>
              <a:spcAft>
                <a:spcPts val="0"/>
              </a:spcAft>
              <a:buNone/>
            </a:pPr>
            <a:r>
              <a:rPr lang="en"/>
              <a:t>Symptomatic patients with midline defects associated with diastasis</a:t>
            </a:r>
            <a:endParaRPr/>
          </a:p>
          <a:p>
            <a:pPr indent="0" lvl="0" marL="0" rtl="0" algn="l">
              <a:spcBef>
                <a:spcPts val="1200"/>
              </a:spcBef>
              <a:spcAft>
                <a:spcPts val="0"/>
              </a:spcAft>
              <a:buNone/>
            </a:pPr>
            <a:r>
              <a:rPr lang="en"/>
              <a:t>Have indication of the abdominoplasty but reject it</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Excluded</a:t>
            </a:r>
            <a:endParaRPr b="1" i="1"/>
          </a:p>
          <a:p>
            <a:pPr indent="0" lvl="0" marL="0" rtl="0" algn="l">
              <a:spcBef>
                <a:spcPts val="1200"/>
              </a:spcBef>
              <a:spcAft>
                <a:spcPts val="0"/>
              </a:spcAft>
              <a:buNone/>
            </a:pPr>
            <a:r>
              <a:rPr lang="en"/>
              <a:t>Diastasis of the recti with diastasis of the skin flap</a:t>
            </a:r>
            <a:endParaRPr/>
          </a:p>
          <a:p>
            <a:pPr indent="0" lvl="0" marL="0" rtl="0" algn="l">
              <a:spcBef>
                <a:spcPts val="1200"/>
              </a:spcBef>
              <a:spcAft>
                <a:spcPts val="0"/>
              </a:spcAft>
              <a:buNone/>
            </a:pPr>
            <a:r>
              <a:rPr lang="en"/>
              <a:t>Extreme laxity of the abdominal wall ( defeated abdomen)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Surgical technique</a:t>
            </a:r>
            <a:endParaRPr/>
          </a:p>
        </p:txBody>
      </p:sp>
      <p:sp>
        <p:nvSpPr>
          <p:cNvPr id="105" name="Google Shape;105;p21"/>
          <p:cNvSpPr txBox="1"/>
          <p:nvPr>
            <p:ph idx="1" type="body"/>
          </p:nvPr>
        </p:nvSpPr>
        <p:spPr>
          <a:xfrm>
            <a:off x="623400" y="1296529"/>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Under GA</a:t>
            </a:r>
            <a:endParaRPr/>
          </a:p>
          <a:p>
            <a:pPr indent="0" lvl="0" marL="0" rtl="0" algn="l">
              <a:spcBef>
                <a:spcPts val="1200"/>
              </a:spcBef>
              <a:spcAft>
                <a:spcPts val="0"/>
              </a:spcAft>
              <a:buNone/>
            </a:pPr>
            <a:r>
              <a:rPr lang="en"/>
              <a:t>Dorsal decubitus with separated legs</a:t>
            </a:r>
            <a:endParaRPr/>
          </a:p>
          <a:p>
            <a:pPr indent="0" lvl="0" marL="0" rtl="0" algn="l">
              <a:spcBef>
                <a:spcPts val="1200"/>
              </a:spcBef>
              <a:spcAft>
                <a:spcPts val="0"/>
              </a:spcAft>
              <a:buNone/>
            </a:pPr>
            <a:r>
              <a:rPr lang="en"/>
              <a:t>10 mm incision suprapubic midline</a:t>
            </a:r>
            <a:endParaRPr/>
          </a:p>
          <a:p>
            <a:pPr indent="0" lvl="0" marL="0" rtl="0" algn="l">
              <a:spcBef>
                <a:spcPts val="1200"/>
              </a:spcBef>
              <a:spcAft>
                <a:spcPts val="0"/>
              </a:spcAft>
              <a:buNone/>
            </a:pPr>
            <a:r>
              <a:rPr lang="en"/>
              <a:t>Preaponeurotic space created</a:t>
            </a:r>
            <a:endParaRPr/>
          </a:p>
          <a:p>
            <a:pPr indent="0" lvl="0" marL="0" rtl="0" algn="l">
              <a:spcBef>
                <a:spcPts val="1200"/>
              </a:spcBef>
              <a:spcAft>
                <a:spcPts val="0"/>
              </a:spcAft>
              <a:buNone/>
            </a:pPr>
            <a:r>
              <a:rPr lang="en"/>
              <a:t>8 and 10 mmHg</a:t>
            </a:r>
            <a:endParaRPr/>
          </a:p>
          <a:p>
            <a:pPr indent="0" lvl="0" marL="0" rtl="0" algn="l">
              <a:spcBef>
                <a:spcPts val="1200"/>
              </a:spcBef>
              <a:spcAft>
                <a:spcPts val="1200"/>
              </a:spcAft>
              <a:buNone/>
            </a:pPr>
            <a:r>
              <a:rPr lang="en"/>
              <a:t>5mm working trocars in both iliac fossa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