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86" r:id="rId6"/>
    <p:sldId id="260" r:id="rId7"/>
    <p:sldId id="275" r:id="rId8"/>
    <p:sldId id="261" r:id="rId9"/>
    <p:sldId id="281" r:id="rId10"/>
    <p:sldId id="287" r:id="rId11"/>
    <p:sldId id="288" r:id="rId12"/>
    <p:sldId id="283" r:id="rId13"/>
    <p:sldId id="289" r:id="rId14"/>
    <p:sldId id="293" r:id="rId15"/>
    <p:sldId id="265" r:id="rId16"/>
    <p:sldId id="291" r:id="rId17"/>
    <p:sldId id="292" r:id="rId18"/>
    <p:sldId id="280" r:id="rId19"/>
    <p:sldId id="268" r:id="rId20"/>
    <p:sldId id="290" r:id="rId21"/>
    <p:sldId id="270" r:id="rId22"/>
    <p:sldId id="279" r:id="rId23"/>
    <p:sldId id="285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877FC-1C70-4E92-A912-6884D2620299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5540A-7AF2-4FAA-B9BE-D9E62B9774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7696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2208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928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2217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5193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5265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3481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0352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4055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9103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4680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798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11C18-2A5B-4442-A050-AF2399856D5D}" type="datetimeFigureOut">
              <a:rPr lang="en-IN" smtClean="0"/>
              <a:pPr/>
              <a:t>04-05-2023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D55AE-9D04-4F66-A8EB-63605732BDA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0076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518" y="1826636"/>
            <a:ext cx="11087100" cy="2078037"/>
          </a:xfrm>
        </p:spPr>
        <p:txBody>
          <a:bodyPr>
            <a:normAutofit fontScale="90000"/>
          </a:bodyPr>
          <a:lstStyle/>
          <a:p>
            <a:r>
              <a:rPr lang="en-US" dirty="0"/>
              <a:t>Percutaneous Irreversible Electroporation in Locally Advanced and Recurrent Pancreatic Cancer (PANFIRE-2): A Multicenter, Prospective, Single-Arm, Phase II Study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7308" y="4130964"/>
            <a:ext cx="9088005" cy="2727036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800" kern="0" dirty="0">
                <a:solidFill>
                  <a:srgbClr val="000000"/>
                </a:solidFill>
                <a:cs typeface="Calibri"/>
                <a:sym typeface="Calibri"/>
              </a:rPr>
              <a:t>-</a:t>
            </a:r>
            <a:r>
              <a:rPr lang="en-US" sz="2600" kern="0" dirty="0">
                <a:solidFill>
                  <a:srgbClr val="000000"/>
                </a:solidFill>
                <a:cs typeface="Calibri"/>
                <a:sym typeface="Calibri"/>
              </a:rPr>
              <a:t>Journal club presentation </a:t>
            </a:r>
            <a:endParaRPr lang="en-US" sz="800" kern="0" dirty="0">
              <a:solidFill>
                <a:srgbClr val="000000"/>
              </a:solidFill>
              <a:cs typeface="Calibri"/>
              <a:sym typeface="Calibri"/>
            </a:endParaRPr>
          </a:p>
          <a:p>
            <a:pPr lvl="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sz="2600" kern="0" dirty="0">
                <a:solidFill>
                  <a:srgbClr val="000000"/>
                </a:solidFill>
                <a:cs typeface="Calibri"/>
                <a:sym typeface="Calibri"/>
              </a:rPr>
              <a:t>Department of general surgery </a:t>
            </a:r>
            <a:endParaRPr lang="en-US" sz="800" kern="0" dirty="0">
              <a:solidFill>
                <a:srgbClr val="000000"/>
              </a:solidFill>
              <a:cs typeface="Calibri"/>
              <a:sym typeface="Calibri"/>
            </a:endParaRPr>
          </a:p>
          <a:p>
            <a:pPr lvl="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sz="2600" kern="0" dirty="0">
                <a:solidFill>
                  <a:srgbClr val="000000"/>
                </a:solidFill>
                <a:cs typeface="Calibri"/>
                <a:sym typeface="Calibri"/>
              </a:rPr>
              <a:t>Kanyakumari government medical college</a:t>
            </a:r>
            <a:endParaRPr lang="en-US" sz="800" kern="0" dirty="0">
              <a:solidFill>
                <a:srgbClr val="000000"/>
              </a:solidFill>
              <a:cs typeface="Calibri"/>
              <a:sym typeface="Calibri"/>
            </a:endParaRPr>
          </a:p>
          <a:p>
            <a:r>
              <a:rPr lang="en-US" dirty="0"/>
              <a:t>Naveen .V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year General Surgery PG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58657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55394F-9B2D-42EF-85E2-8C8036B4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84F090-89F1-4845-AACF-1EF615502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Voltage settings were adjusted if the target current of 20–40 A was not reached. Subsequently, a total of 90 pulses were administered for each electrode pair.</a:t>
            </a:r>
          </a:p>
          <a:p>
            <a:r>
              <a:rPr lang="en-US" dirty="0"/>
              <a:t> If necessary, an electrode pullback was subsequently performed to treat the superficial part of the tumor . Directly after ablation, contrast-enhanced CT was performed to confirm complete ablation zone coverage of the tumor and to detect early complications (</a:t>
            </a:r>
            <a:r>
              <a:rPr lang="en-US" dirty="0" err="1"/>
              <a:t>ie</a:t>
            </a:r>
            <a:r>
              <a:rPr lang="en-US" dirty="0"/>
              <a:t>, bleeding or thrombosis).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439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656F62-1DF9-4D6C-A48F-7F9D31D9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AE6219-10EE-4030-A791-B212A6E20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570"/>
            <a:ext cx="10515600" cy="4351338"/>
          </a:xfrm>
        </p:spPr>
        <p:txBody>
          <a:bodyPr/>
          <a:lstStyle/>
          <a:p>
            <a:r>
              <a:rPr lang="en-US" dirty="0"/>
              <a:t>Every 3 months, full blood examination, including pancreatic enzymes (Table E1 [online]), and thoracoabdominal contrast-enhanced CT were performed until progressive disease was detected. For instances of solitary local tumor progression, repeat treatment with IRE was considered and discussed in the tumor board.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96161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87367-EF75-4F90-85B7-6E876C89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E5563B5-1B13-46DB-AB30-0C18BFDAB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78" t="22437" r="15804" b="6230"/>
          <a:stretch/>
        </p:blipFill>
        <p:spPr>
          <a:xfrm>
            <a:off x="1669409" y="171215"/>
            <a:ext cx="8170877" cy="6515570"/>
          </a:xfrm>
        </p:spPr>
      </p:pic>
    </p:spTree>
    <p:extLst>
      <p:ext uri="{BB962C8B-B14F-4D97-AF65-F5344CB8AC3E}">
        <p14:creationId xmlns:p14="http://schemas.microsoft.com/office/powerpoint/2010/main" xmlns="" val="633145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B49EEB-37B0-4FB8-935F-B5F959D2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Statistical Analysis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A7AB77-0190-4536-96A9-FC1578674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variables are presented with descriptive statistics, including means, standard deviations, medians, and ranges. Categorical variables are presented as frequencies. Survival analysis was performed by using the Kaplan-Meier method. </a:t>
            </a:r>
          </a:p>
          <a:p>
            <a:r>
              <a:rPr lang="en-US" dirty="0"/>
              <a:t>The log-rank test was used to determine survival differences between groups. </a:t>
            </a:r>
          </a:p>
          <a:p>
            <a:r>
              <a:rPr lang="en-US" dirty="0"/>
              <a:t>The Cox proportional hazards method was used for univariable analysis to determine prognostic factors. P , .05 was considered to indicate a statistically significant difference. Data were analyzed with SPSS software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37043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75B201-CB53-450C-9D23-E6063613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E250F09-DFAB-47E0-BF8B-0BF3BDB07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59" t="16653" r="21877" b="2760"/>
          <a:stretch/>
        </p:blipFill>
        <p:spPr>
          <a:xfrm>
            <a:off x="4763460" y="332560"/>
            <a:ext cx="5479498" cy="6525440"/>
          </a:xfrm>
        </p:spPr>
      </p:pic>
    </p:spTree>
    <p:extLst>
      <p:ext uri="{BB962C8B-B14F-4D97-AF65-F5344CB8AC3E}">
        <p14:creationId xmlns:p14="http://schemas.microsoft.com/office/powerpoint/2010/main" xmlns="" val="3561464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2571"/>
          </a:xfrm>
        </p:spPr>
        <p:txBody>
          <a:bodyPr/>
          <a:lstStyle/>
          <a:p>
            <a:r>
              <a:rPr lang="en-US" b="1" dirty="0"/>
              <a:t>Results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median OS for participants with locally advanced pancreatic cancer was 17 months from the time of diagnosis (95% confidence interval [CI]: 15 months, 19 months) and 10 months from IRE (95% CI: 8 months, 11 months). </a:t>
            </a:r>
          </a:p>
          <a:p>
            <a:r>
              <a:rPr lang="en-US" dirty="0"/>
              <a:t>For both participants treated without (n = 18) and with (n = 22) FOLFIRINOX before IRE, median OS from diagnosis was 17 months (95% CI: 7 months, 28 months and 15 months, 18 months, respectively; P = .26). </a:t>
            </a:r>
          </a:p>
          <a:p>
            <a:r>
              <a:rPr lang="en-US" dirty="0"/>
              <a:t>Median OS from IRE was 11 months (95% CI: 8 months, 13 months) for participants without FOLFIRINOX before IRE and 9 months (95% CI: 7 months, 10 months) for participants with upfront FOLFIRINOX (P = .71).</a:t>
            </a:r>
          </a:p>
          <a:p>
            <a:r>
              <a:rPr lang="en-US" dirty="0"/>
              <a:t> For participants with local postresection recurrence, median time from resection to isolated recurrence was 24 months (IQR, 18–40 months) and median OS was 16 months from diagnosis of recurrence (95% CI: 11 months, 22 months) and 9 months from IRE (95% CI: 2 months, 16 months</a:t>
            </a:r>
          </a:p>
        </p:txBody>
      </p:sp>
    </p:spTree>
    <p:extLst>
      <p:ext uri="{BB962C8B-B14F-4D97-AF65-F5344CB8AC3E}">
        <p14:creationId xmlns:p14="http://schemas.microsoft.com/office/powerpoint/2010/main" xmlns="" val="1578313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26088-FFFE-41DE-ABD7-A7440757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66074D-3061-4F50-8762-346F299EE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None of the tumors were </a:t>
            </a:r>
            <a:r>
              <a:rPr lang="en-US" dirty="0" err="1"/>
              <a:t>downstaged</a:t>
            </a:r>
            <a:r>
              <a:rPr lang="en-US" dirty="0"/>
              <a:t> to resection after IRE. Overall, 23 of the 50 participants (46%) showed local progression after IRE; the median local tumor progression-free survival was 10 months (95% CI: 8 months, 11 months). Five participants underwent repeat treatment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89381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63DDB-3378-4385-BE75-0E2D2715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KAPLAN MEIER CURVE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A8A1C60-AEE3-435A-B808-69A8E61B9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53" t="17810" r="22852" b="7965"/>
          <a:stretch/>
        </p:blipFill>
        <p:spPr>
          <a:xfrm>
            <a:off x="6194572" y="365125"/>
            <a:ext cx="5159228" cy="6226655"/>
          </a:xfrm>
        </p:spPr>
      </p:pic>
    </p:spTree>
    <p:extLst>
      <p:ext uri="{BB962C8B-B14F-4D97-AF65-F5344CB8AC3E}">
        <p14:creationId xmlns:p14="http://schemas.microsoft.com/office/powerpoint/2010/main" xmlns="" val="66393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3E0A6B-A823-4221-A2DA-E3843ABE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4C7FB089-7C3E-450C-83AD-10C778947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28" t="20162" r="11905" b="2709"/>
          <a:stretch/>
        </p:blipFill>
        <p:spPr>
          <a:xfrm>
            <a:off x="2155970" y="266754"/>
            <a:ext cx="8730510" cy="6591246"/>
          </a:xfrm>
        </p:spPr>
      </p:pic>
    </p:spTree>
    <p:extLst>
      <p:ext uri="{BB962C8B-B14F-4D97-AF65-F5344CB8AC3E}">
        <p14:creationId xmlns:p14="http://schemas.microsoft.com/office/powerpoint/2010/main" xmlns="" val="2104229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8277"/>
            <a:ext cx="10515600" cy="878459"/>
          </a:xfrm>
        </p:spPr>
        <p:txBody>
          <a:bodyPr/>
          <a:lstStyle/>
          <a:p>
            <a:r>
              <a:rPr lang="en-US" b="1" dirty="0"/>
              <a:t>Limitations of Study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3185"/>
            <a:ext cx="10515600" cy="33284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there is heterogeneity regarding systemic treatment regimens before and after IRE, which may have affected survival.</a:t>
            </a:r>
          </a:p>
          <a:p>
            <a:r>
              <a:rPr lang="en-US" dirty="0"/>
              <a:t>timing of IRE varied because the time of referral varied greatly, and no strict policy was implemented regarding pretreatment strategies and timing of IRE after these treatments. </a:t>
            </a:r>
          </a:p>
          <a:p>
            <a:r>
              <a:rPr lang="en-US" dirty="0"/>
              <a:t>The upper size limit of 5 cm may have introduced a confounder for the comparison of survival data to data from systemic regimens or other local treatments because a larger tumor was associated with worse survival.</a:t>
            </a:r>
          </a:p>
          <a:p>
            <a:r>
              <a:rPr lang="en-US" dirty="0"/>
              <a:t>Moreover, diagnostic laparoscopy was not performed routinely.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3476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812800"/>
            <a:ext cx="10515600" cy="5605463"/>
          </a:xfrm>
        </p:spPr>
        <p:txBody>
          <a:bodyPr>
            <a:normAutofit fontScale="92500" lnSpcReduction="20000"/>
          </a:bodyPr>
          <a:lstStyle/>
          <a:p>
            <a:r>
              <a:rPr lang="en-IN" sz="3200" dirty="0"/>
              <a:t>Alette H. </a:t>
            </a:r>
            <a:r>
              <a:rPr lang="en-IN" sz="3200" dirty="0" err="1"/>
              <a:t>Ruarus</a:t>
            </a:r>
            <a:r>
              <a:rPr lang="en-IN" sz="3200" dirty="0"/>
              <a:t>, MD • </a:t>
            </a:r>
            <a:r>
              <a:rPr lang="en-IN" sz="3200" dirty="0" err="1"/>
              <a:t>Laurien</a:t>
            </a:r>
            <a:r>
              <a:rPr lang="en-IN" sz="3200" dirty="0"/>
              <a:t> G. P. H. </a:t>
            </a:r>
            <a:r>
              <a:rPr lang="en-IN" sz="3200" dirty="0" err="1"/>
              <a:t>Vroomen</a:t>
            </a:r>
            <a:r>
              <a:rPr lang="en-IN" sz="3200" dirty="0"/>
              <a:t>, MD, PhD • Bart </a:t>
            </a:r>
            <a:r>
              <a:rPr lang="en-IN" sz="3200" dirty="0" err="1"/>
              <a:t>Geboers</a:t>
            </a:r>
            <a:r>
              <a:rPr lang="en-IN" sz="3200" dirty="0"/>
              <a:t>, MD • Eran van </a:t>
            </a:r>
            <a:r>
              <a:rPr lang="en-IN" sz="3200" dirty="0" err="1"/>
              <a:t>Veldhuisen</a:t>
            </a:r>
            <a:r>
              <a:rPr lang="en-IN" sz="3200" dirty="0"/>
              <a:t>, BSc • </a:t>
            </a:r>
            <a:r>
              <a:rPr lang="en-IN" sz="3200" dirty="0" err="1"/>
              <a:t>Robbert</a:t>
            </a:r>
            <a:r>
              <a:rPr lang="en-IN" sz="3200" dirty="0"/>
              <a:t> S. </a:t>
            </a:r>
            <a:r>
              <a:rPr lang="en-IN" sz="3200" dirty="0" err="1"/>
              <a:t>Puijk</a:t>
            </a:r>
            <a:r>
              <a:rPr lang="en-IN" sz="3200" dirty="0"/>
              <a:t>, MD  • </a:t>
            </a:r>
            <a:r>
              <a:rPr lang="en-IN" sz="3200" dirty="0" err="1"/>
              <a:t>Sanne</a:t>
            </a:r>
            <a:r>
              <a:rPr lang="en-IN" sz="3200" dirty="0"/>
              <a:t> </a:t>
            </a:r>
            <a:r>
              <a:rPr lang="en-IN" sz="3200" dirty="0" err="1"/>
              <a:t>Nieuwenhuizen</a:t>
            </a:r>
            <a:r>
              <a:rPr lang="en-IN" sz="3200" dirty="0"/>
              <a:t>, MD • Marc G. </a:t>
            </a:r>
            <a:r>
              <a:rPr lang="en-IN" sz="3200" dirty="0" err="1"/>
              <a:t>Besselink</a:t>
            </a:r>
            <a:r>
              <a:rPr lang="en-IN" sz="3200" dirty="0"/>
              <a:t>, MD, PhD • Barbara M. </a:t>
            </a:r>
            <a:r>
              <a:rPr lang="en-IN" sz="3200" dirty="0" err="1"/>
              <a:t>Zonderhuis</a:t>
            </a:r>
            <a:r>
              <a:rPr lang="en-IN" sz="3200" dirty="0"/>
              <a:t>, MD • Geert </a:t>
            </a:r>
            <a:r>
              <a:rPr lang="en-IN" sz="3200" dirty="0" err="1"/>
              <a:t>Kazemier</a:t>
            </a:r>
            <a:r>
              <a:rPr lang="en-IN" sz="3200" dirty="0"/>
              <a:t>, MD, PhD • Tanja D. de </a:t>
            </a:r>
            <a:r>
              <a:rPr lang="en-IN" sz="3200" dirty="0" err="1"/>
              <a:t>Gruijl</a:t>
            </a:r>
            <a:r>
              <a:rPr lang="en-IN" sz="3200" dirty="0"/>
              <a:t>, MSc, PhD • </a:t>
            </a:r>
            <a:r>
              <a:rPr lang="en-IN" sz="3200" dirty="0" err="1"/>
              <a:t>Krijn</a:t>
            </a:r>
            <a:r>
              <a:rPr lang="en-IN" sz="3200" dirty="0"/>
              <a:t> P. van </a:t>
            </a:r>
            <a:r>
              <a:rPr lang="en-IN" sz="3200" dirty="0" err="1"/>
              <a:t>Lienden</a:t>
            </a:r>
            <a:r>
              <a:rPr lang="en-IN" sz="3200" dirty="0"/>
              <a:t>, MD, PhD • Jan J. J. de Vries, MD • Hester J. </a:t>
            </a:r>
            <a:r>
              <a:rPr lang="en-IN" sz="3200" dirty="0" err="1"/>
              <a:t>Scheffer</a:t>
            </a:r>
            <a:r>
              <a:rPr lang="en-IN" sz="3200" dirty="0"/>
              <a:t>, MD, PhD • </a:t>
            </a:r>
            <a:r>
              <a:rPr lang="en-IN" sz="3200" dirty="0" err="1"/>
              <a:t>Martijn</a:t>
            </a:r>
            <a:r>
              <a:rPr lang="en-IN" sz="3200" dirty="0"/>
              <a:t> R. </a:t>
            </a:r>
            <a:r>
              <a:rPr lang="en-IN" sz="3200" dirty="0" err="1"/>
              <a:t>Meijerink</a:t>
            </a:r>
            <a:r>
              <a:rPr lang="en-IN" sz="3200" dirty="0"/>
              <a:t>, MD, PhD </a:t>
            </a:r>
          </a:p>
          <a:p>
            <a:endParaRPr lang="en-IN" sz="3200" dirty="0"/>
          </a:p>
          <a:p>
            <a:r>
              <a:rPr lang="en-IN" sz="2300" dirty="0"/>
              <a:t>From the Department of Radiology and Nuclear Medicine, Cancer </a:t>
            </a:r>
            <a:r>
              <a:rPr lang="en-IN" sz="2300" dirty="0" err="1"/>
              <a:t>Center</a:t>
            </a:r>
            <a:r>
              <a:rPr lang="en-IN" sz="2300" dirty="0"/>
              <a:t> Amsterdam, De </a:t>
            </a:r>
            <a:r>
              <a:rPr lang="en-IN" sz="2300" dirty="0" err="1"/>
              <a:t>Boelelaan</a:t>
            </a:r>
            <a:r>
              <a:rPr lang="en-IN" sz="2300" dirty="0"/>
              <a:t> 1117, 1081 HV Amsterdam, the Netherlands (A.H.R., L.G.P.H.V., B.G., R.S.P., S.N., </a:t>
            </a:r>
            <a:r>
              <a:rPr lang="en-IN" sz="2300" dirty="0" err="1"/>
              <a:t>J.J.J.d.V</a:t>
            </a:r>
            <a:r>
              <a:rPr lang="en-IN" sz="2300" dirty="0"/>
              <a:t>., H.J.S., M.R.M.); Department of Surgery, Cancer </a:t>
            </a:r>
            <a:r>
              <a:rPr lang="en-IN" sz="2300" dirty="0" err="1"/>
              <a:t>Center</a:t>
            </a:r>
            <a:r>
              <a:rPr lang="en-IN" sz="2300" dirty="0"/>
              <a:t> Amsterdam, Amsterdam UMC, University of Amsterdam, the Netherlands (</a:t>
            </a:r>
            <a:r>
              <a:rPr lang="en-IN" sz="2300" dirty="0" err="1"/>
              <a:t>E.v.V</a:t>
            </a:r>
            <a:r>
              <a:rPr lang="en-IN" sz="2300" dirty="0"/>
              <a:t>., M.G.B.); Department of Surgery, Cancer </a:t>
            </a:r>
            <a:r>
              <a:rPr lang="en-IN" sz="2300" dirty="0" err="1"/>
              <a:t>Center</a:t>
            </a:r>
            <a:r>
              <a:rPr lang="en-IN" sz="2300" dirty="0"/>
              <a:t> Amsterdam, Amsterdam UMC, Vrije Universiteit Amsterdam, the Netherlands (B.M.Z., G.K.); Immunotherapy Laboratory, Cancer </a:t>
            </a:r>
            <a:r>
              <a:rPr lang="en-IN" sz="2300" dirty="0" err="1"/>
              <a:t>Center</a:t>
            </a:r>
            <a:r>
              <a:rPr lang="en-IN" sz="2300" dirty="0"/>
              <a:t> Amsterdam, Amsterdam UMC, Vrije Universiteit Amsterdam, the Netherlands (</a:t>
            </a:r>
            <a:r>
              <a:rPr lang="en-IN" sz="2300" dirty="0" err="1"/>
              <a:t>T.D.d.G</a:t>
            </a:r>
            <a:r>
              <a:rPr lang="en-IN" sz="2300" dirty="0"/>
              <a:t>.); and Department of Radiology and Nuclear Medicine, Cancer </a:t>
            </a:r>
            <a:r>
              <a:rPr lang="en-IN" sz="2300" dirty="0" err="1"/>
              <a:t>Center</a:t>
            </a:r>
            <a:r>
              <a:rPr lang="en-IN" sz="2300" dirty="0"/>
              <a:t> Amsterdam, Amsterdam UMC, University of Amsterdam, the Netherlands (</a:t>
            </a:r>
            <a:r>
              <a:rPr lang="en-IN" sz="2300" dirty="0" err="1"/>
              <a:t>K.P.v.L</a:t>
            </a:r>
            <a:r>
              <a:rPr lang="en-IN" sz="2300" dirty="0"/>
              <a:t>.). Received May 20, 2019; revision requested July 16; revision received August 23; accepted September 18</a:t>
            </a:r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xmlns="" val="4179095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0F18AC-A950-4F75-9514-0DEC7294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SEQUEL PANFIRE 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9FD8A0-4EE7-40BA-975B-0B481291E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IRE+ Nivolumab + CpG</a:t>
            </a:r>
          </a:p>
        </p:txBody>
      </p:sp>
    </p:spTree>
    <p:extLst>
      <p:ext uri="{BB962C8B-B14F-4D97-AF65-F5344CB8AC3E}">
        <p14:creationId xmlns:p14="http://schemas.microsoft.com/office/powerpoint/2010/main" xmlns="" val="1207760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9456" y="218821"/>
            <a:ext cx="10515600" cy="6590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References</a:t>
            </a: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7680" y="1194816"/>
            <a:ext cx="11521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/>
              <a:t>1. Siegel RL, Miller KD, Jemal A. Cancer statistics, 2017. CA Cancer J Clin 2017;67(1):7–30. 2. </a:t>
            </a:r>
            <a:r>
              <a:rPr lang="en-IN" dirty="0" err="1"/>
              <a:t>Tempero</a:t>
            </a:r>
            <a:r>
              <a:rPr lang="en-IN" dirty="0"/>
              <a:t> MA, </a:t>
            </a:r>
            <a:r>
              <a:rPr lang="en-IN" dirty="0" err="1"/>
              <a:t>Malafa</a:t>
            </a:r>
            <a:r>
              <a:rPr lang="en-IN" dirty="0"/>
              <a:t> MP, Al-</a:t>
            </a:r>
            <a:r>
              <a:rPr lang="en-IN" dirty="0" err="1"/>
              <a:t>Hawary</a:t>
            </a:r>
            <a:r>
              <a:rPr lang="en-IN" dirty="0"/>
              <a:t> M, et al. Pancreatic adenocarcinoma, version 2.2017, NCCN Clinical Practice Guidelines in Oncology. J Natl </a:t>
            </a:r>
            <a:r>
              <a:rPr lang="en-IN" dirty="0" err="1"/>
              <a:t>Compr</a:t>
            </a:r>
            <a:r>
              <a:rPr lang="en-IN" dirty="0"/>
              <a:t> </a:t>
            </a:r>
            <a:r>
              <a:rPr lang="en-IN" dirty="0" err="1"/>
              <a:t>Canc</a:t>
            </a:r>
            <a:r>
              <a:rPr lang="en-IN" dirty="0"/>
              <a:t> </a:t>
            </a:r>
            <a:r>
              <a:rPr lang="en-IN" dirty="0" err="1"/>
              <a:t>Netw</a:t>
            </a:r>
            <a:r>
              <a:rPr lang="en-IN" dirty="0"/>
              <a:t> 2017;15(8):1028–1061. 3. Van den </a:t>
            </a:r>
            <a:r>
              <a:rPr lang="en-IN" dirty="0" err="1"/>
              <a:t>Broeck</a:t>
            </a:r>
            <a:r>
              <a:rPr lang="en-IN" dirty="0"/>
              <a:t> A, Sergeant G, </a:t>
            </a:r>
            <a:r>
              <a:rPr lang="en-IN" dirty="0" err="1"/>
              <a:t>Ectors</a:t>
            </a:r>
            <a:r>
              <a:rPr lang="en-IN" dirty="0"/>
              <a:t> N, Van </a:t>
            </a:r>
            <a:r>
              <a:rPr lang="en-IN" dirty="0" err="1"/>
              <a:t>Steenbergen</a:t>
            </a:r>
            <a:r>
              <a:rPr lang="en-IN" dirty="0"/>
              <a:t> W, </a:t>
            </a:r>
            <a:r>
              <a:rPr lang="en-IN" dirty="0" err="1"/>
              <a:t>Aerts</a:t>
            </a:r>
            <a:r>
              <a:rPr lang="en-IN" dirty="0"/>
              <a:t> R, </a:t>
            </a:r>
            <a:r>
              <a:rPr lang="en-IN" dirty="0" err="1"/>
              <a:t>Topal</a:t>
            </a:r>
            <a:r>
              <a:rPr lang="en-IN" dirty="0"/>
              <a:t> B. Patterns of recurrence after curative resection of pancreatic ductal adenocarcinoma. Eur J </a:t>
            </a:r>
            <a:r>
              <a:rPr lang="en-IN" dirty="0" err="1"/>
              <a:t>Surg</a:t>
            </a:r>
            <a:r>
              <a:rPr lang="en-IN" dirty="0"/>
              <a:t> Oncol 2009;35(6):600–604. 4. </a:t>
            </a:r>
            <a:r>
              <a:rPr lang="en-IN" dirty="0" err="1"/>
              <a:t>Comito</a:t>
            </a:r>
            <a:r>
              <a:rPr lang="en-IN" dirty="0"/>
              <a:t> T, </a:t>
            </a:r>
            <a:r>
              <a:rPr lang="en-IN" dirty="0" err="1"/>
              <a:t>Cozzi</a:t>
            </a:r>
            <a:r>
              <a:rPr lang="en-IN" dirty="0"/>
              <a:t> L, </a:t>
            </a:r>
            <a:r>
              <a:rPr lang="en-IN" dirty="0" err="1"/>
              <a:t>Zerbi</a:t>
            </a:r>
            <a:r>
              <a:rPr lang="en-IN" dirty="0"/>
              <a:t> A, et al. Clinical results of stereotactic body radiotherapy (SBRT) in the treatment of isolated local recurrence of pancreatic cancer after R0 surgery: a retrospective study. Eur J </a:t>
            </a:r>
            <a:r>
              <a:rPr lang="en-IN" dirty="0" err="1"/>
              <a:t>Surg</a:t>
            </a:r>
            <a:r>
              <a:rPr lang="en-IN" dirty="0"/>
              <a:t> Oncol 2017;43(4):735–742. 5. </a:t>
            </a:r>
            <a:r>
              <a:rPr lang="en-IN" dirty="0" err="1"/>
              <a:t>Huguet</a:t>
            </a:r>
            <a:r>
              <a:rPr lang="en-IN" dirty="0"/>
              <a:t> F, André T, Hammel P, et al. Impact of chemoradiotherapy after disease control with chemotherapy in locally advanced pancreatic adenocarcinoma in GERCOR phase II and III studies. J Clin Oncol 2007;25(3):326–331. 6. </a:t>
            </a:r>
            <a:r>
              <a:rPr lang="en-IN" dirty="0" err="1"/>
              <a:t>Chauffert</a:t>
            </a:r>
            <a:r>
              <a:rPr lang="en-IN" dirty="0"/>
              <a:t> B, </a:t>
            </a:r>
            <a:r>
              <a:rPr lang="en-IN" dirty="0" err="1"/>
              <a:t>Mornex</a:t>
            </a:r>
            <a:r>
              <a:rPr lang="en-IN" dirty="0"/>
              <a:t> F, </a:t>
            </a:r>
            <a:r>
              <a:rPr lang="en-IN" dirty="0" err="1"/>
              <a:t>Bonnetain</a:t>
            </a:r>
            <a:r>
              <a:rPr lang="en-IN" dirty="0"/>
              <a:t> F, et al. Phase III trial comparing intensive induction chemoradiotherapy (60 </a:t>
            </a:r>
            <a:r>
              <a:rPr lang="en-IN" dirty="0" err="1"/>
              <a:t>Gy</a:t>
            </a:r>
            <a:r>
              <a:rPr lang="en-IN" dirty="0"/>
              <a:t>, </a:t>
            </a:r>
            <a:r>
              <a:rPr lang="en-IN" dirty="0" err="1"/>
              <a:t>infusional</a:t>
            </a:r>
            <a:r>
              <a:rPr lang="en-IN" dirty="0"/>
              <a:t> 5-FU and intermittent cisplatin) followed by maintenance gemcitabine with gemcitabine alone for locally advanced unresectable pancreatic cancer. Definitive results of the 2000-01 FFCD/SFRO study. Ann Oncol 2008;19(9):1592–1599. 7. </a:t>
            </a:r>
            <a:r>
              <a:rPr lang="en-IN" dirty="0" err="1"/>
              <a:t>Loehrer</a:t>
            </a:r>
            <a:r>
              <a:rPr lang="en-IN" dirty="0"/>
              <a:t> PJ Sr, Feng Y, </a:t>
            </a:r>
            <a:r>
              <a:rPr lang="en-IN" dirty="0" err="1"/>
              <a:t>Cardenes</a:t>
            </a:r>
            <a:r>
              <a:rPr lang="en-IN" dirty="0"/>
              <a:t> H, et al. Gemcitabine alone versus gemcitabine plus radiotherapy in patients with locally advanced pancreatic cancer: an Eastern Cooperative Oncology Group trial. J Clin Oncol 2011;29(31):4105–4112. 8. Vincent A, Herman J, </a:t>
            </a:r>
            <a:r>
              <a:rPr lang="en-IN" dirty="0" err="1"/>
              <a:t>Schulick</a:t>
            </a:r>
            <a:r>
              <a:rPr lang="en-IN" dirty="0"/>
              <a:t> R, </a:t>
            </a:r>
            <a:r>
              <a:rPr lang="en-IN" dirty="0" err="1"/>
              <a:t>Hruban</a:t>
            </a:r>
            <a:r>
              <a:rPr lang="en-IN" dirty="0"/>
              <a:t> RH, </a:t>
            </a:r>
            <a:r>
              <a:rPr lang="en-IN" dirty="0" err="1"/>
              <a:t>Goggins</a:t>
            </a:r>
            <a:r>
              <a:rPr lang="en-IN" dirty="0"/>
              <a:t> M. Pancreatic cancer. Lancet 2011;378(9791):607–620. 9. </a:t>
            </a:r>
            <a:r>
              <a:rPr lang="en-IN" dirty="0" err="1"/>
              <a:t>Rombouts</a:t>
            </a:r>
            <a:r>
              <a:rPr lang="en-IN" dirty="0"/>
              <a:t> SJ, </a:t>
            </a:r>
            <a:r>
              <a:rPr lang="en-IN" dirty="0" err="1"/>
              <a:t>Walma</a:t>
            </a:r>
            <a:r>
              <a:rPr lang="en-IN" dirty="0"/>
              <a:t> MS, Vogel JA, et al. Systematic review of resection rates and clinical outcomes after FOLFIRINOX-based treatment in patients with locally advanced pancreatic cancer. Ann </a:t>
            </a:r>
            <a:r>
              <a:rPr lang="en-IN" dirty="0" err="1"/>
              <a:t>Surg</a:t>
            </a:r>
            <a:r>
              <a:rPr lang="en-IN" dirty="0"/>
              <a:t> Oncol 2016;23(13):4352–4360. 10. </a:t>
            </a:r>
            <a:r>
              <a:rPr lang="en-IN" dirty="0" err="1"/>
              <a:t>Suker</a:t>
            </a:r>
            <a:r>
              <a:rPr lang="en-IN" dirty="0"/>
              <a:t> M, </a:t>
            </a:r>
            <a:r>
              <a:rPr lang="en-IN" dirty="0" err="1"/>
              <a:t>Beumer</a:t>
            </a:r>
            <a:r>
              <a:rPr lang="en-IN" dirty="0"/>
              <a:t> BR, </a:t>
            </a:r>
            <a:r>
              <a:rPr lang="en-IN" dirty="0" err="1"/>
              <a:t>Sadot</a:t>
            </a:r>
            <a:r>
              <a:rPr lang="en-IN" dirty="0"/>
              <a:t> E, et al. FOLFIRINOX for locally advanced pancreatic cancer: a systematic review and patient-level meta-analysis. Lancet Oncol 2016;17(6):801–810. </a:t>
            </a:r>
          </a:p>
        </p:txBody>
      </p:sp>
    </p:spTree>
    <p:extLst>
      <p:ext uri="{BB962C8B-B14F-4D97-AF65-F5344CB8AC3E}">
        <p14:creationId xmlns:p14="http://schemas.microsoft.com/office/powerpoint/2010/main" xmlns="" val="3172090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B73F31-8CFB-4922-8B3D-223D1A9C687B}"/>
              </a:ext>
            </a:extLst>
          </p:cNvPr>
          <p:cNvSpPr txBox="1"/>
          <p:nvPr/>
        </p:nvSpPr>
        <p:spPr>
          <a:xfrm>
            <a:off x="616528" y="433242"/>
            <a:ext cx="1095894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11. </a:t>
            </a:r>
            <a:r>
              <a:rPr lang="en-IN" dirty="0" err="1"/>
              <a:t>Ruarus</a:t>
            </a:r>
            <a:r>
              <a:rPr lang="en-IN" dirty="0"/>
              <a:t> A, </a:t>
            </a:r>
            <a:r>
              <a:rPr lang="en-IN" dirty="0" err="1"/>
              <a:t>Vroomen</a:t>
            </a:r>
            <a:r>
              <a:rPr lang="en-IN" dirty="0"/>
              <a:t> L, </a:t>
            </a:r>
            <a:r>
              <a:rPr lang="en-IN" dirty="0" err="1"/>
              <a:t>Puijk</a:t>
            </a:r>
            <a:r>
              <a:rPr lang="en-IN" dirty="0"/>
              <a:t> R, </a:t>
            </a:r>
            <a:r>
              <a:rPr lang="en-IN" dirty="0" err="1"/>
              <a:t>Scheffer</a:t>
            </a:r>
            <a:r>
              <a:rPr lang="en-IN" dirty="0"/>
              <a:t> H, </a:t>
            </a:r>
            <a:r>
              <a:rPr lang="en-IN" dirty="0" err="1"/>
              <a:t>Meijerink</a:t>
            </a:r>
            <a:r>
              <a:rPr lang="en-IN" dirty="0"/>
              <a:t> M. Locally advanced pancreatic cancer: a review of local ablative therapies. Cancers (Basel) 2018;10(1): E16. 12. </a:t>
            </a:r>
            <a:r>
              <a:rPr lang="en-IN" dirty="0" err="1"/>
              <a:t>Rubinsky</a:t>
            </a:r>
            <a:r>
              <a:rPr lang="en-IN" dirty="0"/>
              <a:t> B, </a:t>
            </a:r>
            <a:r>
              <a:rPr lang="en-IN" dirty="0" err="1"/>
              <a:t>Onik</a:t>
            </a:r>
            <a:r>
              <a:rPr lang="en-IN" dirty="0"/>
              <a:t> G, </a:t>
            </a:r>
            <a:r>
              <a:rPr lang="en-IN" dirty="0" err="1"/>
              <a:t>Mikus</a:t>
            </a:r>
            <a:r>
              <a:rPr lang="en-IN" dirty="0"/>
              <a:t> P. Irreversible electroporation: a new ablation modality- -clinical implications. </a:t>
            </a:r>
            <a:r>
              <a:rPr lang="en-IN" dirty="0" err="1"/>
              <a:t>Technol</a:t>
            </a:r>
            <a:r>
              <a:rPr lang="en-IN" dirty="0"/>
              <a:t> Cancer Res Treat 2007;6(1):37–48. 13. </a:t>
            </a:r>
            <a:r>
              <a:rPr lang="en-IN" dirty="0" err="1"/>
              <a:t>Scheffer</a:t>
            </a:r>
            <a:r>
              <a:rPr lang="en-IN" dirty="0"/>
              <a:t> HJ, </a:t>
            </a:r>
            <a:r>
              <a:rPr lang="en-IN" dirty="0" err="1"/>
              <a:t>Vroomen</a:t>
            </a:r>
            <a:r>
              <a:rPr lang="en-IN" dirty="0"/>
              <a:t> LG, de Jong MC, et al. Ablation of locally advanced pancreatic cancer with percutaneous irreversible electroporation: results of the phase I/II PANFIRE Study. Radiology 2017;282(2):585–597.</a:t>
            </a:r>
          </a:p>
          <a:p>
            <a:r>
              <a:rPr lang="en-IN" dirty="0"/>
              <a:t>14. </a:t>
            </a:r>
            <a:r>
              <a:rPr lang="en-IN" dirty="0" err="1"/>
              <a:t>Scheffer</a:t>
            </a:r>
            <a:r>
              <a:rPr lang="en-IN" dirty="0"/>
              <a:t> HJ, </a:t>
            </a:r>
            <a:r>
              <a:rPr lang="en-IN" dirty="0" err="1"/>
              <a:t>Melenhorst</a:t>
            </a:r>
            <a:r>
              <a:rPr lang="en-IN" dirty="0"/>
              <a:t> MC, </a:t>
            </a:r>
            <a:r>
              <a:rPr lang="en-IN" dirty="0" err="1"/>
              <a:t>Echenique</a:t>
            </a:r>
            <a:r>
              <a:rPr lang="en-IN" dirty="0"/>
              <a:t> AM, et al. Irreversible electroporation for colorectal liver metastases. Tech </a:t>
            </a:r>
            <a:r>
              <a:rPr lang="en-IN" dirty="0" err="1"/>
              <a:t>Vasc</a:t>
            </a:r>
            <a:r>
              <a:rPr lang="en-IN" dirty="0"/>
              <a:t> </a:t>
            </a:r>
            <a:r>
              <a:rPr lang="en-IN" dirty="0" err="1"/>
              <a:t>Interv</a:t>
            </a:r>
            <a:r>
              <a:rPr lang="en-IN" dirty="0"/>
              <a:t> </a:t>
            </a:r>
            <a:r>
              <a:rPr lang="en-IN" dirty="0" err="1"/>
              <a:t>Radiol</a:t>
            </a:r>
            <a:r>
              <a:rPr lang="en-IN" dirty="0"/>
              <a:t> 2015;18(3): 159–169. 15. </a:t>
            </a:r>
            <a:r>
              <a:rPr lang="en-IN" dirty="0" err="1"/>
              <a:t>Liehr</a:t>
            </a:r>
            <a:r>
              <a:rPr lang="en-IN" dirty="0"/>
              <a:t> UB, Wendler JJ, </a:t>
            </a:r>
            <a:r>
              <a:rPr lang="en-IN" dirty="0" err="1"/>
              <a:t>Blaschke</a:t>
            </a:r>
            <a:r>
              <a:rPr lang="en-IN" dirty="0"/>
              <a:t> S, et al. Irreversible electroporation: the new generation of local ablation techniques for renal cell carcinoma [in German]. </a:t>
            </a:r>
            <a:r>
              <a:rPr lang="en-IN" dirty="0" err="1"/>
              <a:t>Urologe</a:t>
            </a:r>
            <a:r>
              <a:rPr lang="en-IN" dirty="0"/>
              <a:t> A 2012;51(12):1728–1734. 16. Belfiore G, Belfiore MP, </a:t>
            </a:r>
            <a:r>
              <a:rPr lang="en-IN" dirty="0" err="1"/>
              <a:t>Reginelli</a:t>
            </a:r>
            <a:r>
              <a:rPr lang="en-IN" dirty="0"/>
              <a:t> A, et al. Concurrent chemotherapy alone versus irreversible electroporation followed by chemotherapy on survival in patients with locally advanced pancreatic cancer. Med Oncol 2017;34(3):38. 17. </a:t>
            </a:r>
            <a:r>
              <a:rPr lang="en-IN" dirty="0" err="1"/>
              <a:t>Månsson</a:t>
            </a:r>
            <a:r>
              <a:rPr lang="en-IN" dirty="0"/>
              <a:t> C, </a:t>
            </a:r>
            <a:r>
              <a:rPr lang="en-IN" dirty="0" err="1"/>
              <a:t>Brahmstaedt</a:t>
            </a:r>
            <a:r>
              <a:rPr lang="en-IN" dirty="0"/>
              <a:t> R, Nilsson A, Nygren P, Karlson BM. Percutaneous irreversible electroporation for treatment of locally advanced pancreatic cancer following chemotherapy or </a:t>
            </a:r>
            <a:r>
              <a:rPr lang="en-IN" dirty="0" err="1"/>
              <a:t>radiochemotherapy</a:t>
            </a:r>
            <a:r>
              <a:rPr lang="en-IN" dirty="0"/>
              <a:t>. Eur J </a:t>
            </a:r>
            <a:r>
              <a:rPr lang="en-IN" dirty="0" err="1"/>
              <a:t>Surg</a:t>
            </a:r>
            <a:r>
              <a:rPr lang="en-IN" dirty="0"/>
              <a:t> Oncol 2016;42(9):1401–1406. 18. Narayanan G, </a:t>
            </a:r>
            <a:r>
              <a:rPr lang="en-IN" dirty="0" err="1"/>
              <a:t>Hosein</a:t>
            </a:r>
            <a:r>
              <a:rPr lang="en-IN" dirty="0"/>
              <a:t> PJ, </a:t>
            </a:r>
            <a:r>
              <a:rPr lang="en-IN" dirty="0" err="1"/>
              <a:t>Beulaygue</a:t>
            </a:r>
            <a:r>
              <a:rPr lang="en-IN" dirty="0"/>
              <a:t> IC, et al. Percutaneous image-guided irreversible electroporation for the treatment of unresectable, locally advanced pancreatic adenocarcinoma. J </a:t>
            </a:r>
            <a:r>
              <a:rPr lang="en-IN" dirty="0" err="1"/>
              <a:t>Vasc</a:t>
            </a:r>
            <a:r>
              <a:rPr lang="en-IN" dirty="0"/>
              <a:t> </a:t>
            </a:r>
            <a:r>
              <a:rPr lang="en-IN" dirty="0" err="1"/>
              <a:t>Interv</a:t>
            </a:r>
            <a:r>
              <a:rPr lang="en-IN" dirty="0"/>
              <a:t> </a:t>
            </a:r>
            <a:r>
              <a:rPr lang="en-IN" dirty="0" err="1"/>
              <a:t>Radiol</a:t>
            </a:r>
            <a:r>
              <a:rPr lang="en-IN" dirty="0"/>
              <a:t> 2017;28(3):342–348. 19. Leen E, Picard J, </a:t>
            </a:r>
            <a:r>
              <a:rPr lang="en-IN" dirty="0" err="1"/>
              <a:t>Stebbing</a:t>
            </a:r>
            <a:r>
              <a:rPr lang="en-IN" dirty="0"/>
              <a:t> J, Abel M, Dhillon T, </a:t>
            </a:r>
            <a:r>
              <a:rPr lang="en-IN" dirty="0" err="1"/>
              <a:t>Wasan</a:t>
            </a:r>
            <a:r>
              <a:rPr lang="en-IN" dirty="0"/>
              <a:t> H. Percutaneous irreversible electroporation with systemic treatment for locally advanced pancreatic adenocarcinoma. J </a:t>
            </a:r>
            <a:r>
              <a:rPr lang="en-IN" dirty="0" err="1"/>
              <a:t>Gastrointest</a:t>
            </a:r>
            <a:r>
              <a:rPr lang="en-IN" dirty="0"/>
              <a:t> Oncol 2018;9(2):275–281. 20. Sugimoto K, </a:t>
            </a:r>
            <a:r>
              <a:rPr lang="en-IN" dirty="0" err="1"/>
              <a:t>Moriyasu</a:t>
            </a:r>
            <a:r>
              <a:rPr lang="en-IN" dirty="0"/>
              <a:t> F, Tsuchiya T, et al. Irreversible electroporation for nonthermal </a:t>
            </a:r>
            <a:r>
              <a:rPr lang="en-IN" dirty="0" err="1"/>
              <a:t>tumor</a:t>
            </a:r>
            <a:r>
              <a:rPr lang="en-IN" dirty="0"/>
              <a:t> ablation in patients with locally advanced pancreatic cancer: initial clinical experience in Japan. Intern Med 2018;57(22):3225–3231. 21. van </a:t>
            </a:r>
            <a:r>
              <a:rPr lang="en-IN" dirty="0" err="1"/>
              <a:t>Veldhuisen</a:t>
            </a:r>
            <a:r>
              <a:rPr lang="en-IN" dirty="0"/>
              <a:t> E, Vogel JA, </a:t>
            </a:r>
            <a:r>
              <a:rPr lang="en-IN" dirty="0" err="1"/>
              <a:t>Klompmaker</a:t>
            </a:r>
            <a:r>
              <a:rPr lang="en-IN" dirty="0"/>
              <a:t> S, et al. Added value of CA19-9 response in predicting </a:t>
            </a:r>
            <a:r>
              <a:rPr lang="en-IN" dirty="0" err="1"/>
              <a:t>resectability</a:t>
            </a:r>
            <a:r>
              <a:rPr lang="en-IN" dirty="0"/>
              <a:t> of locally advanced pancreatic cancer following induction chemotherapy. HPB 2018;20(7):605–611. </a:t>
            </a:r>
          </a:p>
        </p:txBody>
      </p:sp>
    </p:spTree>
    <p:extLst>
      <p:ext uri="{BB962C8B-B14F-4D97-AF65-F5344CB8AC3E}">
        <p14:creationId xmlns:p14="http://schemas.microsoft.com/office/powerpoint/2010/main" xmlns="" val="3980886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40A553-1D1A-46B7-8347-034EDEA4D431}"/>
              </a:ext>
            </a:extLst>
          </p:cNvPr>
          <p:cNvSpPr txBox="1"/>
          <p:nvPr/>
        </p:nvSpPr>
        <p:spPr>
          <a:xfrm>
            <a:off x="1302327" y="1246909"/>
            <a:ext cx="990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/>
              <a:t>22. Conroy T, Desseigne F, Ychou M, et al. FOLFIRINOX versus gemcitabine for metastatic pancreatic cancer. N Engl J Med 2011;364(19):1817–1825. 23. Hashimoto K, Ueno H, Ikeda M, et al. Do recurrent and metastatic pancreatic cancer patients have the same outcomes with gemcitabine treatment? Oncology 2009;77(3-4):217–223. 24. Strobel O, Hartwig W, Hackert T, et al. Re-resection for isolated local recurrence of pancreatic cancer is feasible, safe, and associated with encouraging survival. Ann Surg Oncol 2013;20(3):964–972. 25. Kiliç M, Göçmen E, Tez M, Ertan T, Keskek M, Koç M. Value of preoperative serum CA 19-9 levels in predicting resectability for pancreatic cancer. Can J Surg 2006;49(4):241–244. 26. Halloran CM, Ghaneh P, Connor S, Sutton R, Neoptolemos JP, Raraty MG. Carbohydrate antigen 19.9 accurately selects patients for laparoscopic assessment to determine resectability of pancreatic malignancy. Br J Surg 2008;95(4):453–459. 27. Flak RV, Stender MT, Jensen TM, et al. Treatment of locally advanced pancreatic cancer with irreversible electroporation - a Danish single center study of safety and feasibility. Scand J Gastroenterol 2019;54(2):252–258.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59801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693797"/>
            <a:ext cx="3230880" cy="1317371"/>
          </a:xfrm>
        </p:spPr>
        <p:txBody>
          <a:bodyPr/>
          <a:lstStyle/>
          <a:p>
            <a:r>
              <a:rPr lang="en-US" dirty="0"/>
              <a:t>Thank you.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5688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/>
          <a:lstStyle/>
          <a:p>
            <a:r>
              <a:rPr lang="en-US" b="1" dirty="0"/>
              <a:t>INTRODUCTION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9100"/>
            <a:ext cx="10515600" cy="44878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Irreversible electroporation (IRE) is a primarily nonthermal ablative technique in which high-voltage electrical pulses are applied between needle electrodes inserted within and around the tumor. The pulses irreversibly damage the cellular membrane by creating nanopores, inducing programmed cell death </a:t>
            </a:r>
          </a:p>
          <a:p>
            <a:pPr marL="0" indent="0">
              <a:buNone/>
            </a:pPr>
            <a:r>
              <a:rPr lang="en-US" dirty="0"/>
              <a:t>. Several studies confirmed the safety profile of IRE, with encouraging survival outcomes . Most studies, however, were retrospective, had limited sample sizes, and had a relatively short follow-up.</a:t>
            </a:r>
          </a:p>
          <a:p>
            <a:pPr marL="0" indent="0">
              <a:buNone/>
            </a:pPr>
            <a:r>
              <a:rPr lang="en-US" dirty="0"/>
              <a:t> The aim of the Pancreatic Carcinoma—Safety and Feasibility Study of Irreversible Electroporation, or PANFIRE, was to critically assess the efficacy and long-term safety of percutaneous IRE for locally advanced pancreatic cancer and isolated local recurrence following surgical resection of pancreatic cancer.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23502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en-US" b="1" dirty="0"/>
              <a:t>AIM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200"/>
            <a:ext cx="10515600" cy="4779963"/>
          </a:xfrm>
        </p:spPr>
        <p:txBody>
          <a:bodyPr/>
          <a:lstStyle/>
          <a:p>
            <a:r>
              <a:rPr lang="en-US" dirty="0"/>
              <a:t>Patients with locally advanced pancreatic cancer have a dismal prognosis, with a median overall survival (OS) of 12–14 months with systemic therapies. Irreversible electroporation (IRE), a nonthermal ablative technique, may prolong survival of patients with locally advanced pancreatic cancer.</a:t>
            </a:r>
          </a:p>
        </p:txBody>
      </p:sp>
    </p:spTree>
    <p:extLst>
      <p:ext uri="{BB962C8B-B14F-4D97-AF65-F5344CB8AC3E}">
        <p14:creationId xmlns:p14="http://schemas.microsoft.com/office/powerpoint/2010/main" xmlns="" val="302701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17D40-E86B-45D5-8573-2CC319AF4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MATERIALS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6DF003-9928-4C4F-B9A9-1666D9553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This multicenter, prospective, single-arm, phase II study consecutively included 50 study participants: 40 with locally advanced pancreatic cancer and 10 with isolated local recurrence after pancreatic tumor resection</a:t>
            </a:r>
          </a:p>
          <a:p>
            <a:r>
              <a:rPr lang="en-US" dirty="0"/>
              <a:t> All participants provided written informed consent. After the interim safety results of 25 participants were reported , the institutional review board approved continuation in a phase II efficacy trial on the basis of futility analysis. </a:t>
            </a:r>
          </a:p>
          <a:p>
            <a:r>
              <a:rPr lang="en-US" dirty="0"/>
              <a:t>The previous study dealt with the safety and short-term survival results; the current study addresses the long-term outcome after percutaneous IRE and included an additional 15 participants with locally advanced pancreatic cancer and 10 participants with postresection local recurrence.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621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044575"/>
          </a:xfrm>
        </p:spPr>
        <p:txBody>
          <a:bodyPr/>
          <a:lstStyle/>
          <a:p>
            <a:r>
              <a:rPr lang="en-US" b="1" dirty="0"/>
              <a:t>Methods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5700"/>
            <a:ext cx="10515600" cy="50212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Type of study </a:t>
            </a:r>
            <a:r>
              <a:rPr lang="en-US" dirty="0"/>
              <a:t>: Prospective study</a:t>
            </a:r>
          </a:p>
          <a:p>
            <a:r>
              <a:rPr lang="en-US" b="1" dirty="0"/>
              <a:t>Inclusion Criteria </a:t>
            </a:r>
            <a:r>
              <a:rPr lang="en-US" dirty="0"/>
              <a:t>: Study participants were discussed at a multidisciplinary tumor board involving experts from </a:t>
            </a:r>
            <a:r>
              <a:rPr lang="en-US" dirty="0" err="1"/>
              <a:t>hepatopancreatobiliary</a:t>
            </a:r>
            <a:r>
              <a:rPr lang="en-US" dirty="0"/>
              <a:t> surgery, diagnostic and interventional radiology, medical oncology, radiation oncology, interventional endoscopy, and pathology.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Participants older than 18 years with either locally advanced pancreatic cancer (stage III) according to the American Joint Committee on Cancer criteria or isolated local recurrence with a maximum tumor diameter of 5 cm were considered eligible after pathologic confirmation.</a:t>
            </a:r>
          </a:p>
          <a:p>
            <a:pPr lvl="1"/>
            <a:r>
              <a:rPr lang="en-US" dirty="0"/>
              <a:t> An American Society of Anesthesiologists score of 0–3 and adequate bone marrow and liver and renal function were required. Exclusion criteria were downstaging after radiation therapy or chemotherapy to </a:t>
            </a:r>
            <a:r>
              <a:rPr lang="en-US" dirty="0" err="1"/>
              <a:t>resectability</a:t>
            </a:r>
            <a:r>
              <a:rPr lang="en-US" dirty="0"/>
              <a:t>, allergy to contrast material, history of epilepsy or ventricular cardiac arrhythmias, an implanted stimulation device, and compromised liver function (</a:t>
            </a:r>
            <a:r>
              <a:rPr lang="en-US" dirty="0" err="1"/>
              <a:t>eg</a:t>
            </a:r>
            <a:r>
              <a:rPr lang="en-US" dirty="0"/>
              <a:t>, portal hypertension, international normalized ratio .1.5 without use of anticoagulants, ascites). Radiation therapy, immunotherapy, and/or chemotherapy had to be discontinued at least 6 weeks before IRE.</a:t>
            </a:r>
          </a:p>
        </p:txBody>
      </p:sp>
    </p:spTree>
    <p:extLst>
      <p:ext uri="{BB962C8B-B14F-4D97-AF65-F5344CB8AC3E}">
        <p14:creationId xmlns:p14="http://schemas.microsoft.com/office/powerpoint/2010/main" xmlns="" val="158626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93633-ED5C-4A1C-A737-B08D7B48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F33A8E-DB0C-4295-A4FC-9512744E8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Exclusion criteria : </a:t>
            </a:r>
            <a:r>
              <a:rPr lang="en-US" dirty="0"/>
              <a:t>were downstaging after radiation therapy or chemotherapy to </a:t>
            </a:r>
            <a:r>
              <a:rPr lang="en-US" dirty="0" err="1"/>
              <a:t>resectability</a:t>
            </a:r>
            <a:r>
              <a:rPr lang="en-US" dirty="0"/>
              <a:t>, allergy to contrast material, history of epilepsy or ventricular cardiac arrhythmias, an implanted stimulation device, and compromised liver function (</a:t>
            </a:r>
            <a:r>
              <a:rPr lang="en-US" dirty="0" err="1"/>
              <a:t>eg</a:t>
            </a:r>
            <a:r>
              <a:rPr lang="en-US" dirty="0"/>
              <a:t>, portal hypertension, international normalized ratio .1.5 without use of anticoagulants, ascites). Radiation therapy, immunotherapy, and/or chemotherapy had to be discontinued at least 6 weeks before IRE.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0108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</p:spPr>
        <p:txBody>
          <a:bodyPr/>
          <a:lstStyle/>
          <a:p>
            <a:r>
              <a:rPr lang="en-US" b="1" dirty="0"/>
              <a:t>Technique - IRE Procedure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2845"/>
            <a:ext cx="10515600" cy="5501409"/>
          </a:xfrm>
        </p:spPr>
        <p:txBody>
          <a:bodyPr>
            <a:normAutofit/>
          </a:bodyPr>
          <a:lstStyle/>
          <a:p>
            <a:r>
              <a:rPr lang="en-US" dirty="0"/>
              <a:t>All procedures were performed by interventional radiologists Prophylactic antibiotics (cefuroxime, 1500 mg, and metronidazole, 750 mg) were administered intravenously 1 hour before the procedure. </a:t>
            </a:r>
          </a:p>
          <a:p>
            <a:r>
              <a:rPr lang="en-US" dirty="0"/>
              <a:t>First, a flush catheter was placed </a:t>
            </a:r>
            <a:r>
              <a:rPr lang="en-US" dirty="0" err="1"/>
              <a:t>transfemorally</a:t>
            </a:r>
            <a:r>
              <a:rPr lang="en-US" dirty="0"/>
              <a:t> in the proximal abdominal aorta for repeated administration of small doses of intra-arterial contrast ,80 mL, 1:1 diluted with saline) and to enable dynamic and real-time visualization of the tumor and surrounding vessels before, during, and after ablation</a:t>
            </a:r>
          </a:p>
          <a:p>
            <a:r>
              <a:rPr lang="en-US" dirty="0"/>
              <a:t>. All procedures were performed by using electrocardiography synchronization. </a:t>
            </a:r>
          </a:p>
        </p:txBody>
      </p:sp>
    </p:spTree>
    <p:extLst>
      <p:ext uri="{BB962C8B-B14F-4D97-AF65-F5344CB8AC3E}">
        <p14:creationId xmlns:p14="http://schemas.microsoft.com/office/powerpoint/2010/main" xmlns="" val="124736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F47DB2-859B-4E05-8A58-DCE882DA9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66018C-3ED9-441A-8BF2-71ED65902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After induction of general anesthesia with complete muscle paralysis, abdominal contrast material–enhanced CT was performed to confirm correct tumor staging and to establish exact tumor size and shape. </a:t>
            </a:r>
          </a:p>
          <a:p>
            <a:r>
              <a:rPr lang="en-US" dirty="0"/>
              <a:t>The three-dimensional tumor measurements, including a 5-mm tumor-free margin, were used to determine the required number and configuration of the electrodes. </a:t>
            </a:r>
          </a:p>
          <a:p>
            <a:r>
              <a:rPr lang="en-US" dirty="0"/>
              <a:t>With use of real-time CT guidance, the needles were inserted according to treatment planning, aiming for an interelectrode distance of 12–24 mm and with an active tip length of 15 mm.</a:t>
            </a:r>
          </a:p>
          <a:p>
            <a:r>
              <a:rPr lang="en-US" dirty="0"/>
              <a:t> Then, 10 test pulses of 90 µsec and 1500 V/cm were delivered between all needle pairs, which had an interelectrode distance of 12–24 mm , to determine the delivered current.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79788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4217</TotalTime>
  <Words>2667</Words>
  <Application>Microsoft Office PowerPoint</Application>
  <PresentationFormat>Custom</PresentationFormat>
  <Paragraphs>62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Percutaneous Irreversible Electroporation in Locally Advanced and Recurrent Pancreatic Cancer (PANFIRE-2): A Multicenter, Prospective, Single-Arm, Phase II Study</vt:lpstr>
      <vt:lpstr>Slide 2</vt:lpstr>
      <vt:lpstr>INTRODUCTION</vt:lpstr>
      <vt:lpstr>AIM</vt:lpstr>
      <vt:lpstr>MATERIALS AND METHODS</vt:lpstr>
      <vt:lpstr>Methods</vt:lpstr>
      <vt:lpstr>Slide 7</vt:lpstr>
      <vt:lpstr>Technique - IRE Procedure </vt:lpstr>
      <vt:lpstr>Slide 9</vt:lpstr>
      <vt:lpstr>Slide 10</vt:lpstr>
      <vt:lpstr>FOLLOW-UP</vt:lpstr>
      <vt:lpstr>Slide 12</vt:lpstr>
      <vt:lpstr>Statistical Analysis</vt:lpstr>
      <vt:lpstr>Slide 14</vt:lpstr>
      <vt:lpstr>Results</vt:lpstr>
      <vt:lpstr>Slide 16</vt:lpstr>
      <vt:lpstr>KAPLAN MEIER CURVE</vt:lpstr>
      <vt:lpstr>Slide 18</vt:lpstr>
      <vt:lpstr>Limitations of Study</vt:lpstr>
      <vt:lpstr>SEQUEL PANFIRE -3</vt:lpstr>
      <vt:lpstr>References</vt:lpstr>
      <vt:lpstr>Slide 22</vt:lpstr>
      <vt:lpstr>Slide 23</vt:lpstr>
      <vt:lpstr>Thank you.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Gastric cancer nodal tumour–stroma ratios influence prognosis</dc:title>
  <dc:creator>procyon</dc:creator>
  <cp:lastModifiedBy>MTL</cp:lastModifiedBy>
  <cp:revision>49</cp:revision>
  <dcterms:created xsi:type="dcterms:W3CDTF">2021-07-03T16:25:45Z</dcterms:created>
  <dcterms:modified xsi:type="dcterms:W3CDTF">2023-05-04T09:02:43Z</dcterms:modified>
</cp:coreProperties>
</file>