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75" r:id="rId7"/>
    <p:sldId id="261" r:id="rId8"/>
    <p:sldId id="262" r:id="rId9"/>
    <p:sldId id="276" r:id="rId10"/>
    <p:sldId id="279" r:id="rId11"/>
    <p:sldId id="277" r:id="rId12"/>
    <p:sldId id="278" r:id="rId13"/>
    <p:sldId id="283" r:id="rId14"/>
    <p:sldId id="284" r:id="rId15"/>
    <p:sldId id="266" r:id="rId16"/>
    <p:sldId id="268" r:id="rId17"/>
    <p:sldId id="280" r:id="rId18"/>
    <p:sldId id="281" r:id="rId19"/>
    <p:sldId id="282" r:id="rId20"/>
    <p:sldId id="270" r:id="rId21"/>
    <p:sldId id="271" r:id="rId22"/>
    <p:sldId id="272" r:id="rId23"/>
    <p:sldId id="273" r:id="rId24"/>
    <p:sldId id="274" r:id="rId25"/>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77FC-1C70-4E92-A912-6884D2620299}" type="datetimeFigureOut">
              <a:rPr lang="en-IN" smtClean="0"/>
              <a:t>01-11-2021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5540A-7AF2-4FAA-B9BE-D9E62B97744D}" type="slidenum">
              <a:rPr lang="en-IN" smtClean="0"/>
              <a:t>‹#›</a:t>
            </a:fld>
            <a:endParaRPr lang="en-IN"/>
          </a:p>
        </p:txBody>
      </p:sp>
    </p:spTree>
    <p:extLst>
      <p:ext uri="{BB962C8B-B14F-4D97-AF65-F5344CB8AC3E}">
        <p14:creationId xmlns:p14="http://schemas.microsoft.com/office/powerpoint/2010/main" val="137696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C211C18-2A5B-4442-A050-AF2399856D5D}" type="datetimeFigureOut">
              <a:rPr lang="en-IN" smtClean="0"/>
              <a:t>01-11-2021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12220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211C18-2A5B-4442-A050-AF2399856D5D}" type="datetimeFigureOut">
              <a:rPr lang="en-IN" smtClean="0"/>
              <a:t>01-11-2021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14928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211C18-2A5B-4442-A050-AF2399856D5D}" type="datetimeFigureOut">
              <a:rPr lang="en-IN" smtClean="0"/>
              <a:t>01-11-2021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302217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211C18-2A5B-4442-A050-AF2399856D5D}" type="datetimeFigureOut">
              <a:rPr lang="en-IN" smtClean="0"/>
              <a:t>01-11-2021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395193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11C18-2A5B-4442-A050-AF2399856D5D}" type="datetimeFigureOut">
              <a:rPr lang="en-IN" smtClean="0"/>
              <a:t>01-11-2021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145265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C211C18-2A5B-4442-A050-AF2399856D5D}" type="datetimeFigureOut">
              <a:rPr lang="en-IN" smtClean="0"/>
              <a:t>01-11-2021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30348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C211C18-2A5B-4442-A050-AF2399856D5D}" type="datetimeFigureOut">
              <a:rPr lang="en-IN" smtClean="0"/>
              <a:t>01-11-2021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50352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C211C18-2A5B-4442-A050-AF2399856D5D}" type="datetimeFigureOut">
              <a:rPr lang="en-IN" smtClean="0"/>
              <a:t>01-11-2021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314055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11C18-2A5B-4442-A050-AF2399856D5D}" type="datetimeFigureOut">
              <a:rPr lang="en-IN" smtClean="0"/>
              <a:t>01-11-2021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219103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211C18-2A5B-4442-A050-AF2399856D5D}" type="datetimeFigureOut">
              <a:rPr lang="en-IN" smtClean="0"/>
              <a:t>01-11-2021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4468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211C18-2A5B-4442-A050-AF2399856D5D}" type="datetimeFigureOut">
              <a:rPr lang="en-IN" smtClean="0"/>
              <a:t>01-11-2021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5D55AE-9D04-4F66-A8EB-63605732BDA6}" type="slidenum">
              <a:rPr lang="en-IN" smtClean="0"/>
              <a:t>‹#›</a:t>
            </a:fld>
            <a:endParaRPr lang="en-IN"/>
          </a:p>
        </p:txBody>
      </p:sp>
    </p:spTree>
    <p:extLst>
      <p:ext uri="{BB962C8B-B14F-4D97-AF65-F5344CB8AC3E}">
        <p14:creationId xmlns:p14="http://schemas.microsoft.com/office/powerpoint/2010/main" val="13798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11C18-2A5B-4442-A050-AF2399856D5D}" type="datetimeFigureOut">
              <a:rPr lang="en-IN" smtClean="0"/>
              <a:t>01-11-2021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55AE-9D04-4F66-A8EB-63605732BDA6}" type="slidenum">
              <a:rPr lang="en-IN" smtClean="0"/>
              <a:t>‹#›</a:t>
            </a:fld>
            <a:endParaRPr lang="en-IN"/>
          </a:p>
        </p:txBody>
      </p:sp>
    </p:spTree>
    <p:extLst>
      <p:ext uri="{BB962C8B-B14F-4D97-AF65-F5344CB8AC3E}">
        <p14:creationId xmlns:p14="http://schemas.microsoft.com/office/powerpoint/2010/main" val="250076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076" y="353569"/>
            <a:ext cx="11087100" cy="2463800"/>
          </a:xfrm>
        </p:spPr>
        <p:txBody>
          <a:bodyPr>
            <a:noAutofit/>
          </a:bodyPr>
          <a:lstStyle/>
          <a:p>
            <a:r>
              <a:rPr lang="en-US" sz="4400" b="1" u="sng" dirty="0"/>
              <a:t>New Technique for Magnetic Compression</a:t>
            </a:r>
            <a:br>
              <a:rPr lang="en-US" sz="4400" b="1" u="sng" dirty="0"/>
            </a:br>
            <a:r>
              <a:rPr lang="en-US" sz="4400" b="1" u="sng" dirty="0"/>
              <a:t>Anastomosis Without Incision for</a:t>
            </a:r>
            <a:br>
              <a:rPr lang="en-US" sz="4400" b="1" u="sng" dirty="0"/>
            </a:br>
            <a:r>
              <a:rPr lang="en-US" sz="4400" b="1" u="sng" dirty="0"/>
              <a:t>Gastrointestinal Obstruction</a:t>
            </a:r>
            <a:endParaRPr lang="en-IN" sz="4400" b="1" u="sng" dirty="0"/>
          </a:p>
        </p:txBody>
      </p:sp>
      <p:sp>
        <p:nvSpPr>
          <p:cNvPr id="3" name="Subtitle 2"/>
          <p:cNvSpPr>
            <a:spLocks noGrp="1"/>
          </p:cNvSpPr>
          <p:nvPr>
            <p:ph type="subTitle" idx="1"/>
          </p:nvPr>
        </p:nvSpPr>
        <p:spPr>
          <a:xfrm>
            <a:off x="1219200" y="3009900"/>
            <a:ext cx="9918700" cy="3111500"/>
          </a:xfrm>
        </p:spPr>
        <p:txBody>
          <a:bodyPr>
            <a:normAutofit/>
          </a:bodyPr>
          <a:lstStyle/>
          <a:p>
            <a:pPr lvl="0">
              <a:lnSpc>
                <a:spcPct val="120000"/>
              </a:lnSpc>
              <a:spcBef>
                <a:spcPts val="0"/>
              </a:spcBef>
              <a:buClr>
                <a:srgbClr val="000000"/>
              </a:buClr>
              <a:buSzPct val="100000"/>
            </a:pPr>
            <a:r>
              <a:rPr lang="en-US" sz="800" kern="0" dirty="0">
                <a:solidFill>
                  <a:srgbClr val="000000"/>
                </a:solidFill>
                <a:cs typeface="Calibri"/>
                <a:sym typeface="Calibri"/>
              </a:rPr>
              <a:t>-</a:t>
            </a:r>
            <a:r>
              <a:rPr lang="en-US" sz="2600" kern="0" dirty="0">
                <a:solidFill>
                  <a:srgbClr val="000000"/>
                </a:solidFill>
                <a:cs typeface="Calibri"/>
                <a:sym typeface="Calibri"/>
              </a:rPr>
              <a:t>Journal club presentation </a:t>
            </a:r>
            <a:endParaRPr lang="en-US" sz="800" kern="0" dirty="0">
              <a:solidFill>
                <a:srgbClr val="000000"/>
              </a:solidFill>
              <a:cs typeface="Calibri"/>
              <a:sym typeface="Calibri"/>
            </a:endParaRPr>
          </a:p>
          <a:p>
            <a:pPr lvl="0">
              <a:lnSpc>
                <a:spcPct val="120000"/>
              </a:lnSpc>
              <a:buClr>
                <a:srgbClr val="000000"/>
              </a:buClr>
              <a:buSzPct val="100000"/>
            </a:pPr>
            <a:r>
              <a:rPr lang="en-US" sz="2600" kern="0" dirty="0">
                <a:solidFill>
                  <a:srgbClr val="000000"/>
                </a:solidFill>
                <a:cs typeface="Calibri"/>
                <a:sym typeface="Calibri"/>
              </a:rPr>
              <a:t>Department of general surgery </a:t>
            </a:r>
            <a:endParaRPr lang="en-US" sz="800" kern="0" dirty="0">
              <a:solidFill>
                <a:srgbClr val="000000"/>
              </a:solidFill>
              <a:cs typeface="Calibri"/>
              <a:sym typeface="Calibri"/>
            </a:endParaRPr>
          </a:p>
          <a:p>
            <a:pPr lvl="0">
              <a:lnSpc>
                <a:spcPct val="120000"/>
              </a:lnSpc>
              <a:buClr>
                <a:srgbClr val="000000"/>
              </a:buClr>
              <a:buSzPct val="100000"/>
            </a:pPr>
            <a:r>
              <a:rPr lang="en-US" sz="2600" kern="0" dirty="0">
                <a:solidFill>
                  <a:srgbClr val="000000"/>
                </a:solidFill>
                <a:cs typeface="Calibri"/>
                <a:sym typeface="Calibri"/>
              </a:rPr>
              <a:t>Kanyakumari government medical college</a:t>
            </a:r>
            <a:endParaRPr lang="en-US" sz="800" kern="0" dirty="0">
              <a:solidFill>
                <a:srgbClr val="000000"/>
              </a:solidFill>
              <a:cs typeface="Calibri"/>
              <a:sym typeface="Calibri"/>
            </a:endParaRPr>
          </a:p>
          <a:p>
            <a:r>
              <a:rPr lang="en-US" dirty="0"/>
              <a:t>Dr. Naveen </a:t>
            </a:r>
          </a:p>
          <a:p>
            <a:r>
              <a:rPr lang="en-US" dirty="0"/>
              <a:t>2</a:t>
            </a:r>
            <a:r>
              <a:rPr lang="en-US" baseline="30000" dirty="0"/>
              <a:t>nd</a:t>
            </a:r>
            <a:r>
              <a:rPr lang="en-US" dirty="0"/>
              <a:t> year Gen Surg PG</a:t>
            </a:r>
            <a:endParaRPr lang="en-IN" dirty="0"/>
          </a:p>
        </p:txBody>
      </p:sp>
    </p:spTree>
    <p:extLst>
      <p:ext uri="{BB962C8B-B14F-4D97-AF65-F5344CB8AC3E}">
        <p14:creationId xmlns:p14="http://schemas.microsoft.com/office/powerpoint/2010/main" val="215865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0B67-8E22-4986-968D-8F16C834969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90278F1-1E16-4987-93D7-C5BB09ED3498}"/>
              </a:ext>
            </a:extLst>
          </p:cNvPr>
          <p:cNvPicPr>
            <a:picLocks noGrp="1" noChangeAspect="1"/>
          </p:cNvPicPr>
          <p:nvPr>
            <p:ph idx="1"/>
          </p:nvPr>
        </p:nvPicPr>
        <p:blipFill rotWithShape="1">
          <a:blip r:embed="rId2"/>
          <a:srcRect l="39699" t="44439" r="20047" b="22663"/>
          <a:stretch/>
        </p:blipFill>
        <p:spPr>
          <a:xfrm>
            <a:off x="1040620" y="365125"/>
            <a:ext cx="10313180" cy="4741020"/>
          </a:xfrm>
        </p:spPr>
      </p:pic>
    </p:spTree>
    <p:extLst>
      <p:ext uri="{BB962C8B-B14F-4D97-AF65-F5344CB8AC3E}">
        <p14:creationId xmlns:p14="http://schemas.microsoft.com/office/powerpoint/2010/main" val="181101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E2D5-1DDB-431D-8746-A32A9845F7A4}"/>
              </a:ext>
            </a:extLst>
          </p:cNvPr>
          <p:cNvSpPr>
            <a:spLocks noGrp="1"/>
          </p:cNvSpPr>
          <p:nvPr>
            <p:ph type="title"/>
          </p:nvPr>
        </p:nvSpPr>
        <p:spPr/>
        <p:txBody>
          <a:bodyPr/>
          <a:lstStyle/>
          <a:p>
            <a:r>
              <a:rPr lang="en-IN" b="1" dirty="0"/>
              <a:t>Postoperative management</a:t>
            </a:r>
          </a:p>
        </p:txBody>
      </p:sp>
      <p:sp>
        <p:nvSpPr>
          <p:cNvPr id="3" name="Content Placeholder 2">
            <a:extLst>
              <a:ext uri="{FF2B5EF4-FFF2-40B4-BE49-F238E27FC236}">
                <a16:creationId xmlns:a16="http://schemas.microsoft.com/office/drawing/2014/main" id="{FEBD10F6-6FA8-46DA-9AE1-7F525A3E4513}"/>
              </a:ext>
            </a:extLst>
          </p:cNvPr>
          <p:cNvSpPr>
            <a:spLocks noGrp="1"/>
          </p:cNvSpPr>
          <p:nvPr>
            <p:ph idx="1"/>
          </p:nvPr>
        </p:nvSpPr>
        <p:spPr/>
        <p:txBody>
          <a:bodyPr/>
          <a:lstStyle/>
          <a:p>
            <a:r>
              <a:rPr lang="en-US" dirty="0"/>
              <a:t>The position of the magnet was checked daily with plain abdominal radiography. Completion of the anastomoses was identified by the change in the position of the magnets. </a:t>
            </a:r>
          </a:p>
          <a:p>
            <a:r>
              <a:rPr lang="en-US" dirty="0"/>
              <a:t>The magnets were spontaneously passed through the anus; if excretion of the magnets was slow, the magnets were retrieved endoscopically.</a:t>
            </a:r>
          </a:p>
          <a:p>
            <a:r>
              <a:rPr lang="en-US" dirty="0"/>
              <a:t>After the magnets were retrieved, the anastomosis was observed using endoscopy within a few days.</a:t>
            </a:r>
            <a:endParaRPr lang="en-IN" dirty="0"/>
          </a:p>
        </p:txBody>
      </p:sp>
    </p:spTree>
    <p:extLst>
      <p:ext uri="{BB962C8B-B14F-4D97-AF65-F5344CB8AC3E}">
        <p14:creationId xmlns:p14="http://schemas.microsoft.com/office/powerpoint/2010/main" val="196865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20A2-084E-4A01-888B-A6C4431566E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5140F33-E3E8-4A73-8106-A104DE11E947}"/>
              </a:ext>
            </a:extLst>
          </p:cNvPr>
          <p:cNvPicPr>
            <a:picLocks noGrp="1" noChangeAspect="1"/>
          </p:cNvPicPr>
          <p:nvPr>
            <p:ph idx="1"/>
          </p:nvPr>
        </p:nvPicPr>
        <p:blipFill rotWithShape="1">
          <a:blip r:embed="rId2"/>
          <a:srcRect l="24389" t="32604" r="4802" b="23347"/>
          <a:stretch/>
        </p:blipFill>
        <p:spPr>
          <a:xfrm>
            <a:off x="206591" y="0"/>
            <a:ext cx="11985409" cy="4193931"/>
          </a:xfrm>
        </p:spPr>
      </p:pic>
    </p:spTree>
    <p:extLst>
      <p:ext uri="{BB962C8B-B14F-4D97-AF65-F5344CB8AC3E}">
        <p14:creationId xmlns:p14="http://schemas.microsoft.com/office/powerpoint/2010/main" val="20597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F844-DB98-4454-B36B-729C5817D03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DA15CC2-9249-4636-9B98-9A35338D5AE9}"/>
              </a:ext>
            </a:extLst>
          </p:cNvPr>
          <p:cNvPicPr>
            <a:picLocks noGrp="1" noChangeAspect="1"/>
          </p:cNvPicPr>
          <p:nvPr>
            <p:ph idx="1"/>
          </p:nvPr>
        </p:nvPicPr>
        <p:blipFill rotWithShape="1">
          <a:blip r:embed="rId2"/>
          <a:srcRect l="24161" t="35433" r="4802" b="17891"/>
          <a:stretch/>
        </p:blipFill>
        <p:spPr>
          <a:xfrm>
            <a:off x="353091" y="1336607"/>
            <a:ext cx="11322471" cy="4184786"/>
          </a:xfrm>
        </p:spPr>
      </p:pic>
    </p:spTree>
    <p:extLst>
      <p:ext uri="{BB962C8B-B14F-4D97-AF65-F5344CB8AC3E}">
        <p14:creationId xmlns:p14="http://schemas.microsoft.com/office/powerpoint/2010/main" val="9564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2FE9-8283-4E84-86BA-85C694933F0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5F632ED-826E-4A6F-9280-EF913E82D839}"/>
              </a:ext>
            </a:extLst>
          </p:cNvPr>
          <p:cNvPicPr>
            <a:picLocks noGrp="1" noChangeAspect="1"/>
          </p:cNvPicPr>
          <p:nvPr>
            <p:ph idx="1"/>
          </p:nvPr>
        </p:nvPicPr>
        <p:blipFill rotWithShape="1">
          <a:blip r:embed="rId2"/>
          <a:srcRect l="24502" t="41292" r="5256" b="13042"/>
          <a:stretch/>
        </p:blipFill>
        <p:spPr>
          <a:xfrm>
            <a:off x="442322" y="1330100"/>
            <a:ext cx="10692264" cy="3910115"/>
          </a:xfrm>
        </p:spPr>
      </p:pic>
    </p:spTree>
    <p:extLst>
      <p:ext uri="{BB962C8B-B14F-4D97-AF65-F5344CB8AC3E}">
        <p14:creationId xmlns:p14="http://schemas.microsoft.com/office/powerpoint/2010/main" val="45613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C450DD-E893-4777-82D8-0310DA2B44A7}"/>
              </a:ext>
            </a:extLst>
          </p:cNvPr>
          <p:cNvPicPr>
            <a:picLocks noGrp="1" noChangeAspect="1"/>
          </p:cNvPicPr>
          <p:nvPr>
            <p:ph idx="1"/>
          </p:nvPr>
        </p:nvPicPr>
        <p:blipFill rotWithShape="1">
          <a:blip r:embed="rId2"/>
          <a:srcRect l="20866" t="29600" r="7189" b="7130"/>
          <a:stretch/>
        </p:blipFill>
        <p:spPr>
          <a:xfrm>
            <a:off x="422030" y="340650"/>
            <a:ext cx="11037586" cy="5963434"/>
          </a:xfrm>
        </p:spPr>
      </p:pic>
    </p:spTree>
    <p:extLst>
      <p:ext uri="{BB962C8B-B14F-4D97-AF65-F5344CB8AC3E}">
        <p14:creationId xmlns:p14="http://schemas.microsoft.com/office/powerpoint/2010/main" val="305819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012571"/>
          </a:xfrm>
        </p:spPr>
        <p:txBody>
          <a:bodyPr/>
          <a:lstStyle/>
          <a:p>
            <a:r>
              <a:rPr lang="en-US" b="1" dirty="0"/>
              <a:t>Results - </a:t>
            </a:r>
            <a:r>
              <a:rPr lang="en-IN" b="1" dirty="0"/>
              <a:t>Patients’ characteristics</a:t>
            </a:r>
          </a:p>
        </p:txBody>
      </p:sp>
      <p:sp>
        <p:nvSpPr>
          <p:cNvPr id="3" name="Content Placeholder 2"/>
          <p:cNvSpPr>
            <a:spLocks noGrp="1"/>
          </p:cNvSpPr>
          <p:nvPr>
            <p:ph idx="1"/>
          </p:nvPr>
        </p:nvSpPr>
        <p:spPr>
          <a:xfrm>
            <a:off x="838200" y="1212596"/>
            <a:ext cx="10515600" cy="4964367"/>
          </a:xfrm>
        </p:spPr>
        <p:txBody>
          <a:bodyPr>
            <a:normAutofit/>
          </a:bodyPr>
          <a:lstStyle/>
          <a:p>
            <a:r>
              <a:rPr lang="en-US" dirty="0"/>
              <a:t>Fourteen patients underwent MCA; 9 were men and 5 were women. Average age was 65 years (range 39 to 82 years).</a:t>
            </a:r>
          </a:p>
          <a:p>
            <a:r>
              <a:rPr lang="en-US" dirty="0"/>
              <a:t>Three, 6, and 5 patients had American Society of Anesthesiologists (ASA) physical status classification scores of 2, 3, and 4, respectively. </a:t>
            </a:r>
          </a:p>
          <a:p>
            <a:r>
              <a:rPr lang="en-US" dirty="0"/>
              <a:t>The stenosis that was responsible for MCA indications was located in the small intestine in 9 patients, the large intestine in 3, the duodenum in 1, and the esophagus in 1.</a:t>
            </a:r>
          </a:p>
          <a:p>
            <a:r>
              <a:rPr lang="en-US" dirty="0"/>
              <a:t>Eleven (73%) and 3 (27%) stenoses were benign and malignant</a:t>
            </a:r>
            <a:r>
              <a:rPr lang="en-IN" dirty="0"/>
              <a:t>.</a:t>
            </a:r>
          </a:p>
          <a:p>
            <a:r>
              <a:rPr lang="en-IN" dirty="0"/>
              <a:t>The anastomoses were </a:t>
            </a:r>
            <a:r>
              <a:rPr lang="en-IN" dirty="0" err="1"/>
              <a:t>enteroenterostomies</a:t>
            </a:r>
            <a:r>
              <a:rPr lang="en-IN" dirty="0"/>
              <a:t> in 6 patients, </a:t>
            </a:r>
            <a:r>
              <a:rPr lang="en-IN" dirty="0" err="1"/>
              <a:t>colorectostomies</a:t>
            </a:r>
            <a:r>
              <a:rPr lang="en-IN" dirty="0"/>
              <a:t> in 3, </a:t>
            </a:r>
            <a:r>
              <a:rPr lang="en-IN" dirty="0" err="1"/>
              <a:t>enterocolostomies</a:t>
            </a:r>
            <a:r>
              <a:rPr lang="en-IN" dirty="0"/>
              <a:t> in 3, gastroenterostomy in 1, and esophagogastrostomy in 1.</a:t>
            </a:r>
          </a:p>
        </p:txBody>
      </p:sp>
    </p:spTree>
    <p:extLst>
      <p:ext uri="{BB962C8B-B14F-4D97-AF65-F5344CB8AC3E}">
        <p14:creationId xmlns:p14="http://schemas.microsoft.com/office/powerpoint/2010/main" val="157831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190C-5752-4F4B-A815-C91A0BE140C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F6DCFA-541D-44E1-8FC8-4440F70A8BE9}"/>
              </a:ext>
            </a:extLst>
          </p:cNvPr>
          <p:cNvSpPr>
            <a:spLocks noGrp="1"/>
          </p:cNvSpPr>
          <p:nvPr>
            <p:ph idx="1"/>
          </p:nvPr>
        </p:nvSpPr>
        <p:spPr/>
        <p:txBody>
          <a:bodyPr/>
          <a:lstStyle/>
          <a:p>
            <a:r>
              <a:rPr lang="en-US" dirty="0"/>
              <a:t>Ten patients had side-to-side anastomosis; 4 had end-</a:t>
            </a:r>
            <a:r>
              <a:rPr lang="en-US" dirty="0" err="1"/>
              <a:t>toend</a:t>
            </a:r>
            <a:r>
              <a:rPr lang="en-US" dirty="0"/>
              <a:t> anastomosis. </a:t>
            </a:r>
          </a:p>
          <a:p>
            <a:r>
              <a:rPr lang="en-US" dirty="0"/>
              <a:t>The magnet diameters (daughter/parent) were 17.5/17.5 mm in 11 patients, 17.5/22.5 mm in 2 patients, and 15/15 mm in 1 patient.</a:t>
            </a:r>
            <a:endParaRPr lang="en-IN" dirty="0"/>
          </a:p>
        </p:txBody>
      </p:sp>
    </p:spTree>
    <p:extLst>
      <p:ext uri="{BB962C8B-B14F-4D97-AF65-F5344CB8AC3E}">
        <p14:creationId xmlns:p14="http://schemas.microsoft.com/office/powerpoint/2010/main" val="344556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646E-2F7D-48CB-A309-5E1012120BBF}"/>
              </a:ext>
            </a:extLst>
          </p:cNvPr>
          <p:cNvSpPr>
            <a:spLocks noGrp="1"/>
          </p:cNvSpPr>
          <p:nvPr>
            <p:ph type="title"/>
          </p:nvPr>
        </p:nvSpPr>
        <p:spPr/>
        <p:txBody>
          <a:bodyPr/>
          <a:lstStyle/>
          <a:p>
            <a:r>
              <a:rPr lang="en-IN" b="1" dirty="0"/>
              <a:t>RESULTS - Surgical outcomes </a:t>
            </a:r>
          </a:p>
        </p:txBody>
      </p:sp>
      <p:sp>
        <p:nvSpPr>
          <p:cNvPr id="3" name="Content Placeholder 2">
            <a:extLst>
              <a:ext uri="{FF2B5EF4-FFF2-40B4-BE49-F238E27FC236}">
                <a16:creationId xmlns:a16="http://schemas.microsoft.com/office/drawing/2014/main" id="{61037C9E-9AA7-4366-93A8-F85BE8D52BE3}"/>
              </a:ext>
            </a:extLst>
          </p:cNvPr>
          <p:cNvSpPr>
            <a:spLocks noGrp="1"/>
          </p:cNvSpPr>
          <p:nvPr>
            <p:ph idx="1"/>
          </p:nvPr>
        </p:nvSpPr>
        <p:spPr/>
        <p:txBody>
          <a:bodyPr>
            <a:normAutofit lnSpcReduction="10000"/>
          </a:bodyPr>
          <a:lstStyle/>
          <a:p>
            <a:r>
              <a:rPr lang="en-US" dirty="0"/>
              <a:t>Technical success with MCA was achieved in all 14 (100%) cases. Each procedure lasted an average of 44 minutes (range 10 to 143 minutes).</a:t>
            </a:r>
          </a:p>
          <a:p>
            <a:r>
              <a:rPr lang="en-US" dirty="0"/>
              <a:t>The duration of anastomosis creation averaged 13 days (range 5 to 24 days). </a:t>
            </a:r>
          </a:p>
          <a:p>
            <a:r>
              <a:rPr lang="en-US" dirty="0"/>
              <a:t>The time until initiation of oral intake averaged 13 days (range 1 to 34 days) starting from the day after the MCA procedure if patients had an ostomy, and starting the day after anastomosis creation if otherwise, using total parenteral nutrition (TPN) as supplemental nutrition. </a:t>
            </a:r>
          </a:p>
          <a:p>
            <a:r>
              <a:rPr lang="en-US" dirty="0"/>
              <a:t>The mean postoperative hospital stay was 36 days (range 14 to 120 days).</a:t>
            </a:r>
            <a:endParaRPr lang="en-IN" dirty="0"/>
          </a:p>
        </p:txBody>
      </p:sp>
    </p:spTree>
    <p:extLst>
      <p:ext uri="{BB962C8B-B14F-4D97-AF65-F5344CB8AC3E}">
        <p14:creationId xmlns:p14="http://schemas.microsoft.com/office/powerpoint/2010/main" val="188649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00CF-D426-4E05-9195-72169EEEBD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69ABB08-B72F-49B7-8608-BA7D2F487ABD}"/>
              </a:ext>
            </a:extLst>
          </p:cNvPr>
          <p:cNvSpPr>
            <a:spLocks noGrp="1"/>
          </p:cNvSpPr>
          <p:nvPr>
            <p:ph idx="1"/>
          </p:nvPr>
        </p:nvSpPr>
        <p:spPr/>
        <p:txBody>
          <a:bodyPr/>
          <a:lstStyle/>
          <a:p>
            <a:r>
              <a:rPr lang="en-US" dirty="0"/>
              <a:t>Anastomotic restenosis, an MCA-related complication, occurred in 2 patients (14%), and anastomotic perforation due to balloon dilatation to prevent restenosis occurred in 1 (7%).</a:t>
            </a:r>
          </a:p>
          <a:p>
            <a:r>
              <a:rPr lang="en-US" dirty="0"/>
              <a:t> Balloon dilatation for restenosis prevention was performed in 8 patients (57%; there was an overlap with the treatment dilation).</a:t>
            </a:r>
          </a:p>
          <a:p>
            <a:r>
              <a:rPr lang="en-US" dirty="0"/>
              <a:t> Four patients (29%) died from worsening of their underlying disease. </a:t>
            </a:r>
          </a:p>
          <a:p>
            <a:r>
              <a:rPr lang="en-US" dirty="0"/>
              <a:t>The average follow-up period was 34 months (range 6 to 57 months).</a:t>
            </a:r>
            <a:endParaRPr lang="en-IN" dirty="0"/>
          </a:p>
        </p:txBody>
      </p:sp>
    </p:spTree>
    <p:extLst>
      <p:ext uri="{BB962C8B-B14F-4D97-AF65-F5344CB8AC3E}">
        <p14:creationId xmlns:p14="http://schemas.microsoft.com/office/powerpoint/2010/main" val="92422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812800"/>
            <a:ext cx="10515600" cy="5605463"/>
          </a:xfrm>
        </p:spPr>
        <p:txBody>
          <a:bodyPr>
            <a:normAutofit/>
          </a:bodyPr>
          <a:lstStyle/>
          <a:p>
            <a:r>
              <a:rPr lang="en-IN" sz="3200" dirty="0" err="1"/>
              <a:t>Teppei</a:t>
            </a:r>
            <a:r>
              <a:rPr lang="en-IN" sz="3200" dirty="0"/>
              <a:t> </a:t>
            </a:r>
            <a:r>
              <a:rPr lang="en-IN" sz="3200" dirty="0" err="1"/>
              <a:t>Kamada</a:t>
            </a:r>
            <a:r>
              <a:rPr lang="en-IN" sz="3200" dirty="0"/>
              <a:t>, MD, Hironori </a:t>
            </a:r>
            <a:r>
              <a:rPr lang="en-IN" sz="3200" dirty="0" err="1"/>
              <a:t>Ohdaira</a:t>
            </a:r>
            <a:r>
              <a:rPr lang="en-IN" sz="3200" dirty="0"/>
              <a:t>, MD, PhD, Hideyuki Takeuchi, MD, </a:t>
            </a:r>
            <a:r>
              <a:rPr lang="en-IN" sz="3200" dirty="0" err="1"/>
              <a:t>Junji</a:t>
            </a:r>
            <a:r>
              <a:rPr lang="en-IN" sz="3200" dirty="0"/>
              <a:t> Takahashi, MD, </a:t>
            </a:r>
            <a:r>
              <a:rPr lang="en-IN" sz="3200" dirty="0" err="1"/>
              <a:t>Eisaku</a:t>
            </a:r>
            <a:r>
              <a:rPr lang="en-IN" sz="3200" dirty="0"/>
              <a:t> Ito, MD, Norihiko Suzuki, MD, Satoshi </a:t>
            </a:r>
            <a:r>
              <a:rPr lang="en-IN" sz="3200" dirty="0" err="1"/>
              <a:t>Narihiro</a:t>
            </a:r>
            <a:r>
              <a:rPr lang="en-IN" sz="3200" dirty="0"/>
              <a:t>, MD, Masashi Yoshida, MD, FACS, PhD, </a:t>
            </a:r>
            <a:r>
              <a:rPr lang="en-IN" sz="3200" dirty="0" err="1"/>
              <a:t>Eigoro</a:t>
            </a:r>
            <a:r>
              <a:rPr lang="en-IN" sz="3200" dirty="0"/>
              <a:t> Yamanouchi, MD, PhD, Yutaka Suzuki, MD, PhD</a:t>
            </a:r>
            <a:endParaRPr lang="en-IN" b="1" dirty="0"/>
          </a:p>
        </p:txBody>
      </p:sp>
    </p:spTree>
    <p:extLst>
      <p:ext uri="{BB962C8B-B14F-4D97-AF65-F5344CB8AC3E}">
        <p14:creationId xmlns:p14="http://schemas.microsoft.com/office/powerpoint/2010/main" val="417909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277"/>
            <a:ext cx="10515600" cy="878459"/>
          </a:xfrm>
        </p:spPr>
        <p:txBody>
          <a:bodyPr/>
          <a:lstStyle/>
          <a:p>
            <a:r>
              <a:rPr lang="en-US" b="1" dirty="0"/>
              <a:t>Disadvantages</a:t>
            </a:r>
            <a:endParaRPr lang="en-IN" b="1" dirty="0"/>
          </a:p>
        </p:txBody>
      </p:sp>
      <p:sp>
        <p:nvSpPr>
          <p:cNvPr id="3" name="Content Placeholder 2"/>
          <p:cNvSpPr>
            <a:spLocks noGrp="1"/>
          </p:cNvSpPr>
          <p:nvPr>
            <p:ph idx="1"/>
          </p:nvPr>
        </p:nvSpPr>
        <p:spPr>
          <a:xfrm>
            <a:off x="838200" y="1853184"/>
            <a:ext cx="10515600" cy="4486655"/>
          </a:xfrm>
        </p:spPr>
        <p:txBody>
          <a:bodyPr/>
          <a:lstStyle/>
          <a:p>
            <a:r>
              <a:rPr lang="en-US" dirty="0"/>
              <a:t>the difficulty in placing magnets in the distal intestine.</a:t>
            </a:r>
          </a:p>
          <a:p>
            <a:r>
              <a:rPr lang="en-US" dirty="0"/>
              <a:t>Other complications, such as anastomotic leakage, injury to other organs, and perforation due to long-term magnet placement, were not observed.</a:t>
            </a:r>
          </a:p>
          <a:p>
            <a:r>
              <a:rPr lang="en-US" dirty="0"/>
              <a:t>in the absence of a supplemental nutritional pathway, it is a challenge to force parenteral nutrition until the anastomosis is completed.</a:t>
            </a:r>
          </a:p>
          <a:p>
            <a:r>
              <a:rPr lang="en-US" dirty="0"/>
              <a:t>MRI is contraindicated because a magnet is present in the body</a:t>
            </a:r>
            <a:endParaRPr lang="en-IN" dirty="0"/>
          </a:p>
        </p:txBody>
      </p:sp>
    </p:spTree>
    <p:extLst>
      <p:ext uri="{BB962C8B-B14F-4D97-AF65-F5344CB8AC3E}">
        <p14:creationId xmlns:p14="http://schemas.microsoft.com/office/powerpoint/2010/main" val="215264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r>
              <a:rPr lang="en-US" b="1" dirty="0"/>
              <a:t>Conclusion</a:t>
            </a:r>
            <a:endParaRPr lang="en-IN" b="1" dirty="0"/>
          </a:p>
        </p:txBody>
      </p:sp>
      <p:sp>
        <p:nvSpPr>
          <p:cNvPr id="3" name="Content Placeholder 2"/>
          <p:cNvSpPr>
            <a:spLocks noGrp="1"/>
          </p:cNvSpPr>
          <p:nvPr>
            <p:ph idx="1"/>
          </p:nvPr>
        </p:nvSpPr>
        <p:spPr>
          <a:xfrm>
            <a:off x="838200" y="1706880"/>
            <a:ext cx="10515600" cy="4470083"/>
          </a:xfrm>
        </p:spPr>
        <p:txBody>
          <a:bodyPr/>
          <a:lstStyle/>
          <a:p>
            <a:r>
              <a:rPr lang="en-US" dirty="0"/>
              <a:t>MCA without general anesthesia can be a valuable alternative to surgery for gastrointestinal obstruction.</a:t>
            </a:r>
            <a:endParaRPr lang="en-IN" dirty="0"/>
          </a:p>
        </p:txBody>
      </p:sp>
    </p:spTree>
    <p:extLst>
      <p:ext uri="{BB962C8B-B14F-4D97-AF65-F5344CB8AC3E}">
        <p14:creationId xmlns:p14="http://schemas.microsoft.com/office/powerpoint/2010/main" val="137864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9456" y="84709"/>
            <a:ext cx="10515600" cy="659003"/>
          </a:xfrm>
        </p:spPr>
        <p:txBody>
          <a:bodyPr>
            <a:normAutofit fontScale="90000"/>
          </a:bodyPr>
          <a:lstStyle/>
          <a:p>
            <a:r>
              <a:rPr lang="en-US" b="1" dirty="0"/>
              <a:t>References</a:t>
            </a:r>
            <a:endParaRPr lang="en-IN" b="1" dirty="0"/>
          </a:p>
        </p:txBody>
      </p:sp>
      <p:sp>
        <p:nvSpPr>
          <p:cNvPr id="5" name="Rectangle 4"/>
          <p:cNvSpPr/>
          <p:nvPr/>
        </p:nvSpPr>
        <p:spPr>
          <a:xfrm>
            <a:off x="353568" y="743712"/>
            <a:ext cx="8717280" cy="6463308"/>
          </a:xfrm>
          <a:prstGeom prst="rect">
            <a:avLst/>
          </a:prstGeom>
        </p:spPr>
        <p:txBody>
          <a:bodyPr wrap="square">
            <a:spAutoFit/>
          </a:bodyPr>
          <a:lstStyle/>
          <a:p>
            <a:r>
              <a:rPr lang="en-IN" dirty="0"/>
              <a:t>1. Yamanouchi E, Kumano R, Kobayashi K, et al. Treatment for bowel or biliary obstruction by magnetic compression anastomosis development of Yamanouchi’s method and its clinical evaluation. J Nippon Med </a:t>
            </a:r>
            <a:r>
              <a:rPr lang="en-IN" dirty="0" err="1"/>
              <a:t>Sch</a:t>
            </a:r>
            <a:r>
              <a:rPr lang="en-IN" dirty="0"/>
              <a:t> 2002;69:471e475. 176 </a:t>
            </a:r>
            <a:r>
              <a:rPr lang="en-IN" dirty="0" err="1"/>
              <a:t>Kamada</a:t>
            </a:r>
            <a:r>
              <a:rPr lang="en-IN" dirty="0"/>
              <a:t> et al New Magnetic Compression Anastomosis Method J Am Coll </a:t>
            </a:r>
            <a:r>
              <a:rPr lang="en-IN" dirty="0" err="1"/>
              <a:t>Surg</a:t>
            </a:r>
            <a:r>
              <a:rPr lang="en-IN" dirty="0"/>
              <a:t> 2. </a:t>
            </a:r>
            <a:r>
              <a:rPr lang="en-IN" dirty="0" err="1"/>
              <a:t>Zaritzky</a:t>
            </a:r>
            <a:r>
              <a:rPr lang="en-IN" dirty="0"/>
              <a:t> M, Ben R, </a:t>
            </a:r>
            <a:r>
              <a:rPr lang="en-IN" dirty="0" err="1"/>
              <a:t>Zylberg</a:t>
            </a:r>
            <a:r>
              <a:rPr lang="en-IN" dirty="0"/>
              <a:t> GI, </a:t>
            </a:r>
            <a:r>
              <a:rPr lang="en-IN" dirty="0" err="1"/>
              <a:t>Yampolsky</a:t>
            </a:r>
            <a:r>
              <a:rPr lang="en-IN" dirty="0"/>
              <a:t> B. Magnetic compression anastomosis as a nonsurgical treatment for </a:t>
            </a:r>
            <a:r>
              <a:rPr lang="en-IN" dirty="0" err="1"/>
              <a:t>esophageal</a:t>
            </a:r>
            <a:r>
              <a:rPr lang="en-IN" dirty="0"/>
              <a:t> atresia. </a:t>
            </a:r>
            <a:r>
              <a:rPr lang="en-IN" dirty="0" err="1"/>
              <a:t>Pediatr</a:t>
            </a:r>
            <a:r>
              <a:rPr lang="en-IN" dirty="0"/>
              <a:t> </a:t>
            </a:r>
            <a:r>
              <a:rPr lang="en-IN" dirty="0" err="1"/>
              <a:t>Radiol</a:t>
            </a:r>
            <a:r>
              <a:rPr lang="en-IN" dirty="0"/>
              <a:t> 2009;39:945e949. 3. Dorman RM, Vali K, Harmon CM, et al. Repair of </a:t>
            </a:r>
            <a:r>
              <a:rPr lang="en-IN" dirty="0" err="1"/>
              <a:t>esophageal</a:t>
            </a:r>
            <a:r>
              <a:rPr lang="en-IN" dirty="0"/>
              <a:t> atresia with proximal fistula using endoscopic magnetic compression anastomosis (</a:t>
            </a:r>
            <a:r>
              <a:rPr lang="en-IN" dirty="0" err="1"/>
              <a:t>magnamosis</a:t>
            </a:r>
            <a:r>
              <a:rPr lang="en-IN" dirty="0"/>
              <a:t>) after staged lengthening. </a:t>
            </a:r>
            <a:r>
              <a:rPr lang="en-IN" dirty="0" err="1"/>
              <a:t>Pediatr</a:t>
            </a:r>
            <a:r>
              <a:rPr lang="en-IN" dirty="0"/>
              <a:t> </a:t>
            </a:r>
            <a:r>
              <a:rPr lang="en-IN" dirty="0" err="1"/>
              <a:t>Surg</a:t>
            </a:r>
            <a:r>
              <a:rPr lang="en-IN" dirty="0"/>
              <a:t> Int 2016;32:525e528. 4. </a:t>
            </a:r>
            <a:r>
              <a:rPr lang="en-IN" dirty="0" err="1"/>
              <a:t>Ersoz</a:t>
            </a:r>
            <a:r>
              <a:rPr lang="en-IN" dirty="0"/>
              <a:t> G, </a:t>
            </a:r>
            <a:r>
              <a:rPr lang="en-IN" dirty="0" err="1"/>
              <a:t>Tekin</a:t>
            </a:r>
            <a:r>
              <a:rPr lang="en-IN" dirty="0"/>
              <a:t> F, </a:t>
            </a:r>
            <a:r>
              <a:rPr lang="en-IN" dirty="0" err="1"/>
              <a:t>Bozkaya</a:t>
            </a:r>
            <a:r>
              <a:rPr lang="en-IN" dirty="0"/>
              <a:t> H, et al. Magnetic compression anastomosis for patients with a disconnected bile duct after living-donor related liver transplantation: a pilot study. Endoscopy 2016;48:652e656. 5. </a:t>
            </a:r>
            <a:r>
              <a:rPr lang="en-IN" dirty="0" err="1"/>
              <a:t>Parlak</a:t>
            </a:r>
            <a:r>
              <a:rPr lang="en-IN" dirty="0"/>
              <a:t> E, </a:t>
            </a:r>
            <a:r>
              <a:rPr lang="en-IN" dirty="0" err="1"/>
              <a:t>Koksal</a:t>
            </a:r>
            <a:r>
              <a:rPr lang="en-IN" dirty="0"/>
              <a:t> AS, </a:t>
            </a:r>
            <a:r>
              <a:rPr lang="en-IN" dirty="0" err="1"/>
              <a:t>Kucukay</a:t>
            </a:r>
            <a:r>
              <a:rPr lang="en-IN" dirty="0"/>
              <a:t> F, et al. A novel technique for the endoscopic treatment of complete biliary anastomosis obstructions after liver transplantation: through-the-scope magnetic compression anastomosis. </a:t>
            </a:r>
            <a:r>
              <a:rPr lang="en-IN" dirty="0" err="1"/>
              <a:t>Gastrointest</a:t>
            </a:r>
            <a:r>
              <a:rPr lang="en-IN" dirty="0"/>
              <a:t> </a:t>
            </a:r>
            <a:r>
              <a:rPr lang="en-IN" dirty="0" err="1"/>
              <a:t>Endosc</a:t>
            </a:r>
            <a:r>
              <a:rPr lang="en-IN" dirty="0"/>
              <a:t> 2017;85:841e847. 6. Muraoka N, </a:t>
            </a:r>
            <a:r>
              <a:rPr lang="en-IN" dirty="0" err="1"/>
              <a:t>Uematsu</a:t>
            </a:r>
            <a:r>
              <a:rPr lang="en-IN" dirty="0"/>
              <a:t> H, Yamanouchi E, et al. Yamanouchi magnetic compression anastomosis for </a:t>
            </a:r>
            <a:r>
              <a:rPr lang="en-IN" dirty="0" err="1"/>
              <a:t>bilioenteric</a:t>
            </a:r>
            <a:r>
              <a:rPr lang="en-IN" dirty="0"/>
              <a:t> anastomotic stricture after living-donor liver transplantation. J </a:t>
            </a:r>
            <a:r>
              <a:rPr lang="en-IN" dirty="0" err="1"/>
              <a:t>Vasc</a:t>
            </a:r>
            <a:r>
              <a:rPr lang="en-IN" dirty="0"/>
              <a:t> </a:t>
            </a:r>
            <a:r>
              <a:rPr lang="en-IN" dirty="0" err="1"/>
              <a:t>Interv</a:t>
            </a:r>
            <a:r>
              <a:rPr lang="en-IN" dirty="0"/>
              <a:t> </a:t>
            </a:r>
            <a:r>
              <a:rPr lang="en-IN" dirty="0" err="1"/>
              <a:t>Radiol</a:t>
            </a:r>
            <a:r>
              <a:rPr lang="en-IN" dirty="0"/>
              <a:t> 2005;16:1263e1267. 7. </a:t>
            </a:r>
            <a:r>
              <a:rPr lang="en-IN" dirty="0" err="1"/>
              <a:t>Pichakron</a:t>
            </a:r>
            <a:r>
              <a:rPr lang="en-IN" dirty="0"/>
              <a:t> KO, </a:t>
            </a:r>
            <a:r>
              <a:rPr lang="en-IN" dirty="0" err="1"/>
              <a:t>Jelin</a:t>
            </a:r>
            <a:r>
              <a:rPr lang="en-IN" dirty="0"/>
              <a:t> EB, Hirose S, et al. </a:t>
            </a:r>
            <a:r>
              <a:rPr lang="en-IN" dirty="0" err="1"/>
              <a:t>Magnamosis</a:t>
            </a:r>
            <a:r>
              <a:rPr lang="en-IN" dirty="0"/>
              <a:t> II: magnetic compression anastomosis for minimally invasive gastrojejunostomy and jejunojejunostomy. J Am Coll </a:t>
            </a:r>
            <a:r>
              <a:rPr lang="en-IN" dirty="0" err="1"/>
              <a:t>Surg</a:t>
            </a:r>
            <a:r>
              <a:rPr lang="en-IN" dirty="0"/>
              <a:t> 2011;212: 42e49. 8. Wall J, Diana M, Leroy J, et al. MAGNAMOSIS IV: magnetic compression anastomosis for minimally invasive colorectal surgery. Endoscopy 2013;45:643e648. 9. </a:t>
            </a:r>
            <a:r>
              <a:rPr lang="en-IN" dirty="0" err="1"/>
              <a:t>Jamshidi</a:t>
            </a:r>
            <a:r>
              <a:rPr lang="en-IN" dirty="0"/>
              <a:t> R, Stephenson JT, Clay JG, et al. </a:t>
            </a:r>
            <a:r>
              <a:rPr lang="en-IN" dirty="0" err="1"/>
              <a:t>Magnamosis</a:t>
            </a:r>
            <a:r>
              <a:rPr lang="en-IN" dirty="0"/>
              <a:t>: magnetic compression anastomosis with comparison to suture and staple techniques. J </a:t>
            </a:r>
            <a:r>
              <a:rPr lang="en-IN" dirty="0" err="1"/>
              <a:t>Pediatr</a:t>
            </a:r>
            <a:r>
              <a:rPr lang="en-IN" dirty="0"/>
              <a:t> </a:t>
            </a:r>
            <a:r>
              <a:rPr lang="en-IN" dirty="0" err="1"/>
              <a:t>Surg</a:t>
            </a:r>
            <a:r>
              <a:rPr lang="en-IN" dirty="0"/>
              <a:t> 2009;44:222e228.</a:t>
            </a:r>
            <a:endParaRPr lang="en-IN" dirty="0">
              <a:latin typeface="MyriadPro-Light"/>
            </a:endParaRPr>
          </a:p>
          <a:p>
            <a:endParaRPr lang="en-IN" dirty="0"/>
          </a:p>
        </p:txBody>
      </p:sp>
    </p:spTree>
    <p:extLst>
      <p:ext uri="{BB962C8B-B14F-4D97-AF65-F5344CB8AC3E}">
        <p14:creationId xmlns:p14="http://schemas.microsoft.com/office/powerpoint/2010/main" val="317209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9456" y="218821"/>
            <a:ext cx="10515600" cy="659003"/>
          </a:xfrm>
        </p:spPr>
        <p:txBody>
          <a:bodyPr>
            <a:normAutofit fontScale="90000"/>
          </a:bodyPr>
          <a:lstStyle/>
          <a:p>
            <a:r>
              <a:rPr lang="en-US" b="1" dirty="0"/>
              <a:t>References</a:t>
            </a:r>
            <a:endParaRPr lang="en-IN" b="1" dirty="0"/>
          </a:p>
        </p:txBody>
      </p:sp>
      <p:sp>
        <p:nvSpPr>
          <p:cNvPr id="3" name="Rectangle 2"/>
          <p:cNvSpPr/>
          <p:nvPr/>
        </p:nvSpPr>
        <p:spPr>
          <a:xfrm>
            <a:off x="316992" y="877825"/>
            <a:ext cx="8827008" cy="5078313"/>
          </a:xfrm>
          <a:prstGeom prst="rect">
            <a:avLst/>
          </a:prstGeom>
        </p:spPr>
        <p:txBody>
          <a:bodyPr wrap="square">
            <a:spAutoFit/>
          </a:bodyPr>
          <a:lstStyle/>
          <a:p>
            <a:r>
              <a:rPr lang="en-IN" dirty="0"/>
              <a:t>10. Gonzales KD, Douglas G, </a:t>
            </a:r>
            <a:r>
              <a:rPr lang="en-IN" dirty="0" err="1"/>
              <a:t>Pichakron</a:t>
            </a:r>
            <a:r>
              <a:rPr lang="en-IN" dirty="0"/>
              <a:t> KO, et al. </a:t>
            </a:r>
            <a:r>
              <a:rPr lang="en-IN" dirty="0" err="1"/>
              <a:t>Magnamosis</a:t>
            </a:r>
            <a:r>
              <a:rPr lang="en-IN" dirty="0"/>
              <a:t> III: delivery of a magnetic compression anastomosis device using minimally invasive endoscopic techniques. J </a:t>
            </a:r>
            <a:r>
              <a:rPr lang="en-IN" dirty="0" err="1"/>
              <a:t>Pediatr</a:t>
            </a:r>
            <a:r>
              <a:rPr lang="en-IN" dirty="0"/>
              <a:t> </a:t>
            </a:r>
            <a:r>
              <a:rPr lang="en-IN" dirty="0" err="1"/>
              <a:t>Surg</a:t>
            </a:r>
            <a:r>
              <a:rPr lang="en-IN" dirty="0"/>
              <a:t> 2012;47:1291e1295. 11. An Y, Zhang Y, Liu H, et al. </a:t>
            </a:r>
            <a:r>
              <a:rPr lang="en-IN" dirty="0" err="1"/>
              <a:t>Gastrojejunal</a:t>
            </a:r>
            <a:r>
              <a:rPr lang="en-IN" dirty="0"/>
              <a:t> anastomosis in rats using the magnetic compression technique. Sci Rep 2018;8:11620. 12. Zhao G, Ma J, Yan X, et al. Optimized force range of magnetic compression anastomosis in dog intestinal tissue. J </a:t>
            </a:r>
            <a:r>
              <a:rPr lang="en-IN" dirty="0" err="1"/>
              <a:t>Pediatr</a:t>
            </a:r>
            <a:r>
              <a:rPr lang="en-IN" dirty="0"/>
              <a:t> </a:t>
            </a:r>
            <a:r>
              <a:rPr lang="en-IN" dirty="0" err="1"/>
              <a:t>Surg</a:t>
            </a:r>
            <a:r>
              <a:rPr lang="en-IN" dirty="0"/>
              <a:t> 2019;54:2166e2171. 13. Diana M, Wall J, </a:t>
            </a:r>
            <a:r>
              <a:rPr lang="en-IN" dirty="0" err="1"/>
              <a:t>Perretta</a:t>
            </a:r>
            <a:r>
              <a:rPr lang="en-IN" dirty="0"/>
              <a:t> S, et al. Totally endoscopic magnetic enteral bypass by external guided </a:t>
            </a:r>
            <a:r>
              <a:rPr lang="en-IN" dirty="0" err="1"/>
              <a:t>rendez-vous</a:t>
            </a:r>
            <a:r>
              <a:rPr lang="en-IN" dirty="0"/>
              <a:t> technique. </a:t>
            </a:r>
            <a:r>
              <a:rPr lang="en-IN" dirty="0" err="1"/>
              <a:t>Surg</a:t>
            </a:r>
            <a:r>
              <a:rPr lang="en-IN" dirty="0"/>
              <a:t> </a:t>
            </a:r>
            <a:r>
              <a:rPr lang="en-IN" dirty="0" err="1"/>
              <a:t>Innov</a:t>
            </a:r>
            <a:r>
              <a:rPr lang="en-IN" dirty="0"/>
              <a:t> 2011;18:317e320. 14. Graves CE, Co C, </a:t>
            </a:r>
            <a:r>
              <a:rPr lang="en-IN" dirty="0" err="1"/>
              <a:t>Hsi</a:t>
            </a:r>
            <a:r>
              <a:rPr lang="en-IN" dirty="0"/>
              <a:t> RS, et al. Magnetic compression anastomosis (</a:t>
            </a:r>
            <a:r>
              <a:rPr lang="en-IN" dirty="0" err="1"/>
              <a:t>magnamosis</a:t>
            </a:r>
            <a:r>
              <a:rPr lang="en-IN" dirty="0"/>
              <a:t>): first-in-human trial. J Am Coll </a:t>
            </a:r>
            <a:r>
              <a:rPr lang="en-IN" dirty="0" err="1"/>
              <a:t>Surg</a:t>
            </a:r>
            <a:r>
              <a:rPr lang="en-IN" dirty="0"/>
              <a:t> 2017;225:676e681.e1. 15. </a:t>
            </a:r>
            <a:r>
              <a:rPr lang="en-IN" dirty="0" err="1"/>
              <a:t>Chopita</a:t>
            </a:r>
            <a:r>
              <a:rPr lang="en-IN" dirty="0"/>
              <a:t> N, </a:t>
            </a:r>
            <a:r>
              <a:rPr lang="en-IN" dirty="0" err="1"/>
              <a:t>Vaillaverde</a:t>
            </a:r>
            <a:r>
              <a:rPr lang="en-IN" dirty="0"/>
              <a:t> A, Cope C, et al. Endoscopic gastroenteric anastomosis using magnets. Endoscopy 2005;37:313e317. 16. van </a:t>
            </a:r>
            <a:r>
              <a:rPr lang="en-IN" dirty="0" err="1"/>
              <a:t>Hooft</a:t>
            </a:r>
            <a:r>
              <a:rPr lang="en-IN" dirty="0"/>
              <a:t> JE, </a:t>
            </a:r>
            <a:r>
              <a:rPr lang="en-IN" dirty="0" err="1"/>
              <a:t>Vleggaar</a:t>
            </a:r>
            <a:r>
              <a:rPr lang="en-IN" dirty="0"/>
              <a:t> FP, Le </a:t>
            </a:r>
            <a:r>
              <a:rPr lang="en-IN" dirty="0" err="1"/>
              <a:t>Moine</a:t>
            </a:r>
            <a:r>
              <a:rPr lang="en-IN" dirty="0"/>
              <a:t> O, et al. Endoscopic magnetic gastroenteric anastomosis for palliation of malignant gastric outlet obstruction: a prospective </a:t>
            </a:r>
            <a:r>
              <a:rPr lang="en-IN" dirty="0" err="1"/>
              <a:t>multicenter</a:t>
            </a:r>
            <a:r>
              <a:rPr lang="en-IN" dirty="0"/>
              <a:t> study. </a:t>
            </a:r>
            <a:r>
              <a:rPr lang="en-IN" dirty="0" err="1"/>
              <a:t>Gastrointest</a:t>
            </a:r>
            <a:r>
              <a:rPr lang="en-IN" dirty="0"/>
              <a:t> </a:t>
            </a:r>
            <a:r>
              <a:rPr lang="en-IN" dirty="0" err="1"/>
              <a:t>Endosc</a:t>
            </a:r>
            <a:r>
              <a:rPr lang="en-IN" dirty="0"/>
              <a:t> 2010;72:530e535. 17. Kawabata H, Sone D, Yamaguchi K, et al. Endoscopic gastrojejunostomy for superior mesenteric artery syndrome using magnetic compression anastomosis. Gastroenterology Res 2019;12:320e323. 18. </a:t>
            </a:r>
            <a:r>
              <a:rPr lang="en-IN" dirty="0" err="1"/>
              <a:t>Lebares</a:t>
            </a:r>
            <a:r>
              <a:rPr lang="en-IN" dirty="0"/>
              <a:t> CC, Graves CE, Lin MY, et al. Endoscopic magnetic compression anastomosis for small bowel bypass in a high operative risk setting. </a:t>
            </a:r>
            <a:r>
              <a:rPr lang="en-IN" dirty="0" err="1"/>
              <a:t>Surg</a:t>
            </a:r>
            <a:r>
              <a:rPr lang="en-IN" dirty="0"/>
              <a:t> </a:t>
            </a:r>
            <a:r>
              <a:rPr lang="en-IN" dirty="0" err="1"/>
              <a:t>Laparosc</a:t>
            </a:r>
            <a:r>
              <a:rPr lang="en-IN" dirty="0"/>
              <a:t> </a:t>
            </a:r>
            <a:r>
              <a:rPr lang="en-IN" dirty="0" err="1"/>
              <a:t>Endosc</a:t>
            </a:r>
            <a:r>
              <a:rPr lang="en-IN" dirty="0"/>
              <a:t> </a:t>
            </a:r>
            <a:r>
              <a:rPr lang="en-IN" dirty="0" err="1"/>
              <a:t>Percutan</a:t>
            </a:r>
            <a:r>
              <a:rPr lang="en-IN" dirty="0"/>
              <a:t> Tech 2019;29:e84ee87.</a:t>
            </a:r>
            <a:endParaRPr lang="en-IN" dirty="0">
              <a:latin typeface="+mj-lt"/>
            </a:endParaRPr>
          </a:p>
        </p:txBody>
      </p:sp>
    </p:spTree>
    <p:extLst>
      <p:ext uri="{BB962C8B-B14F-4D97-AF65-F5344CB8AC3E}">
        <p14:creationId xmlns:p14="http://schemas.microsoft.com/office/powerpoint/2010/main" val="78425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693797"/>
            <a:ext cx="3230880" cy="1317371"/>
          </a:xfrm>
        </p:spPr>
        <p:txBody>
          <a:bodyPr/>
          <a:lstStyle/>
          <a:p>
            <a:r>
              <a:rPr lang="en-US" dirty="0"/>
              <a:t>Thank you.</a:t>
            </a:r>
            <a:endParaRPr lang="en-IN" dirty="0"/>
          </a:p>
        </p:txBody>
      </p:sp>
    </p:spTree>
    <p:extLst>
      <p:ext uri="{BB962C8B-B14F-4D97-AF65-F5344CB8AC3E}">
        <p14:creationId xmlns:p14="http://schemas.microsoft.com/office/powerpoint/2010/main" val="215688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b="1" dirty="0"/>
              <a:t>Introduction</a:t>
            </a:r>
            <a:endParaRPr lang="en-IN" b="1" dirty="0"/>
          </a:p>
        </p:txBody>
      </p:sp>
      <p:sp>
        <p:nvSpPr>
          <p:cNvPr id="3" name="Content Placeholder 2"/>
          <p:cNvSpPr>
            <a:spLocks noGrp="1"/>
          </p:cNvSpPr>
          <p:nvPr>
            <p:ph idx="1"/>
          </p:nvPr>
        </p:nvSpPr>
        <p:spPr>
          <a:xfrm>
            <a:off x="838200" y="1727200"/>
            <a:ext cx="10515600" cy="4779963"/>
          </a:xfrm>
        </p:spPr>
        <p:txBody>
          <a:bodyPr/>
          <a:lstStyle/>
          <a:p>
            <a:r>
              <a:rPr lang="en-US" dirty="0"/>
              <a:t>In magnetic compression anastomosis (MCA), 2 </a:t>
            </a:r>
            <a:r>
              <a:rPr lang="en-US" dirty="0" err="1"/>
              <a:t>rareearth</a:t>
            </a:r>
            <a:r>
              <a:rPr lang="en-US" dirty="0"/>
              <a:t> magnets are placed in the lumen of the organ to be anastomosed, inducing necrosis at the compression site by allowing them to adsorb. This technique can spontaneously induce anastomosis similar to that created by surgery, but with low invasiveness.</a:t>
            </a:r>
          </a:p>
          <a:p>
            <a:r>
              <a:rPr lang="en-US" dirty="0"/>
              <a:t>In terms of its clinical application, the procedure is expected to be an alternative to surgery in patients with serious comorbidities, complicated abdominal surgical history, or postoperative complications.</a:t>
            </a:r>
          </a:p>
        </p:txBody>
      </p:sp>
    </p:spTree>
    <p:extLst>
      <p:ext uri="{BB962C8B-B14F-4D97-AF65-F5344CB8AC3E}">
        <p14:creationId xmlns:p14="http://schemas.microsoft.com/office/powerpoint/2010/main" val="302701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7275"/>
          </a:xfrm>
        </p:spPr>
        <p:txBody>
          <a:bodyPr/>
          <a:lstStyle/>
          <a:p>
            <a:r>
              <a:rPr lang="en-US" b="1" dirty="0"/>
              <a:t>Aim and Objective</a:t>
            </a:r>
            <a:endParaRPr lang="en-IN" b="1" dirty="0"/>
          </a:p>
        </p:txBody>
      </p:sp>
      <p:sp>
        <p:nvSpPr>
          <p:cNvPr id="3" name="Content Placeholder 2"/>
          <p:cNvSpPr>
            <a:spLocks noGrp="1"/>
          </p:cNvSpPr>
          <p:nvPr>
            <p:ph idx="1"/>
          </p:nvPr>
        </p:nvSpPr>
        <p:spPr>
          <a:xfrm>
            <a:off x="838200" y="1689100"/>
            <a:ext cx="10515600" cy="4487863"/>
          </a:xfrm>
        </p:spPr>
        <p:txBody>
          <a:bodyPr>
            <a:normAutofit/>
          </a:bodyPr>
          <a:lstStyle/>
          <a:p>
            <a:r>
              <a:rPr lang="en-US" dirty="0"/>
              <a:t>This retrospective study aimed to evaluate the safety, efficacy, and feasibility of MCA for gastrointestinal obstruction without requiring general anesthesia.</a:t>
            </a:r>
          </a:p>
          <a:p>
            <a:r>
              <a:rPr lang="en-US" dirty="0"/>
              <a:t>The primary endpoint was the technical success of MCA. </a:t>
            </a:r>
          </a:p>
          <a:p>
            <a:r>
              <a:rPr lang="en-US" dirty="0"/>
              <a:t>Secondary endpoints were the procedural time, duration to anastomosis formation, complications, length of hospital stay, and the number of days until the start of oral intake.</a:t>
            </a:r>
            <a:endParaRPr lang="en-IN" dirty="0"/>
          </a:p>
        </p:txBody>
      </p:sp>
    </p:spTree>
    <p:extLst>
      <p:ext uri="{BB962C8B-B14F-4D97-AF65-F5344CB8AC3E}">
        <p14:creationId xmlns:p14="http://schemas.microsoft.com/office/powerpoint/2010/main" val="23502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044575"/>
          </a:xfrm>
        </p:spPr>
        <p:txBody>
          <a:bodyPr/>
          <a:lstStyle/>
          <a:p>
            <a:r>
              <a:rPr lang="en-US" b="1" dirty="0"/>
              <a:t>Methods</a:t>
            </a:r>
            <a:endParaRPr lang="en-IN" b="1" dirty="0"/>
          </a:p>
        </p:txBody>
      </p:sp>
      <p:sp>
        <p:nvSpPr>
          <p:cNvPr id="3" name="Content Placeholder 2"/>
          <p:cNvSpPr>
            <a:spLocks noGrp="1"/>
          </p:cNvSpPr>
          <p:nvPr>
            <p:ph idx="1"/>
          </p:nvPr>
        </p:nvSpPr>
        <p:spPr>
          <a:xfrm>
            <a:off x="838200" y="1155700"/>
            <a:ext cx="10515600" cy="5021263"/>
          </a:xfrm>
        </p:spPr>
        <p:txBody>
          <a:bodyPr>
            <a:normAutofit/>
          </a:bodyPr>
          <a:lstStyle/>
          <a:p>
            <a:r>
              <a:rPr lang="en-US" b="1" dirty="0"/>
              <a:t>Type of study </a:t>
            </a:r>
            <a:r>
              <a:rPr lang="en-US" dirty="0"/>
              <a:t>: </a:t>
            </a:r>
            <a:r>
              <a:rPr lang="en-IN" dirty="0"/>
              <a:t>retrospective single-</a:t>
            </a:r>
            <a:r>
              <a:rPr lang="en-IN" dirty="0" err="1"/>
              <a:t>center</a:t>
            </a:r>
            <a:r>
              <a:rPr lang="en-IN" dirty="0"/>
              <a:t> study</a:t>
            </a:r>
            <a:endParaRPr lang="en-US" dirty="0"/>
          </a:p>
          <a:p>
            <a:r>
              <a:rPr lang="en-US" b="1" dirty="0"/>
              <a:t>Sample Size</a:t>
            </a:r>
            <a:r>
              <a:rPr lang="en-IN" b="1" dirty="0"/>
              <a:t> </a:t>
            </a:r>
            <a:r>
              <a:rPr lang="en-IN" dirty="0"/>
              <a:t>: </a:t>
            </a:r>
            <a:r>
              <a:rPr lang="en-US" dirty="0"/>
              <a:t>14.</a:t>
            </a:r>
            <a:endParaRPr lang="en-IN" dirty="0"/>
          </a:p>
          <a:p>
            <a:pPr>
              <a:buFont typeface="Wingdings" panose="05000000000000000000" pitchFamily="2" charset="2"/>
              <a:buChar char="§"/>
            </a:pPr>
            <a:r>
              <a:rPr lang="en-US" b="1" dirty="0"/>
              <a:t>Inclusion Criteria </a:t>
            </a:r>
            <a:r>
              <a:rPr lang="en-US" dirty="0"/>
              <a:t>: Eligible for inclusion were adult patients with gastrointestinal obstruction or stenosis requiring any small or large bowel anastomosis to restore bowel continuity, with severe comorbidities, complicated abdominal surgical history, or postoperative complications, and who were unable to tolerate surgery</a:t>
            </a:r>
            <a:r>
              <a:rPr lang="en-IN" dirty="0"/>
              <a:t>.</a:t>
            </a:r>
            <a:endParaRPr lang="en-US" dirty="0"/>
          </a:p>
        </p:txBody>
      </p:sp>
    </p:spTree>
    <p:extLst>
      <p:ext uri="{BB962C8B-B14F-4D97-AF65-F5344CB8AC3E}">
        <p14:creationId xmlns:p14="http://schemas.microsoft.com/office/powerpoint/2010/main" val="158626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D619-9865-4484-AFED-DFAF6082A737}"/>
              </a:ext>
            </a:extLst>
          </p:cNvPr>
          <p:cNvSpPr>
            <a:spLocks noGrp="1"/>
          </p:cNvSpPr>
          <p:nvPr>
            <p:ph type="title"/>
          </p:nvPr>
        </p:nvSpPr>
        <p:spPr/>
        <p:txBody>
          <a:bodyPr/>
          <a:lstStyle/>
          <a:p>
            <a:r>
              <a:rPr lang="en-IN" b="1" dirty="0"/>
              <a:t>Pre-treatment evaluation </a:t>
            </a:r>
          </a:p>
        </p:txBody>
      </p:sp>
      <p:sp>
        <p:nvSpPr>
          <p:cNvPr id="3" name="Content Placeholder 2">
            <a:extLst>
              <a:ext uri="{FF2B5EF4-FFF2-40B4-BE49-F238E27FC236}">
                <a16:creationId xmlns:a16="http://schemas.microsoft.com/office/drawing/2014/main" id="{DBCA2E6A-6656-4A6B-9D4C-C7E7BE455523}"/>
              </a:ext>
            </a:extLst>
          </p:cNvPr>
          <p:cNvSpPr>
            <a:spLocks noGrp="1"/>
          </p:cNvSpPr>
          <p:nvPr>
            <p:ph idx="1"/>
          </p:nvPr>
        </p:nvSpPr>
        <p:spPr/>
        <p:txBody>
          <a:bodyPr/>
          <a:lstStyle/>
          <a:p>
            <a:r>
              <a:rPr lang="en-US" dirty="0"/>
              <a:t>Patients underwent gastrointestinal series and enhanced computed tomography (e-CT) to confirm the absence of interposition of other organs between the anastomotic sites and to calculate the length of the stenosis and the distance between the magnets.</a:t>
            </a:r>
            <a:endParaRPr lang="en-IN" dirty="0"/>
          </a:p>
        </p:txBody>
      </p:sp>
    </p:spTree>
    <p:extLst>
      <p:ext uri="{BB962C8B-B14F-4D97-AF65-F5344CB8AC3E}">
        <p14:creationId xmlns:p14="http://schemas.microsoft.com/office/powerpoint/2010/main" val="224014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3775"/>
          </a:xfrm>
        </p:spPr>
        <p:txBody>
          <a:bodyPr/>
          <a:lstStyle/>
          <a:p>
            <a:r>
              <a:rPr lang="en-US" b="1" dirty="0"/>
              <a:t>Technique</a:t>
            </a:r>
            <a:endParaRPr lang="en-IN" b="1" dirty="0"/>
          </a:p>
        </p:txBody>
      </p:sp>
      <p:sp>
        <p:nvSpPr>
          <p:cNvPr id="3" name="Content Placeholder 2"/>
          <p:cNvSpPr>
            <a:spLocks noGrp="1"/>
          </p:cNvSpPr>
          <p:nvPr>
            <p:ph idx="1"/>
          </p:nvPr>
        </p:nvSpPr>
        <p:spPr>
          <a:xfrm>
            <a:off x="838200" y="1231900"/>
            <a:ext cx="10515600" cy="4945063"/>
          </a:xfrm>
        </p:spPr>
        <p:txBody>
          <a:bodyPr>
            <a:normAutofit/>
          </a:bodyPr>
          <a:lstStyle/>
          <a:p>
            <a:r>
              <a:rPr lang="en-US" dirty="0"/>
              <a:t>With the patient in the supine position, the procedure was performed under constant fluoroscopic guidance, with 0.4 mg of flunitrazepam administered intravenously by a team of 2 surgeons and 1 radiologist.</a:t>
            </a:r>
          </a:p>
          <a:p>
            <a:r>
              <a:rPr lang="en-US" dirty="0"/>
              <a:t>To deliver the parent magnet, the stenosis, if present, was temporarily dilated with a wire-guided balloon catheter and an endoscope or ileus tube was allowed to pass.</a:t>
            </a:r>
          </a:p>
          <a:p>
            <a:r>
              <a:rPr lang="en-US" dirty="0"/>
              <a:t>Then, a 0.045- to 0.049-inch guidewire was inserted, through which the magnet was delivered</a:t>
            </a:r>
          </a:p>
          <a:p>
            <a:r>
              <a:rPr lang="en-US" dirty="0"/>
              <a:t>The guidewire was bent to approximately 30 degrees, 10 cm from the tip, so that the magnet would not be dislodged spontaneously by peristalsis</a:t>
            </a:r>
            <a:endParaRPr lang="en-IN" dirty="0"/>
          </a:p>
        </p:txBody>
      </p:sp>
    </p:spTree>
    <p:extLst>
      <p:ext uri="{BB962C8B-B14F-4D97-AF65-F5344CB8AC3E}">
        <p14:creationId xmlns:p14="http://schemas.microsoft.com/office/powerpoint/2010/main" val="124736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375"/>
          </a:xfrm>
        </p:spPr>
        <p:txBody>
          <a:bodyPr/>
          <a:lstStyle/>
          <a:p>
            <a:r>
              <a:rPr lang="en-US" b="1" dirty="0"/>
              <a:t>Technique</a:t>
            </a:r>
            <a:endParaRPr lang="en-IN" b="1" dirty="0"/>
          </a:p>
        </p:txBody>
      </p:sp>
      <p:sp>
        <p:nvSpPr>
          <p:cNvPr id="3" name="Content Placeholder 2"/>
          <p:cNvSpPr>
            <a:spLocks noGrp="1"/>
          </p:cNvSpPr>
          <p:nvPr>
            <p:ph idx="1"/>
          </p:nvPr>
        </p:nvSpPr>
        <p:spPr>
          <a:xfrm>
            <a:off x="838200" y="1511300"/>
            <a:ext cx="10515600" cy="4843463"/>
          </a:xfrm>
        </p:spPr>
        <p:txBody>
          <a:bodyPr>
            <a:normAutofit/>
          </a:bodyPr>
          <a:lstStyle/>
          <a:p>
            <a:r>
              <a:rPr lang="en-US" dirty="0"/>
              <a:t>After confirming that the magnets had been adsorbed at the target position, the endoscope and catheter were removed and the procedure was completed.</a:t>
            </a:r>
          </a:p>
        </p:txBody>
      </p:sp>
    </p:spTree>
    <p:extLst>
      <p:ext uri="{BB962C8B-B14F-4D97-AF65-F5344CB8AC3E}">
        <p14:creationId xmlns:p14="http://schemas.microsoft.com/office/powerpoint/2010/main" val="250904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EA19-C25B-4998-A4BE-B24401DD74E7}"/>
              </a:ext>
            </a:extLst>
          </p:cNvPr>
          <p:cNvSpPr>
            <a:spLocks noGrp="1"/>
          </p:cNvSpPr>
          <p:nvPr>
            <p:ph type="title"/>
          </p:nvPr>
        </p:nvSpPr>
        <p:spPr/>
        <p:txBody>
          <a:bodyPr/>
          <a:lstStyle/>
          <a:p>
            <a:r>
              <a:rPr lang="en-IN" b="1" dirty="0"/>
              <a:t>Magnets used</a:t>
            </a:r>
          </a:p>
        </p:txBody>
      </p:sp>
      <p:sp>
        <p:nvSpPr>
          <p:cNvPr id="3" name="Content Placeholder 2">
            <a:extLst>
              <a:ext uri="{FF2B5EF4-FFF2-40B4-BE49-F238E27FC236}">
                <a16:creationId xmlns:a16="http://schemas.microsoft.com/office/drawing/2014/main" id="{10C8FC39-C270-4237-936C-23B045789697}"/>
              </a:ext>
            </a:extLst>
          </p:cNvPr>
          <p:cNvSpPr>
            <a:spLocks noGrp="1"/>
          </p:cNvSpPr>
          <p:nvPr>
            <p:ph idx="1"/>
          </p:nvPr>
        </p:nvSpPr>
        <p:spPr/>
        <p:txBody>
          <a:bodyPr/>
          <a:lstStyle/>
          <a:p>
            <a:r>
              <a:rPr lang="en-US" dirty="0"/>
              <a:t>Samarium cobalt magnets were used. The magnets placed at the oral and anal sides of the intestinal tract were referred to as “daughter” and “parent magnets,” respectively. </a:t>
            </a:r>
          </a:p>
          <a:p>
            <a:r>
              <a:rPr lang="en-US" dirty="0"/>
              <a:t>These magnets were 10 to 25 mm in diameter and 5 mm thick.</a:t>
            </a:r>
          </a:p>
          <a:p>
            <a:r>
              <a:rPr lang="en-US" dirty="0"/>
              <a:t> They were disc-shaped magnets at 1,800 to 3,500 gauss. </a:t>
            </a:r>
          </a:p>
          <a:p>
            <a:r>
              <a:rPr lang="en-US" dirty="0"/>
              <a:t>The magnets were chosen depending on the diameters of the intestine and stenosis .</a:t>
            </a:r>
          </a:p>
        </p:txBody>
      </p:sp>
    </p:spTree>
    <p:extLst>
      <p:ext uri="{BB962C8B-B14F-4D97-AF65-F5344CB8AC3E}">
        <p14:creationId xmlns:p14="http://schemas.microsoft.com/office/powerpoint/2010/main" val="27404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Widescreen</PresentationFormat>
  <Paragraphs>65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MyriadPro-Light</vt:lpstr>
      <vt:lpstr>Wingdings</vt:lpstr>
      <vt:lpstr>Office Theme</vt:lpstr>
      <vt:lpstr>New Technique for Magnetic Compression Anastomosis Without Incision for Gastrointestinal Obstruction</vt:lpstr>
      <vt:lpstr>PowerPoint Presentation</vt:lpstr>
      <vt:lpstr>Introduction</vt:lpstr>
      <vt:lpstr>Aim and Objective</vt:lpstr>
      <vt:lpstr>Methods</vt:lpstr>
      <vt:lpstr>Pre-treatment evaluation </vt:lpstr>
      <vt:lpstr>Technique</vt:lpstr>
      <vt:lpstr>Technique</vt:lpstr>
      <vt:lpstr>Magnets used</vt:lpstr>
      <vt:lpstr>PowerPoint Presentation</vt:lpstr>
      <vt:lpstr>Postoperative management</vt:lpstr>
      <vt:lpstr>PowerPoint Presentation</vt:lpstr>
      <vt:lpstr>PowerPoint Presentation</vt:lpstr>
      <vt:lpstr>PowerPoint Presentation</vt:lpstr>
      <vt:lpstr>PowerPoint Presentation</vt:lpstr>
      <vt:lpstr>Results - Patients’ characteristics</vt:lpstr>
      <vt:lpstr>PowerPoint Presentation</vt:lpstr>
      <vt:lpstr>RESULTS - Surgical outcomes </vt:lpstr>
      <vt:lpstr>PowerPoint Presentation</vt:lpstr>
      <vt:lpstr>Disadvantages</vt:lpstr>
      <vt:lpstr>Conclusion</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Technique for Magnetic Compression Anastomosis Without Incision for Gastrointestinal Obstruction</dc:title>
  <cp:lastModifiedBy>Naveen V</cp:lastModifiedBy>
  <cp:revision>1</cp:revision>
  <dcterms:modified xsi:type="dcterms:W3CDTF">2021-11-01T02:45:22Z</dcterms:modified>
</cp:coreProperties>
</file>