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75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877FC-1C70-4E92-A912-6884D2620299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540A-7AF2-4FAA-B9BE-D9E62B9774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69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540A-7AF2-4FAA-B9BE-D9E62B97744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544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20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28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221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19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5265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48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0352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055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103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4680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98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07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258" y="1029707"/>
            <a:ext cx="11087100" cy="2078037"/>
          </a:xfrm>
        </p:spPr>
        <p:txBody>
          <a:bodyPr>
            <a:noAutofit/>
          </a:bodyPr>
          <a:lstStyle/>
          <a:p>
            <a:r>
              <a:rPr lang="en-IN" sz="4400" b="1" dirty="0"/>
              <a:t>Use of lumen‑apposing metal stents (LAMS)</a:t>
            </a:r>
            <a:br>
              <a:rPr lang="en-IN" sz="4400" b="1" dirty="0"/>
            </a:br>
            <a:r>
              <a:rPr lang="en-IN" sz="4400" b="1" dirty="0"/>
              <a:t>in the management of gastro </a:t>
            </a:r>
            <a:r>
              <a:rPr lang="en-IN" sz="4400" b="1" dirty="0" err="1"/>
              <a:t>jejunostomy</a:t>
            </a:r>
            <a:r>
              <a:rPr lang="en-IN" sz="4400" b="1" dirty="0"/>
              <a:t/>
            </a:r>
            <a:br>
              <a:rPr lang="en-IN" sz="4400" b="1" dirty="0"/>
            </a:br>
            <a:r>
              <a:rPr lang="en-IN" sz="4400" b="1" dirty="0"/>
              <a:t>stricture following Roux‑</a:t>
            </a:r>
            <a:r>
              <a:rPr lang="en-IN" sz="4400" b="1" dirty="0" err="1"/>
              <a:t>en</a:t>
            </a:r>
            <a:r>
              <a:rPr lang="en-IN" sz="4400" b="1" dirty="0"/>
              <a:t>‑Y Gastric Bypass</a:t>
            </a:r>
            <a:br>
              <a:rPr lang="en-IN" sz="4400" b="1" dirty="0"/>
            </a:br>
            <a:r>
              <a:rPr lang="en-IN" sz="4400" b="1" dirty="0"/>
              <a:t>for </a:t>
            </a:r>
            <a:r>
              <a:rPr lang="en-IN" sz="4400" b="1" dirty="0" smtClean="0"/>
              <a:t>obesity</a:t>
            </a:r>
            <a:endParaRPr lang="en-IN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321" y="3615207"/>
            <a:ext cx="9918700" cy="31115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800" kern="0" dirty="0">
                <a:solidFill>
                  <a:srgbClr val="000000"/>
                </a:solidFill>
                <a:cs typeface="Calibri"/>
                <a:sym typeface="Calibri"/>
              </a:rPr>
              <a:t>-</a:t>
            </a: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Journal club presentation 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Department of general surgery 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Kanyakumari government medical college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r>
              <a:rPr lang="en-US" dirty="0"/>
              <a:t>Dr. </a:t>
            </a:r>
            <a:r>
              <a:rPr lang="en-US" dirty="0" smtClean="0"/>
              <a:t>Mahesh</a:t>
            </a:r>
            <a:endParaRPr lang="en-US" dirty="0"/>
          </a:p>
          <a:p>
            <a:r>
              <a:rPr lang="en-US" dirty="0" smtClean="0"/>
              <a:t>Gen </a:t>
            </a:r>
            <a:r>
              <a:rPr lang="en-US" dirty="0" err="1"/>
              <a:t>Surg</a:t>
            </a:r>
            <a:r>
              <a:rPr lang="en-US" dirty="0"/>
              <a:t> PG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865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71"/>
          </a:xfrm>
        </p:spPr>
        <p:txBody>
          <a:bodyPr/>
          <a:lstStyle/>
          <a:p>
            <a:r>
              <a:rPr lang="en-US" b="1" dirty="0"/>
              <a:t>Results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5163355" cy="4652963"/>
          </a:xfrm>
        </p:spPr>
        <p:txBody>
          <a:bodyPr/>
          <a:lstStyle/>
          <a:p>
            <a:r>
              <a:rPr lang="en-IN" dirty="0"/>
              <a:t>14 Patients out of a total of 421 patients (3%) </a:t>
            </a:r>
            <a:r>
              <a:rPr lang="en-IN" dirty="0" smtClean="0"/>
              <a:t>undergoing RYGB </a:t>
            </a:r>
            <a:r>
              <a:rPr lang="en-IN" dirty="0"/>
              <a:t>presented with a post-operative gastro </a:t>
            </a:r>
            <a:r>
              <a:rPr lang="en-IN" dirty="0" err="1" smtClean="0"/>
              <a:t>jejunostomy</a:t>
            </a:r>
            <a:r>
              <a:rPr lang="en-IN" dirty="0"/>
              <a:t> </a:t>
            </a:r>
            <a:r>
              <a:rPr lang="en-IN" dirty="0" smtClean="0"/>
              <a:t>stricture </a:t>
            </a:r>
            <a:r>
              <a:rPr lang="en-IN" dirty="0"/>
              <a:t>requiring dilatation</a:t>
            </a:r>
            <a:r>
              <a:rPr lang="en-IN" dirty="0" smtClean="0"/>
              <a:t>.</a:t>
            </a:r>
          </a:p>
          <a:p>
            <a:r>
              <a:rPr lang="en-IN" dirty="0"/>
              <a:t>These 14 patients all underwent insertion of a </a:t>
            </a:r>
            <a:r>
              <a:rPr lang="en-IN" dirty="0" smtClean="0"/>
              <a:t>LAMS stent </a:t>
            </a:r>
            <a:r>
              <a:rPr lang="en-IN" dirty="0"/>
              <a:t>in preference to dilatation alone.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455" y="891674"/>
            <a:ext cx="5133515" cy="4101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910" y="5177308"/>
            <a:ext cx="488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Gastro </a:t>
            </a:r>
            <a:r>
              <a:rPr lang="en-US" dirty="0" err="1" smtClean="0"/>
              <a:t>jejunostomy</a:t>
            </a:r>
            <a:r>
              <a:rPr lang="en-US" dirty="0" smtClean="0"/>
              <a:t> site stricture prior to stent placement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7831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2732"/>
            <a:ext cx="10515600" cy="5404231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5" y="570212"/>
            <a:ext cx="5696755" cy="429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79549"/>
            <a:ext cx="5585664" cy="4288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223" y="5061396"/>
            <a:ext cx="361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Immediate Post stent Deployment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5061396"/>
            <a:ext cx="377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weeks post stent Deployment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8852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633984"/>
            <a:ext cx="10707624" cy="5859971"/>
          </a:xfrm>
        </p:spPr>
        <p:txBody>
          <a:bodyPr>
            <a:normAutofit/>
          </a:bodyPr>
          <a:lstStyle/>
          <a:p>
            <a:r>
              <a:rPr lang="en-IN" dirty="0"/>
              <a:t>On </a:t>
            </a:r>
            <a:r>
              <a:rPr lang="en-IN" dirty="0" smtClean="0"/>
              <a:t>average the </a:t>
            </a:r>
            <a:r>
              <a:rPr lang="en-IN" dirty="0"/>
              <a:t>stent remained in for 44 days (10–161 days) </a:t>
            </a:r>
            <a:r>
              <a:rPr lang="en-IN" dirty="0" smtClean="0"/>
              <a:t>until removal</a:t>
            </a:r>
            <a:r>
              <a:rPr lang="en-IN" dirty="0"/>
              <a:t>. A total of 26 stents were placed in these </a:t>
            </a:r>
            <a:r>
              <a:rPr lang="en-IN" dirty="0" smtClean="0"/>
              <a:t>14 patients</a:t>
            </a:r>
          </a:p>
          <a:p>
            <a:r>
              <a:rPr lang="en-IN" dirty="0"/>
              <a:t>Five patients required re insertion of their stent</a:t>
            </a:r>
            <a:r>
              <a:rPr lang="en-IN" dirty="0" smtClean="0"/>
              <a:t>.</a:t>
            </a:r>
          </a:p>
          <a:p>
            <a:r>
              <a:rPr lang="en-IN" dirty="0" smtClean="0"/>
              <a:t>Two of </a:t>
            </a:r>
            <a:r>
              <a:rPr lang="en-IN" dirty="0"/>
              <a:t>these patients went on to have a formal revision </a:t>
            </a:r>
            <a:r>
              <a:rPr lang="en-IN" dirty="0" smtClean="0"/>
              <a:t>of their </a:t>
            </a:r>
            <a:r>
              <a:rPr lang="en-IN" dirty="0"/>
              <a:t>Gastro </a:t>
            </a:r>
            <a:r>
              <a:rPr lang="en-IN" dirty="0" err="1"/>
              <a:t>jejunostomy</a:t>
            </a:r>
            <a:r>
              <a:rPr lang="en-IN" dirty="0" smtClean="0"/>
              <a:t>.</a:t>
            </a:r>
          </a:p>
          <a:p>
            <a:r>
              <a:rPr lang="en-IN" dirty="0"/>
              <a:t>The remaining three </a:t>
            </a:r>
            <a:r>
              <a:rPr lang="en-IN" dirty="0" smtClean="0"/>
              <a:t>patients strictures </a:t>
            </a:r>
            <a:r>
              <a:rPr lang="en-IN" dirty="0"/>
              <a:t>resolved after removal of the second stent</a:t>
            </a:r>
            <a:r>
              <a:rPr lang="en-IN" dirty="0" smtClean="0"/>
              <a:t>.</a:t>
            </a:r>
          </a:p>
          <a:p>
            <a:r>
              <a:rPr lang="en-IN" dirty="0"/>
              <a:t>The 2 patients who required revision of their </a:t>
            </a:r>
            <a:r>
              <a:rPr lang="en-IN" dirty="0" smtClean="0"/>
              <a:t>gastro </a:t>
            </a:r>
            <a:r>
              <a:rPr lang="en-IN" dirty="0" err="1" smtClean="0"/>
              <a:t>jejunostomy</a:t>
            </a:r>
            <a:r>
              <a:rPr lang="en-IN" dirty="0" smtClean="0"/>
              <a:t> </a:t>
            </a:r>
            <a:r>
              <a:rPr lang="en-IN" dirty="0"/>
              <a:t>were not typical strictures. Both </a:t>
            </a:r>
            <a:r>
              <a:rPr lang="en-IN" dirty="0" smtClean="0"/>
              <a:t>had a </a:t>
            </a:r>
            <a:r>
              <a:rPr lang="en-IN" dirty="0"/>
              <a:t>non-healing Marginal Ulcer that were refractory </a:t>
            </a:r>
            <a:r>
              <a:rPr lang="en-IN" dirty="0" smtClean="0"/>
              <a:t>to medical treatment</a:t>
            </a:r>
          </a:p>
          <a:p>
            <a:r>
              <a:rPr lang="en-IN" dirty="0" smtClean="0"/>
              <a:t>One Patient </a:t>
            </a:r>
            <a:r>
              <a:rPr lang="en-IN" dirty="0"/>
              <a:t>had a high-grade stricture </a:t>
            </a:r>
            <a:r>
              <a:rPr lang="en-IN" dirty="0" smtClean="0"/>
              <a:t>which presented </a:t>
            </a:r>
            <a:r>
              <a:rPr lang="en-IN" dirty="0"/>
              <a:t>2 days post operatively. She required 4 </a:t>
            </a:r>
            <a:r>
              <a:rPr lang="en-IN" dirty="0" smtClean="0"/>
              <a:t>stents to </a:t>
            </a:r>
            <a:r>
              <a:rPr lang="en-IN" dirty="0"/>
              <a:t>get resolution of the stricture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825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184"/>
            <a:ext cx="10515600" cy="4405947"/>
          </a:xfrm>
        </p:spPr>
        <p:txBody>
          <a:bodyPr>
            <a:normAutofit lnSpcReduction="10000"/>
          </a:bodyPr>
          <a:lstStyle/>
          <a:p>
            <a:r>
              <a:rPr lang="en-IN" dirty="0"/>
              <a:t>5 out of the 26 stents placed (19%) migrated </a:t>
            </a:r>
            <a:r>
              <a:rPr lang="en-IN" dirty="0" smtClean="0"/>
              <a:t>distally and </a:t>
            </a:r>
            <a:r>
              <a:rPr lang="en-IN" dirty="0"/>
              <a:t>passed spontaneously. This was proven by </a:t>
            </a:r>
            <a:r>
              <a:rPr lang="en-IN" dirty="0" smtClean="0"/>
              <a:t>repeat endoscopy </a:t>
            </a:r>
            <a:r>
              <a:rPr lang="en-IN" dirty="0"/>
              <a:t>and abdominal X-ray or CT scan. </a:t>
            </a:r>
            <a:endParaRPr lang="en-IN" dirty="0" smtClean="0"/>
          </a:p>
          <a:p>
            <a:r>
              <a:rPr lang="en-IN" dirty="0" smtClean="0"/>
              <a:t>None of these </a:t>
            </a:r>
            <a:r>
              <a:rPr lang="en-IN" dirty="0"/>
              <a:t>required any intervention to remove them </a:t>
            </a:r>
            <a:r>
              <a:rPr lang="en-IN" dirty="0" smtClean="0"/>
              <a:t>after migration.</a:t>
            </a:r>
          </a:p>
          <a:p>
            <a:r>
              <a:rPr lang="en-IN" dirty="0"/>
              <a:t>In one of these patients </a:t>
            </a:r>
            <a:r>
              <a:rPr lang="en-IN" dirty="0" smtClean="0"/>
              <a:t>the stent </a:t>
            </a:r>
            <a:r>
              <a:rPr lang="en-IN" dirty="0"/>
              <a:t>had migrated proximally in a short pouch to </a:t>
            </a:r>
            <a:r>
              <a:rPr lang="en-IN" dirty="0" smtClean="0"/>
              <a:t>straddle the </a:t>
            </a:r>
            <a:r>
              <a:rPr lang="en-IN" dirty="0"/>
              <a:t>Gastroesophageal junction</a:t>
            </a:r>
            <a:r>
              <a:rPr lang="en-IN" dirty="0" smtClean="0"/>
              <a:t>.</a:t>
            </a:r>
          </a:p>
          <a:p>
            <a:r>
              <a:rPr lang="en-IN" dirty="0"/>
              <a:t>There were no immediate complications such as </a:t>
            </a:r>
            <a:r>
              <a:rPr lang="en-IN" dirty="0" smtClean="0"/>
              <a:t>bleeding or </a:t>
            </a:r>
            <a:r>
              <a:rPr lang="en-IN" dirty="0"/>
              <a:t>ulceration</a:t>
            </a:r>
            <a:r>
              <a:rPr lang="en-IN" dirty="0" smtClean="0"/>
              <a:t>.</a:t>
            </a:r>
          </a:p>
          <a:p>
            <a:r>
              <a:rPr lang="en-IN" dirty="0"/>
              <a:t>Weight loss did not seem to be significantly affected </a:t>
            </a:r>
            <a:r>
              <a:rPr lang="en-IN" dirty="0" smtClean="0"/>
              <a:t>by insertion </a:t>
            </a:r>
            <a:r>
              <a:rPr lang="en-IN" dirty="0"/>
              <a:t>of the stent.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3476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LAMS was </a:t>
            </a:r>
            <a:r>
              <a:rPr lang="en-IN" dirty="0"/>
              <a:t>still prone to migration with a 19% migration rate.</a:t>
            </a:r>
          </a:p>
          <a:p>
            <a:r>
              <a:rPr lang="en-IN" dirty="0"/>
              <a:t>The advantage of using the LAMS was that none of </a:t>
            </a:r>
            <a:r>
              <a:rPr lang="en-IN" dirty="0" smtClean="0"/>
              <a:t>these patients </a:t>
            </a:r>
            <a:r>
              <a:rPr lang="en-IN" dirty="0"/>
              <a:t>required either endoscopic or surgical </a:t>
            </a:r>
            <a:r>
              <a:rPr lang="en-IN" dirty="0" smtClean="0"/>
              <a:t>removal unlike </a:t>
            </a:r>
            <a:r>
              <a:rPr lang="en-IN" dirty="0"/>
              <a:t>migration of a traditional </a:t>
            </a:r>
            <a:r>
              <a:rPr lang="en-IN" dirty="0" smtClean="0"/>
              <a:t>SEMS(Self expanding metal stents)  which often</a:t>
            </a:r>
            <a:r>
              <a:rPr lang="en-IN" dirty="0"/>
              <a:t> </a:t>
            </a:r>
            <a:r>
              <a:rPr lang="en-IN" dirty="0" smtClean="0"/>
              <a:t>require </a:t>
            </a:r>
            <a:r>
              <a:rPr lang="en-IN" dirty="0"/>
              <a:t>laparoscopy and </a:t>
            </a:r>
            <a:r>
              <a:rPr lang="en-IN" dirty="0" err="1"/>
              <a:t>enterotomy</a:t>
            </a:r>
            <a:r>
              <a:rPr lang="en-IN" dirty="0"/>
              <a:t> to remove</a:t>
            </a:r>
            <a:r>
              <a:rPr lang="en-IN" dirty="0" smtClean="0"/>
              <a:t>.</a:t>
            </a:r>
          </a:p>
          <a:p>
            <a:r>
              <a:rPr lang="en-IN" dirty="0"/>
              <a:t>LAMS progressively dilate over a 48–72-h time </a:t>
            </a:r>
            <a:r>
              <a:rPr lang="en-IN" dirty="0" smtClean="0"/>
              <a:t>frame and </a:t>
            </a:r>
            <a:r>
              <a:rPr lang="en-IN" dirty="0"/>
              <a:t>can safely remain in for up to 106 days in our experience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9890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</a:t>
            </a:r>
            <a:r>
              <a:rPr lang="en-IN" dirty="0" smtClean="0"/>
              <a:t>arly </a:t>
            </a:r>
            <a:r>
              <a:rPr lang="en-IN" dirty="0"/>
              <a:t>removal (&lt; 40 </a:t>
            </a:r>
            <a:r>
              <a:rPr lang="en-IN" dirty="0" smtClean="0"/>
              <a:t>days) of LAMS resulted </a:t>
            </a:r>
            <a:r>
              <a:rPr lang="en-IN" dirty="0"/>
              <a:t>in an increased risk of re stricture of the </a:t>
            </a:r>
            <a:r>
              <a:rPr lang="en-IN" dirty="0" err="1" smtClean="0"/>
              <a:t>gastrojejunal</a:t>
            </a:r>
            <a:r>
              <a:rPr lang="en-IN" dirty="0"/>
              <a:t> </a:t>
            </a:r>
            <a:r>
              <a:rPr lang="en-IN" dirty="0" smtClean="0"/>
              <a:t>anastomosis</a:t>
            </a:r>
          </a:p>
          <a:p>
            <a:r>
              <a:rPr lang="en-IN" dirty="0" smtClean="0"/>
              <a:t>They  </a:t>
            </a:r>
            <a:r>
              <a:rPr lang="en-IN" dirty="0" err="1" smtClean="0"/>
              <a:t>proposd</a:t>
            </a:r>
            <a:r>
              <a:rPr lang="en-IN" dirty="0" smtClean="0"/>
              <a:t> an  </a:t>
            </a:r>
            <a:r>
              <a:rPr lang="en-IN" dirty="0"/>
              <a:t>initial </a:t>
            </a:r>
            <a:r>
              <a:rPr lang="en-IN" dirty="0" smtClean="0"/>
              <a:t>placement of LAMS </a:t>
            </a:r>
            <a:r>
              <a:rPr lang="en-IN" dirty="0"/>
              <a:t>for a minimum of 40 </a:t>
            </a:r>
            <a:r>
              <a:rPr lang="en-IN" dirty="0" smtClean="0"/>
              <a:t>days before removal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5515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419"/>
          </a:xfrm>
        </p:spPr>
        <p:txBody>
          <a:bodyPr/>
          <a:lstStyle/>
          <a:p>
            <a:r>
              <a:rPr lang="en-US" b="1" dirty="0"/>
              <a:t>Conclusion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6880"/>
            <a:ext cx="10515600" cy="4470083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I</a:t>
            </a:r>
            <a:r>
              <a:rPr lang="en-IN" dirty="0" smtClean="0"/>
              <a:t>t </a:t>
            </a:r>
            <a:r>
              <a:rPr lang="en-IN" dirty="0"/>
              <a:t>appears LAMS may have a role in </a:t>
            </a:r>
            <a:r>
              <a:rPr lang="en-IN" dirty="0" smtClean="0"/>
              <a:t>management of </a:t>
            </a:r>
            <a:r>
              <a:rPr lang="en-IN" dirty="0"/>
              <a:t>gastro </a:t>
            </a:r>
            <a:r>
              <a:rPr lang="en-IN" dirty="0" err="1"/>
              <a:t>jejunostomy</a:t>
            </a:r>
            <a:r>
              <a:rPr lang="en-IN" dirty="0"/>
              <a:t> strictures after </a:t>
            </a:r>
            <a:r>
              <a:rPr lang="en-IN" dirty="0" smtClean="0"/>
              <a:t>RYGB</a:t>
            </a:r>
          </a:p>
          <a:p>
            <a:r>
              <a:rPr lang="en-IN" dirty="0"/>
              <a:t>safety profile appears satisfactory with no </a:t>
            </a:r>
            <a:r>
              <a:rPr lang="en-IN" dirty="0" smtClean="0"/>
              <a:t>immediate adverse outcomes</a:t>
            </a:r>
          </a:p>
          <a:p>
            <a:r>
              <a:rPr lang="en-IN" dirty="0"/>
              <a:t>Distal migration remains </a:t>
            </a:r>
            <a:r>
              <a:rPr lang="en-IN" dirty="0" smtClean="0"/>
              <a:t>relatively high (19%) </a:t>
            </a:r>
            <a:r>
              <a:rPr lang="en-IN" dirty="0"/>
              <a:t>but does not appear to adversely affect </a:t>
            </a:r>
            <a:r>
              <a:rPr lang="en-IN" dirty="0" smtClean="0"/>
              <a:t>the patient.</a:t>
            </a:r>
          </a:p>
          <a:p>
            <a:r>
              <a:rPr lang="en-IN" dirty="0" smtClean="0"/>
              <a:t>The </a:t>
            </a:r>
            <a:r>
              <a:rPr lang="en-IN" dirty="0"/>
              <a:t>risk of Small Bowel obstruction secondary </a:t>
            </a:r>
            <a:r>
              <a:rPr lang="en-IN" dirty="0" smtClean="0"/>
              <a:t>to stent </a:t>
            </a:r>
            <a:r>
              <a:rPr lang="en-IN" dirty="0"/>
              <a:t>impaction appears </a:t>
            </a:r>
            <a:r>
              <a:rPr lang="en-IN" dirty="0" smtClean="0"/>
              <a:t>minimal</a:t>
            </a:r>
          </a:p>
          <a:p>
            <a:r>
              <a:rPr lang="en-IN" dirty="0"/>
              <a:t>The procedure can be successfully performed </a:t>
            </a:r>
            <a:r>
              <a:rPr lang="en-IN" dirty="0" smtClean="0"/>
              <a:t>without radiology </a:t>
            </a:r>
            <a:r>
              <a:rPr lang="en-IN" dirty="0"/>
              <a:t>and can be done as an </a:t>
            </a:r>
            <a:r>
              <a:rPr lang="en-IN" dirty="0" smtClean="0"/>
              <a:t>outpatient procedure. </a:t>
            </a:r>
          </a:p>
          <a:p>
            <a:r>
              <a:rPr lang="en-IN" dirty="0"/>
              <a:t>E</a:t>
            </a:r>
            <a:r>
              <a:rPr lang="en-IN" dirty="0" smtClean="0"/>
              <a:t>ffective </a:t>
            </a:r>
            <a:r>
              <a:rPr lang="en-IN" dirty="0"/>
              <a:t>in preventing multiple </a:t>
            </a:r>
            <a:r>
              <a:rPr lang="en-IN" dirty="0" smtClean="0"/>
              <a:t>procedures for </a:t>
            </a:r>
            <a:r>
              <a:rPr lang="en-IN" dirty="0"/>
              <a:t>resolution of strictures and increase rates </a:t>
            </a:r>
            <a:r>
              <a:rPr lang="en-IN" dirty="0" smtClean="0"/>
              <a:t>of stricture </a:t>
            </a:r>
            <a:r>
              <a:rPr lang="en-IN" dirty="0"/>
              <a:t>resolution compared to dilatation alone.</a:t>
            </a:r>
          </a:p>
        </p:txBody>
      </p:sp>
    </p:spTree>
    <p:extLst>
      <p:ext uri="{BB962C8B-B14F-4D97-AF65-F5344CB8AC3E}">
        <p14:creationId xmlns:p14="http://schemas.microsoft.com/office/powerpoint/2010/main" xmlns="" val="1378644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456" y="218821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" y="1194816"/>
            <a:ext cx="11521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1. </a:t>
            </a:r>
            <a:r>
              <a:rPr lang="en-IN" dirty="0" err="1"/>
              <a:t>Peifer</a:t>
            </a:r>
            <a:r>
              <a:rPr lang="en-IN" dirty="0"/>
              <a:t> KJ, </a:t>
            </a:r>
            <a:r>
              <a:rPr lang="en-IN" dirty="0" err="1"/>
              <a:t>Shiels</a:t>
            </a:r>
            <a:r>
              <a:rPr lang="en-IN" dirty="0"/>
              <a:t> AJ, Azar R, Rivera RE, </a:t>
            </a:r>
            <a:r>
              <a:rPr lang="en-IN" dirty="0" err="1"/>
              <a:t>Eagon</a:t>
            </a:r>
            <a:r>
              <a:rPr lang="en-IN" dirty="0"/>
              <a:t> JC, </a:t>
            </a:r>
            <a:r>
              <a:rPr lang="en-IN" dirty="0" err="1"/>
              <a:t>Jonnalagadda</a:t>
            </a:r>
            <a:r>
              <a:rPr lang="en-IN" dirty="0"/>
              <a:t> S.</a:t>
            </a:r>
          </a:p>
          <a:p>
            <a:r>
              <a:rPr lang="en-IN" dirty="0"/>
              <a:t>Successful endoscopic management of </a:t>
            </a:r>
            <a:r>
              <a:rPr lang="en-IN" dirty="0" err="1"/>
              <a:t>gastrojejunal</a:t>
            </a:r>
            <a:r>
              <a:rPr lang="en-IN" dirty="0"/>
              <a:t> anastomotic</a:t>
            </a:r>
          </a:p>
          <a:p>
            <a:r>
              <a:rPr lang="fr-FR" dirty="0" err="1"/>
              <a:t>strictures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Roux-en-Y </a:t>
            </a:r>
            <a:r>
              <a:rPr lang="fr-FR" dirty="0" err="1"/>
              <a:t>gastric</a:t>
            </a:r>
            <a:r>
              <a:rPr lang="fr-FR" dirty="0"/>
              <a:t> bypass. </a:t>
            </a:r>
            <a:r>
              <a:rPr lang="fr-FR" dirty="0" err="1"/>
              <a:t>Gastrointest</a:t>
            </a:r>
            <a:r>
              <a:rPr lang="fr-FR" dirty="0"/>
              <a:t> </a:t>
            </a:r>
            <a:r>
              <a:rPr lang="fr-FR" dirty="0" err="1"/>
              <a:t>Endosc</a:t>
            </a:r>
            <a:r>
              <a:rPr lang="fr-FR" dirty="0"/>
              <a:t>.</a:t>
            </a:r>
          </a:p>
          <a:p>
            <a:r>
              <a:rPr lang="en-IN" dirty="0"/>
              <a:t>2007;66(2):248–52.</a:t>
            </a:r>
          </a:p>
          <a:p>
            <a:r>
              <a:rPr lang="en-IN" dirty="0"/>
              <a:t>2. </a:t>
            </a:r>
            <a:r>
              <a:rPr lang="en-IN" dirty="0" err="1"/>
              <a:t>Takata</a:t>
            </a:r>
            <a:r>
              <a:rPr lang="en-IN" dirty="0"/>
              <a:t> MC, </a:t>
            </a:r>
            <a:r>
              <a:rPr lang="en-IN" dirty="0" err="1"/>
              <a:t>Ciovica</a:t>
            </a:r>
            <a:r>
              <a:rPr lang="en-IN" dirty="0"/>
              <a:t> R, Cello JP, </a:t>
            </a:r>
            <a:r>
              <a:rPr lang="en-IN" dirty="0" err="1"/>
              <a:t>Posselt</a:t>
            </a:r>
            <a:r>
              <a:rPr lang="en-IN" dirty="0"/>
              <a:t> AM, Rogers SJ, Campos GM. Predictors,</a:t>
            </a:r>
          </a:p>
          <a:p>
            <a:r>
              <a:rPr lang="en-IN" dirty="0"/>
              <a:t>treatment, and outcomes of </a:t>
            </a:r>
            <a:r>
              <a:rPr lang="en-IN" dirty="0" err="1"/>
              <a:t>gastrojejunostomy</a:t>
            </a:r>
            <a:r>
              <a:rPr lang="en-IN" dirty="0"/>
              <a:t> stricture after gastric</a:t>
            </a:r>
          </a:p>
          <a:p>
            <a:r>
              <a:rPr lang="en-IN" dirty="0"/>
              <a:t>bypass for morbid obesity. </a:t>
            </a:r>
            <a:r>
              <a:rPr lang="en-IN" dirty="0" err="1"/>
              <a:t>Obes</a:t>
            </a:r>
            <a:r>
              <a:rPr lang="en-IN" dirty="0"/>
              <a:t> Surg. 2007;17(7):878–84.</a:t>
            </a:r>
          </a:p>
          <a:p>
            <a:r>
              <a:rPr lang="en-IN" dirty="0"/>
              <a:t>3. </a:t>
            </a:r>
            <a:r>
              <a:rPr lang="en-IN" dirty="0" err="1"/>
              <a:t>Rondan</a:t>
            </a:r>
            <a:r>
              <a:rPr lang="en-IN" dirty="0"/>
              <a:t> A, </a:t>
            </a:r>
            <a:r>
              <a:rPr lang="en-IN" dirty="0" err="1"/>
              <a:t>Nijhawan</a:t>
            </a:r>
            <a:r>
              <a:rPr lang="en-IN" dirty="0"/>
              <a:t> S, Majid S, Martinez T, </a:t>
            </a:r>
            <a:r>
              <a:rPr lang="en-IN" dirty="0" err="1"/>
              <a:t>Wittgrove</a:t>
            </a:r>
            <a:r>
              <a:rPr lang="en-IN" dirty="0"/>
              <a:t> AC. Low anastomotic</a:t>
            </a:r>
          </a:p>
          <a:p>
            <a:r>
              <a:rPr lang="en-IN" dirty="0"/>
              <a:t>stricture rate after Roux-</a:t>
            </a:r>
            <a:r>
              <a:rPr lang="en-IN" dirty="0" err="1"/>
              <a:t>en</a:t>
            </a:r>
            <a:r>
              <a:rPr lang="en-IN" dirty="0"/>
              <a:t>-Y gastric bypass using a 21-mm circular</a:t>
            </a:r>
          </a:p>
          <a:p>
            <a:r>
              <a:rPr lang="en-IN" dirty="0"/>
              <a:t>stapling device. </a:t>
            </a:r>
            <a:r>
              <a:rPr lang="en-IN" dirty="0" err="1"/>
              <a:t>Obes</a:t>
            </a:r>
            <a:r>
              <a:rPr lang="en-IN" dirty="0"/>
              <a:t> Surg. 2012;22(9):1491–5.</a:t>
            </a:r>
          </a:p>
          <a:p>
            <a:r>
              <a:rPr lang="en-IN" dirty="0"/>
              <a:t>4. </a:t>
            </a:r>
            <a:r>
              <a:rPr lang="en-IN" dirty="0" err="1"/>
              <a:t>Cusati</a:t>
            </a:r>
            <a:r>
              <a:rPr lang="en-IN" dirty="0"/>
              <a:t> D, </a:t>
            </a:r>
            <a:r>
              <a:rPr lang="en-IN" dirty="0" err="1"/>
              <a:t>Sarr</a:t>
            </a:r>
            <a:r>
              <a:rPr lang="en-IN" dirty="0"/>
              <a:t> M, Kendrick M, Que F, Swain JM. Refractory strictures after</a:t>
            </a:r>
          </a:p>
          <a:p>
            <a:r>
              <a:rPr lang="fr-FR" dirty="0"/>
              <a:t>Roux-en-Y </a:t>
            </a:r>
            <a:r>
              <a:rPr lang="fr-FR" dirty="0" err="1"/>
              <a:t>gastric</a:t>
            </a:r>
            <a:r>
              <a:rPr lang="fr-FR" dirty="0"/>
              <a:t> bypass: </a:t>
            </a:r>
            <a:r>
              <a:rPr lang="fr-FR" dirty="0" err="1"/>
              <a:t>operative</a:t>
            </a:r>
            <a:r>
              <a:rPr lang="fr-FR" dirty="0"/>
              <a:t> management. </a:t>
            </a:r>
            <a:r>
              <a:rPr lang="fr-FR" dirty="0" err="1"/>
              <a:t>Surg</a:t>
            </a:r>
            <a:r>
              <a:rPr lang="fr-FR" dirty="0"/>
              <a:t> </a:t>
            </a:r>
            <a:r>
              <a:rPr lang="fr-FR" dirty="0" err="1"/>
              <a:t>Obes</a:t>
            </a:r>
            <a:r>
              <a:rPr lang="fr-FR" dirty="0"/>
              <a:t> </a:t>
            </a:r>
            <a:r>
              <a:rPr lang="fr-FR" dirty="0" err="1"/>
              <a:t>Relat</a:t>
            </a:r>
            <a:r>
              <a:rPr lang="fr-FR" dirty="0"/>
              <a:t> Dis.</a:t>
            </a:r>
          </a:p>
          <a:p>
            <a:r>
              <a:rPr lang="pt-BR" dirty="0"/>
              <a:t>2011. https:// doi. org/ 10. 1016/j. soard. 2010. 11. 003.</a:t>
            </a:r>
          </a:p>
          <a:p>
            <a:r>
              <a:rPr lang="it-IT" dirty="0"/>
              <a:t>5. Fuccio L, Hassan C, Frazzoni L, Miglio R, Repici A. Clinical outcomes</a:t>
            </a:r>
          </a:p>
          <a:p>
            <a:r>
              <a:rPr lang="en-IN" dirty="0"/>
              <a:t>following stent placement in refractory benign </a:t>
            </a:r>
            <a:r>
              <a:rPr lang="en-IN" dirty="0" err="1"/>
              <a:t>esophageal</a:t>
            </a:r>
            <a:r>
              <a:rPr lang="en-IN" dirty="0"/>
              <a:t> stricture: a</a:t>
            </a:r>
          </a:p>
          <a:p>
            <a:r>
              <a:rPr lang="en-IN" dirty="0"/>
              <a:t>systematic review and meta-analysis. Endoscopy. 2016. https:// </a:t>
            </a:r>
            <a:r>
              <a:rPr lang="en-IN" dirty="0" err="1"/>
              <a:t>doi</a:t>
            </a:r>
            <a:r>
              <a:rPr lang="en-IN" dirty="0"/>
              <a:t>. org</a:t>
            </a:r>
            <a:r>
              <a:rPr lang="en-IN" dirty="0" smtClean="0"/>
              <a:t>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7209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155" y="515498"/>
            <a:ext cx="9022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6. Larson B, Adler DG. Lumen-apposing metal stents for gastrointestinal</a:t>
            </a:r>
          </a:p>
          <a:p>
            <a:r>
              <a:rPr lang="en-IN" dirty="0"/>
              <a:t>luminal strictures: current use and future directions. Ann </a:t>
            </a:r>
            <a:r>
              <a:rPr lang="en-IN" dirty="0" err="1"/>
              <a:t>Gastroenterol</a:t>
            </a:r>
            <a:r>
              <a:rPr lang="en-IN" dirty="0"/>
              <a:t>.</a:t>
            </a:r>
          </a:p>
          <a:p>
            <a:r>
              <a:rPr lang="pt-BR" dirty="0"/>
              <a:t>2019. https:// doi. org/ 10. 20524/ aog. 2019. 0337.</a:t>
            </a:r>
          </a:p>
          <a:p>
            <a:r>
              <a:rPr lang="en-IN" dirty="0"/>
              <a:t>7. Adler DG, Shah J, Nieto J, </a:t>
            </a:r>
            <a:r>
              <a:rPr lang="en-IN" dirty="0" err="1"/>
              <a:t>Binmoeller</a:t>
            </a:r>
            <a:r>
              <a:rPr lang="en-IN" dirty="0"/>
              <a:t> K, Bhat Y, Taylor LJ, Siddiqui AA.</a:t>
            </a:r>
          </a:p>
          <a:p>
            <a:r>
              <a:rPr lang="en-IN" dirty="0"/>
              <a:t>Placement of lumen-apposing metal stents to drain pseudocysts and</a:t>
            </a:r>
          </a:p>
          <a:p>
            <a:r>
              <a:rPr lang="en-IN" dirty="0"/>
              <a:t>walled-off pancreatic necrosis can be safely performed on an outpatient</a:t>
            </a:r>
          </a:p>
          <a:p>
            <a:r>
              <a:rPr lang="en-IN" dirty="0"/>
              <a:t>basis: A </a:t>
            </a:r>
            <a:r>
              <a:rPr lang="en-IN" dirty="0" err="1"/>
              <a:t>multicenter</a:t>
            </a:r>
            <a:r>
              <a:rPr lang="en-IN" dirty="0"/>
              <a:t> study. </a:t>
            </a:r>
            <a:r>
              <a:rPr lang="en-IN" dirty="0" err="1"/>
              <a:t>Endosc</a:t>
            </a:r>
            <a:r>
              <a:rPr lang="en-IN" dirty="0"/>
              <a:t> Ultrasound. 2019;8(1):36–42.</a:t>
            </a:r>
          </a:p>
          <a:p>
            <a:r>
              <a:rPr lang="pt-BR" dirty="0"/>
              <a:t>8. Ribeiro-Parenti L, Arapis K, Chosidow D, Dumont JL, Demetriou M, Marmuse</a:t>
            </a:r>
          </a:p>
          <a:p>
            <a:r>
              <a:rPr lang="en-IN" dirty="0"/>
              <a:t>JP. </a:t>
            </a:r>
            <a:r>
              <a:rPr lang="en-IN" dirty="0" err="1"/>
              <a:t>Gastrojejunostomy</a:t>
            </a:r>
            <a:r>
              <a:rPr lang="en-IN" dirty="0"/>
              <a:t> stricture rate: comparison between </a:t>
            </a:r>
            <a:r>
              <a:rPr lang="en-IN" dirty="0" err="1"/>
              <a:t>antecolic</a:t>
            </a:r>
            <a:endParaRPr lang="en-IN" dirty="0"/>
          </a:p>
          <a:p>
            <a:r>
              <a:rPr lang="en-IN" dirty="0"/>
              <a:t>and </a:t>
            </a:r>
            <a:r>
              <a:rPr lang="en-IN" dirty="0" err="1"/>
              <a:t>retrocolic</a:t>
            </a:r>
            <a:r>
              <a:rPr lang="en-IN" dirty="0"/>
              <a:t> laparoscopic Roux-</a:t>
            </a:r>
            <a:r>
              <a:rPr lang="en-IN" dirty="0" err="1"/>
              <a:t>en</a:t>
            </a:r>
            <a:r>
              <a:rPr lang="en-IN" dirty="0"/>
              <a:t>-Y gastric bypass. </a:t>
            </a:r>
            <a:r>
              <a:rPr lang="en-IN" dirty="0" err="1"/>
              <a:t>Surg</a:t>
            </a:r>
            <a:r>
              <a:rPr lang="en-IN" dirty="0"/>
              <a:t> </a:t>
            </a:r>
            <a:r>
              <a:rPr lang="en-IN" dirty="0" err="1"/>
              <a:t>Obes</a:t>
            </a:r>
            <a:r>
              <a:rPr lang="en-IN" dirty="0"/>
              <a:t> </a:t>
            </a:r>
            <a:r>
              <a:rPr lang="en-IN" dirty="0" err="1"/>
              <a:t>Relat</a:t>
            </a:r>
            <a:r>
              <a:rPr lang="en-IN" dirty="0"/>
              <a:t> Dis.</a:t>
            </a:r>
          </a:p>
          <a:p>
            <a:r>
              <a:rPr lang="pt-BR" dirty="0"/>
              <a:t>2015. https:// doi. org/ 10. 1016/j. soard. 2015. 01. 019.</a:t>
            </a:r>
          </a:p>
          <a:p>
            <a:r>
              <a:rPr lang="en-IN" dirty="0"/>
              <a:t>9. Giordano S, </a:t>
            </a:r>
            <a:r>
              <a:rPr lang="en-IN" dirty="0" err="1"/>
              <a:t>Salminen</a:t>
            </a:r>
            <a:r>
              <a:rPr lang="en-IN" dirty="0"/>
              <a:t> P, </a:t>
            </a:r>
            <a:r>
              <a:rPr lang="en-IN" dirty="0" err="1"/>
              <a:t>Biancari</a:t>
            </a:r>
            <a:r>
              <a:rPr lang="en-IN" dirty="0"/>
              <a:t> F, </a:t>
            </a:r>
            <a:r>
              <a:rPr lang="en-IN" dirty="0" err="1"/>
              <a:t>Victorzon</a:t>
            </a:r>
            <a:r>
              <a:rPr lang="en-IN" dirty="0"/>
              <a:t> M. Linear stapler technique</a:t>
            </a:r>
          </a:p>
          <a:p>
            <a:r>
              <a:rPr lang="en-IN" dirty="0"/>
              <a:t>may be safer than circular in </a:t>
            </a:r>
            <a:r>
              <a:rPr lang="en-IN" dirty="0" err="1"/>
              <a:t>gastrojejunal</a:t>
            </a:r>
            <a:r>
              <a:rPr lang="en-IN" dirty="0"/>
              <a:t> anastomosis for laparoscopic</a:t>
            </a:r>
          </a:p>
          <a:p>
            <a:r>
              <a:rPr lang="en-IN" dirty="0"/>
              <a:t>Roux-</a:t>
            </a:r>
            <a:r>
              <a:rPr lang="en-IN" dirty="0" err="1"/>
              <a:t>en</a:t>
            </a:r>
            <a:r>
              <a:rPr lang="en-IN" dirty="0"/>
              <a:t>-Y gastric bypass: a meta-analysis of comparative studies. </a:t>
            </a:r>
            <a:r>
              <a:rPr lang="en-IN" dirty="0" err="1"/>
              <a:t>Obes</a:t>
            </a:r>
            <a:endParaRPr lang="en-IN" dirty="0"/>
          </a:p>
          <a:p>
            <a:r>
              <a:rPr lang="pt-BR" dirty="0"/>
              <a:t>Surg. 2011. https:// doi. org/ 10. 1007/ s11695- 011- 0520-0.</a:t>
            </a:r>
          </a:p>
          <a:p>
            <a:r>
              <a:rPr lang="en-IN" dirty="0"/>
              <a:t>10. </a:t>
            </a:r>
            <a:r>
              <a:rPr lang="en-IN" dirty="0" err="1"/>
              <a:t>Bendewald</a:t>
            </a:r>
            <a:r>
              <a:rPr lang="en-IN" dirty="0"/>
              <a:t> FP, Choi JN, Blythe LS, </a:t>
            </a:r>
            <a:r>
              <a:rPr lang="en-IN" dirty="0" err="1"/>
              <a:t>Selzer</a:t>
            </a:r>
            <a:r>
              <a:rPr lang="en-IN" dirty="0"/>
              <a:t> DJ, </a:t>
            </a:r>
            <a:r>
              <a:rPr lang="en-IN" dirty="0" err="1"/>
              <a:t>Ditslear</a:t>
            </a:r>
            <a:r>
              <a:rPr lang="en-IN" dirty="0"/>
              <a:t> JH, </a:t>
            </a:r>
            <a:r>
              <a:rPr lang="en-IN" dirty="0" err="1"/>
              <a:t>Mattar</a:t>
            </a:r>
            <a:r>
              <a:rPr lang="en-IN" dirty="0"/>
              <a:t> SG.</a:t>
            </a:r>
          </a:p>
          <a:p>
            <a:r>
              <a:rPr lang="en-IN" dirty="0"/>
              <a:t>Comparison of hand-sewn, linear-stapled, and </a:t>
            </a:r>
            <a:r>
              <a:rPr lang="en-IN" dirty="0" smtClean="0"/>
              <a:t>circular-stapled </a:t>
            </a:r>
            <a:r>
              <a:rPr lang="en-IN" dirty="0" err="1"/>
              <a:t>gastrojejunostomy</a:t>
            </a:r>
            <a:r>
              <a:rPr lang="en-IN" dirty="0"/>
              <a:t> in laparoscopic Roux-</a:t>
            </a:r>
            <a:r>
              <a:rPr lang="en-IN" dirty="0" err="1"/>
              <a:t>en</a:t>
            </a:r>
            <a:r>
              <a:rPr lang="en-IN" dirty="0"/>
              <a:t>-Y gastric bypass. </a:t>
            </a:r>
            <a:r>
              <a:rPr lang="en-IN" dirty="0" err="1"/>
              <a:t>Obes</a:t>
            </a:r>
            <a:r>
              <a:rPr lang="en-IN" dirty="0"/>
              <a:t> Surg.</a:t>
            </a:r>
          </a:p>
          <a:p>
            <a:r>
              <a:rPr lang="en-IN" dirty="0"/>
              <a:t>2011;21(11):1671–5.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0742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08" y="227594"/>
            <a:ext cx="8473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11. Bang JY, Hasan MK, Navaneethan U, Sutton B, </a:t>
            </a:r>
            <a:r>
              <a:rPr lang="en-IN" dirty="0" err="1"/>
              <a:t>Frandah</a:t>
            </a:r>
            <a:r>
              <a:rPr lang="en-IN" dirty="0"/>
              <a:t> W, Siddique S, et al.</a:t>
            </a:r>
          </a:p>
          <a:p>
            <a:r>
              <a:rPr lang="en-IN" dirty="0"/>
              <a:t>Lumen-apposing metal stents for drainage of pancreatic fluid collections:</a:t>
            </a:r>
          </a:p>
          <a:p>
            <a:r>
              <a:rPr lang="en-IN" dirty="0"/>
              <a:t>when and for whom? Dig </a:t>
            </a:r>
            <a:r>
              <a:rPr lang="en-IN" dirty="0" err="1"/>
              <a:t>Endosc</a:t>
            </a:r>
            <a:r>
              <a:rPr lang="en-IN" dirty="0"/>
              <a:t>. 2017. https:// </a:t>
            </a:r>
            <a:r>
              <a:rPr lang="en-IN" dirty="0" err="1"/>
              <a:t>doi</a:t>
            </a:r>
            <a:r>
              <a:rPr lang="en-IN" dirty="0"/>
              <a:t>. org/ 10. 1111/ den.</a:t>
            </a:r>
          </a:p>
          <a:p>
            <a:r>
              <a:rPr lang="en-IN" dirty="0"/>
              <a:t>12681.</a:t>
            </a:r>
          </a:p>
          <a:p>
            <a:r>
              <a:rPr lang="en-IN" dirty="0"/>
              <a:t>12. </a:t>
            </a:r>
            <a:r>
              <a:rPr lang="en-IN" dirty="0" err="1"/>
              <a:t>Martínez</a:t>
            </a:r>
            <a:r>
              <a:rPr lang="en-IN" dirty="0"/>
              <a:t> </a:t>
            </a:r>
            <a:r>
              <a:rPr lang="en-IN" dirty="0" err="1"/>
              <a:t>Alcalá</a:t>
            </a:r>
            <a:r>
              <a:rPr lang="en-IN" dirty="0"/>
              <a:t> F, </a:t>
            </a:r>
            <a:r>
              <a:rPr lang="en-IN" dirty="0" err="1"/>
              <a:t>Martínez-Alcalá</a:t>
            </a:r>
            <a:r>
              <a:rPr lang="en-IN" dirty="0"/>
              <a:t> </a:t>
            </a:r>
            <a:r>
              <a:rPr lang="en-IN" dirty="0" err="1"/>
              <a:t>García</a:t>
            </a:r>
            <a:r>
              <a:rPr lang="en-IN" dirty="0"/>
              <a:t> FR, Sánchez-</a:t>
            </a:r>
            <a:r>
              <a:rPr lang="en-IN" dirty="0" err="1"/>
              <a:t>Yague</a:t>
            </a:r>
            <a:r>
              <a:rPr lang="en-IN" dirty="0"/>
              <a:t> A, Martinez-</a:t>
            </a:r>
          </a:p>
          <a:p>
            <a:r>
              <a:rPr lang="en-IN" dirty="0"/>
              <a:t>Alcala Garcia A, </a:t>
            </a:r>
            <a:r>
              <a:rPr lang="en-IN" dirty="0" err="1"/>
              <a:t>Ciria</a:t>
            </a:r>
            <a:r>
              <a:rPr lang="en-IN" dirty="0"/>
              <a:t> Avila JA, Perez </a:t>
            </a:r>
            <a:r>
              <a:rPr lang="en-IN" dirty="0" err="1"/>
              <a:t>Pozo</a:t>
            </a:r>
            <a:r>
              <a:rPr lang="en-IN" dirty="0"/>
              <a:t> JM. Treatment of a benign,</a:t>
            </a:r>
          </a:p>
          <a:p>
            <a:r>
              <a:rPr lang="en-IN" dirty="0"/>
              <a:t>anastomotic refractory rectal stricture with an AXIOS stent. Endoscopy.</a:t>
            </a:r>
          </a:p>
          <a:p>
            <a:r>
              <a:rPr lang="pt-BR" dirty="0"/>
              <a:t>2015. https:// doi. org/ 10. 1055/s- 0034- 13926 76.</a:t>
            </a:r>
          </a:p>
          <a:p>
            <a:r>
              <a:rPr lang="en-IN" dirty="0"/>
              <a:t>13. </a:t>
            </a:r>
            <a:r>
              <a:rPr lang="en-IN" dirty="0" err="1"/>
              <a:t>Kriwanek</a:t>
            </a:r>
            <a:r>
              <a:rPr lang="en-IN" dirty="0"/>
              <a:t> S, </a:t>
            </a:r>
            <a:r>
              <a:rPr lang="en-IN" dirty="0" err="1"/>
              <a:t>Ott</a:t>
            </a:r>
            <a:r>
              <a:rPr lang="en-IN" dirty="0"/>
              <a:t> N, Ali-Abdullah S, </a:t>
            </a:r>
            <a:r>
              <a:rPr lang="en-IN" dirty="0" err="1"/>
              <a:t>Pulgram</a:t>
            </a:r>
            <a:r>
              <a:rPr lang="en-IN" dirty="0"/>
              <a:t> T, </a:t>
            </a:r>
            <a:r>
              <a:rPr lang="en-IN" dirty="0" err="1"/>
              <a:t>Tscherney</a:t>
            </a:r>
            <a:r>
              <a:rPr lang="en-IN" dirty="0"/>
              <a:t> R, Reiter M, et al.</a:t>
            </a:r>
          </a:p>
          <a:p>
            <a:r>
              <a:rPr lang="en-IN" dirty="0"/>
              <a:t>Treatment of gastro-</a:t>
            </a:r>
            <a:r>
              <a:rPr lang="en-IN" dirty="0" err="1"/>
              <a:t>jejunal</a:t>
            </a:r>
            <a:r>
              <a:rPr lang="en-IN" dirty="0"/>
              <a:t> leakage and </a:t>
            </a:r>
            <a:r>
              <a:rPr lang="en-IN" dirty="0" err="1"/>
              <a:t>fistulization</a:t>
            </a:r>
            <a:r>
              <a:rPr lang="en-IN" dirty="0"/>
              <a:t> after gastric bypass</a:t>
            </a:r>
          </a:p>
          <a:p>
            <a:r>
              <a:rPr lang="en-IN" dirty="0"/>
              <a:t>with coated self-expanding stents. </a:t>
            </a:r>
            <a:r>
              <a:rPr lang="en-IN" dirty="0" err="1"/>
              <a:t>Obes</a:t>
            </a:r>
            <a:r>
              <a:rPr lang="en-IN" dirty="0"/>
              <a:t> Surg. 2006;16(12):1669–74.</a:t>
            </a:r>
          </a:p>
          <a:p>
            <a:r>
              <a:rPr lang="en-IN" dirty="0"/>
              <a:t>14. </a:t>
            </a:r>
            <a:r>
              <a:rPr lang="en-IN" dirty="0" err="1"/>
              <a:t>Majumder</a:t>
            </a:r>
            <a:r>
              <a:rPr lang="en-IN" dirty="0"/>
              <a:t> S, </a:t>
            </a:r>
            <a:r>
              <a:rPr lang="en-IN" dirty="0" err="1"/>
              <a:t>Buttar</a:t>
            </a:r>
            <a:r>
              <a:rPr lang="en-IN" dirty="0"/>
              <a:t> N, </a:t>
            </a:r>
            <a:r>
              <a:rPr lang="en-IN" dirty="0" err="1"/>
              <a:t>Gostout</a:t>
            </a:r>
            <a:r>
              <a:rPr lang="en-IN" dirty="0"/>
              <a:t> C, Levy M, Martin J, Petersen B, et al.</a:t>
            </a:r>
          </a:p>
          <a:p>
            <a:r>
              <a:rPr lang="en-IN" dirty="0"/>
              <a:t>Lumen-apposing covered self-expanding metal stent for management of</a:t>
            </a:r>
          </a:p>
          <a:p>
            <a:r>
              <a:rPr lang="en-IN" dirty="0"/>
              <a:t>benign gastrointestinal strictures. </a:t>
            </a:r>
            <a:r>
              <a:rPr lang="en-IN" dirty="0" err="1"/>
              <a:t>Endosc</a:t>
            </a:r>
            <a:r>
              <a:rPr lang="en-IN" dirty="0"/>
              <a:t> </a:t>
            </a:r>
            <a:r>
              <a:rPr lang="en-IN" dirty="0" err="1"/>
              <a:t>Int</a:t>
            </a:r>
            <a:r>
              <a:rPr lang="en-IN" dirty="0"/>
              <a:t> Open. 2015. https:// </a:t>
            </a:r>
            <a:r>
              <a:rPr lang="en-IN" dirty="0" err="1"/>
              <a:t>doi</a:t>
            </a:r>
            <a:r>
              <a:rPr lang="en-IN" dirty="0"/>
              <a:t>. org/</a:t>
            </a:r>
          </a:p>
          <a:p>
            <a:r>
              <a:rPr lang="en-IN" dirty="0"/>
              <a:t>10. 14309/ 00000 434- 20151 0001- 01545.</a:t>
            </a:r>
          </a:p>
          <a:p>
            <a:r>
              <a:rPr lang="en-IN" dirty="0"/>
              <a:t>15. </a:t>
            </a:r>
            <a:r>
              <a:rPr lang="en-IN" dirty="0" err="1"/>
              <a:t>Simsek</a:t>
            </a:r>
            <a:r>
              <a:rPr lang="en-IN" dirty="0"/>
              <a:t> C, </a:t>
            </a:r>
            <a:r>
              <a:rPr lang="en-IN" dirty="0" err="1"/>
              <a:t>Ichkhanian</a:t>
            </a:r>
            <a:r>
              <a:rPr lang="en-IN" dirty="0"/>
              <a:t> Y, </a:t>
            </a:r>
            <a:r>
              <a:rPr lang="en-IN" dirty="0" err="1"/>
              <a:t>Fayad</a:t>
            </a:r>
            <a:r>
              <a:rPr lang="en-IN" dirty="0"/>
              <a:t> L, Steele KE, Schweitzer MA, </a:t>
            </a:r>
            <a:r>
              <a:rPr lang="en-IN" dirty="0" err="1"/>
              <a:t>Lamond</a:t>
            </a:r>
            <a:r>
              <a:rPr lang="en-IN" dirty="0"/>
              <a:t> K,</a:t>
            </a:r>
          </a:p>
          <a:p>
            <a:r>
              <a:rPr lang="en-IN" dirty="0"/>
              <a:t>et al. Secured lumen-apposing fully covered metallic stents for </a:t>
            </a:r>
            <a:r>
              <a:rPr lang="en-IN" dirty="0" err="1"/>
              <a:t>stenoses</a:t>
            </a:r>
            <a:endParaRPr lang="en-IN" dirty="0"/>
          </a:p>
          <a:p>
            <a:r>
              <a:rPr lang="en-IN" dirty="0"/>
              <a:t>in post-bariatric surgery patients. </a:t>
            </a:r>
            <a:r>
              <a:rPr lang="en-IN" dirty="0" err="1"/>
              <a:t>Obes</a:t>
            </a:r>
            <a:r>
              <a:rPr lang="en-IN" dirty="0"/>
              <a:t> Surg. 2019;29(8):2695</a:t>
            </a:r>
            <a:r>
              <a:rPr lang="en-IN" dirty="0" smtClean="0"/>
              <a:t>.</a:t>
            </a:r>
          </a:p>
          <a:p>
            <a:r>
              <a:rPr lang="en-IN" dirty="0"/>
              <a:t>16. Jain D, Patel U, Ali S, Sharma A, Shah M, </a:t>
            </a:r>
            <a:r>
              <a:rPr lang="en-IN" dirty="0" err="1"/>
              <a:t>Singhal</a:t>
            </a:r>
            <a:r>
              <a:rPr lang="en-IN" dirty="0"/>
              <a:t> S. Efficacy and safety of</a:t>
            </a:r>
          </a:p>
          <a:p>
            <a:r>
              <a:rPr lang="en-IN" dirty="0"/>
              <a:t>lumen-apposing metal stent for benign gastrointestinal stricture. Ann</a:t>
            </a:r>
          </a:p>
          <a:p>
            <a:r>
              <a:rPr lang="en-IN" dirty="0" err="1"/>
              <a:t>Gastroenterol</a:t>
            </a:r>
            <a:r>
              <a:rPr lang="en-IN" dirty="0"/>
              <a:t>. 2018. https:// </a:t>
            </a:r>
            <a:r>
              <a:rPr lang="en-IN" dirty="0" err="1"/>
              <a:t>doi</a:t>
            </a:r>
            <a:r>
              <a:rPr lang="en-IN" dirty="0"/>
              <a:t>. org/ 10. 20524/ </a:t>
            </a:r>
            <a:r>
              <a:rPr lang="en-IN" dirty="0" err="1"/>
              <a:t>aog</a:t>
            </a:r>
            <a:r>
              <a:rPr lang="en-IN" dirty="0"/>
              <a:t>. 2018. 0272.</a:t>
            </a:r>
          </a:p>
        </p:txBody>
      </p:sp>
    </p:spTree>
    <p:extLst>
      <p:ext uri="{BB962C8B-B14F-4D97-AF65-F5344CB8AC3E}">
        <p14:creationId xmlns:p14="http://schemas.microsoft.com/office/powerpoint/2010/main" xmlns="" val="110027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812800"/>
            <a:ext cx="10515600" cy="5605463"/>
          </a:xfrm>
        </p:spPr>
        <p:txBody>
          <a:bodyPr/>
          <a:lstStyle/>
          <a:p>
            <a:endParaRPr lang="en-IN" sz="4400" dirty="0" smtClean="0"/>
          </a:p>
          <a:p>
            <a:r>
              <a:rPr lang="en-IN" sz="4400" dirty="0" smtClean="0"/>
              <a:t>LAMS </a:t>
            </a:r>
            <a:r>
              <a:rPr lang="en-IN" sz="4400" dirty="0"/>
              <a:t>may have a role in </a:t>
            </a:r>
            <a:r>
              <a:rPr lang="en-IN" sz="4400" dirty="0" smtClean="0"/>
              <a:t>management of </a:t>
            </a:r>
            <a:r>
              <a:rPr lang="en-IN" sz="4400" dirty="0"/>
              <a:t>gastro </a:t>
            </a:r>
            <a:r>
              <a:rPr lang="en-IN" sz="4400" dirty="0" err="1"/>
              <a:t>jejunostomy</a:t>
            </a:r>
            <a:r>
              <a:rPr lang="en-IN" sz="4400" dirty="0"/>
              <a:t> strictures after </a:t>
            </a:r>
            <a:r>
              <a:rPr lang="en-IN" sz="4400" dirty="0" smtClean="0"/>
              <a:t>RYGB</a:t>
            </a:r>
            <a:r>
              <a:rPr lang="en-IN" b="1" dirty="0" smtClean="0"/>
              <a:t> </a:t>
            </a:r>
            <a:endParaRPr lang="en-IN" dirty="0"/>
          </a:p>
          <a:p>
            <a:r>
              <a:rPr lang="en-IN" sz="2400" dirty="0"/>
              <a:t>Victorian Obesity Surgery Centre, Suite1/Level 10 Martin St, Heidelberg, </a:t>
            </a:r>
            <a:r>
              <a:rPr lang="en-IN" sz="2400" dirty="0" smtClean="0"/>
              <a:t>VIC 3084</a:t>
            </a:r>
            <a:r>
              <a:rPr lang="en-IN" sz="2400" dirty="0"/>
              <a:t>, Australia. 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IN" sz="2400" dirty="0"/>
              <a:t>Warringal Private Hospital, Heidelberg, Australia. </a:t>
            </a:r>
            <a:endParaRPr lang="en-IN" sz="2400" dirty="0" smtClean="0"/>
          </a:p>
          <a:p>
            <a:r>
              <a:rPr lang="en-IN" sz="2400" dirty="0" smtClean="0"/>
              <a:t> Albury </a:t>
            </a:r>
            <a:r>
              <a:rPr lang="en-IN" sz="2400" dirty="0" err="1" smtClean="0"/>
              <a:t>Wodonga</a:t>
            </a:r>
            <a:r>
              <a:rPr lang="en-IN" sz="2400" dirty="0" smtClean="0"/>
              <a:t> </a:t>
            </a:r>
            <a:r>
              <a:rPr lang="en-IN" sz="2400" dirty="0"/>
              <a:t>Health and Albury </a:t>
            </a:r>
            <a:r>
              <a:rPr lang="en-IN" sz="2400" dirty="0" err="1"/>
              <a:t>Wodonga</a:t>
            </a:r>
            <a:r>
              <a:rPr lang="en-IN" sz="2400" dirty="0"/>
              <a:t> Private Hospital, Albury, NSW, Australia</a:t>
            </a:r>
            <a:r>
              <a:rPr lang="en-IN" sz="2400" dirty="0" smtClean="0"/>
              <a:t>.</a:t>
            </a:r>
          </a:p>
          <a:p>
            <a:r>
              <a:rPr lang="en-US" sz="2400" dirty="0" smtClean="0"/>
              <a:t>Published in July 2021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417909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308" y="1358807"/>
            <a:ext cx="10692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17. Holm AN, de la Mora Levy JG, </a:t>
            </a:r>
            <a:r>
              <a:rPr lang="en-IN" dirty="0" err="1"/>
              <a:t>Gostout</a:t>
            </a:r>
            <a:r>
              <a:rPr lang="en-IN" dirty="0"/>
              <a:t> CJ, </a:t>
            </a:r>
            <a:r>
              <a:rPr lang="en-IN" dirty="0" err="1"/>
              <a:t>Topazian</a:t>
            </a:r>
            <a:r>
              <a:rPr lang="en-IN" dirty="0"/>
              <a:t> MD, Baron TH. </a:t>
            </a:r>
            <a:r>
              <a:rPr lang="en-IN" dirty="0" err="1"/>
              <a:t>Selfexpanding</a:t>
            </a:r>
            <a:endParaRPr lang="en-IN" dirty="0"/>
          </a:p>
          <a:p>
            <a:r>
              <a:rPr lang="en-IN" dirty="0"/>
              <a:t>plastic stents in treatment of benign </a:t>
            </a:r>
            <a:r>
              <a:rPr lang="en-IN" dirty="0" err="1"/>
              <a:t>esophageal</a:t>
            </a:r>
            <a:r>
              <a:rPr lang="en-IN" dirty="0"/>
              <a:t> conditions.</a:t>
            </a:r>
          </a:p>
          <a:p>
            <a:r>
              <a:rPr lang="fr-FR" dirty="0" err="1"/>
              <a:t>Gastrointest</a:t>
            </a:r>
            <a:r>
              <a:rPr lang="fr-FR" dirty="0"/>
              <a:t> </a:t>
            </a:r>
            <a:r>
              <a:rPr lang="fr-FR" dirty="0" err="1"/>
              <a:t>Endosc</a:t>
            </a:r>
            <a:r>
              <a:rPr lang="fr-FR" dirty="0"/>
              <a:t>. 2008. https:// </a:t>
            </a:r>
            <a:r>
              <a:rPr lang="fr-FR" dirty="0" err="1"/>
              <a:t>doi</a:t>
            </a:r>
            <a:r>
              <a:rPr lang="fr-FR" dirty="0"/>
              <a:t>. </a:t>
            </a:r>
            <a:r>
              <a:rPr lang="fr-FR" dirty="0" err="1"/>
              <a:t>org</a:t>
            </a:r>
            <a:r>
              <a:rPr lang="fr-FR" dirty="0"/>
              <a:t>/ 10. 1016/j. </a:t>
            </a:r>
            <a:r>
              <a:rPr lang="fr-FR" dirty="0" err="1"/>
              <a:t>gie</a:t>
            </a:r>
            <a:r>
              <a:rPr lang="fr-FR" dirty="0"/>
              <a:t>. 2007. 04. 031.</a:t>
            </a:r>
          </a:p>
          <a:p>
            <a:r>
              <a:rPr lang="en-IN" dirty="0"/>
              <a:t>18. Yang D, Nieto JM, Siddiqui A, Riff BP, </a:t>
            </a:r>
            <a:r>
              <a:rPr lang="en-IN" dirty="0" err="1"/>
              <a:t>DiMaio</a:t>
            </a:r>
            <a:r>
              <a:rPr lang="en-IN" dirty="0"/>
              <a:t> CJ, </a:t>
            </a:r>
            <a:r>
              <a:rPr lang="en-IN" dirty="0" err="1"/>
              <a:t>Nagula</a:t>
            </a:r>
            <a:r>
              <a:rPr lang="en-IN" dirty="0"/>
              <a:t> S, et al. </a:t>
            </a:r>
            <a:r>
              <a:rPr lang="en-IN" dirty="0" err="1"/>
              <a:t>Lumenapposing</a:t>
            </a:r>
            <a:endParaRPr lang="en-IN" dirty="0"/>
          </a:p>
          <a:p>
            <a:r>
              <a:rPr lang="en-IN" dirty="0"/>
              <a:t>covered self-expandable metal stents for short benign gastrointestinal</a:t>
            </a:r>
          </a:p>
          <a:p>
            <a:r>
              <a:rPr lang="en-IN" dirty="0"/>
              <a:t>strictures: a </a:t>
            </a:r>
            <a:r>
              <a:rPr lang="en-IN" dirty="0" err="1"/>
              <a:t>multicenter</a:t>
            </a:r>
            <a:r>
              <a:rPr lang="en-IN" dirty="0"/>
              <a:t> study. Endoscopy. 2017. https:// </a:t>
            </a:r>
            <a:r>
              <a:rPr lang="en-IN" dirty="0" err="1"/>
              <a:t>doi</a:t>
            </a:r>
            <a:r>
              <a:rPr lang="en-IN" dirty="0"/>
              <a:t>. org/</a:t>
            </a:r>
          </a:p>
          <a:p>
            <a:r>
              <a:rPr lang="en-IN" dirty="0"/>
              <a:t>10. 1055/s- 0042- 122779.</a:t>
            </a:r>
          </a:p>
        </p:txBody>
      </p:sp>
    </p:spTree>
    <p:extLst>
      <p:ext uri="{BB962C8B-B14F-4D97-AF65-F5344CB8AC3E}">
        <p14:creationId xmlns:p14="http://schemas.microsoft.com/office/powerpoint/2010/main" xmlns="" val="944805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93797"/>
            <a:ext cx="3230880" cy="1317371"/>
          </a:xfrm>
        </p:spPr>
        <p:txBody>
          <a:bodyPr/>
          <a:lstStyle/>
          <a:p>
            <a:r>
              <a:rPr lang="en-US" dirty="0"/>
              <a:t>Thank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6884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258" y="1029707"/>
            <a:ext cx="11087100" cy="2078037"/>
          </a:xfrm>
        </p:spPr>
        <p:txBody>
          <a:bodyPr>
            <a:noAutofit/>
          </a:bodyPr>
          <a:lstStyle/>
          <a:p>
            <a:r>
              <a:rPr lang="en-IN" sz="4400" b="1" dirty="0"/>
              <a:t>A New Technique to Avoid Sternotomy in Retrosternal</a:t>
            </a:r>
            <a:br>
              <a:rPr lang="en-IN" sz="4400" b="1" dirty="0"/>
            </a:br>
            <a:r>
              <a:rPr lang="en-IN" sz="4400" b="1" dirty="0"/>
              <a:t>Thyroid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321" y="3615207"/>
            <a:ext cx="9918700" cy="31115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800" kern="0" dirty="0">
                <a:solidFill>
                  <a:srgbClr val="000000"/>
                </a:solidFill>
                <a:cs typeface="Calibri"/>
                <a:sym typeface="Calibri"/>
              </a:rPr>
              <a:t>-</a:t>
            </a: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Journal club presentation 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Department of general surgery 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Kanyakumari government medical college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r>
              <a:rPr lang="en-US" dirty="0"/>
              <a:t>Dr. </a:t>
            </a:r>
            <a:r>
              <a:rPr lang="en-US" dirty="0" smtClean="0"/>
              <a:t>Mahesh</a:t>
            </a:r>
            <a:endParaRPr lang="en-US" dirty="0"/>
          </a:p>
          <a:p>
            <a:r>
              <a:rPr lang="en-US" smtClean="0"/>
              <a:t>Gen </a:t>
            </a:r>
            <a:r>
              <a:rPr lang="en-US" dirty="0" err="1"/>
              <a:t>Surg</a:t>
            </a:r>
            <a:r>
              <a:rPr lang="en-US" dirty="0"/>
              <a:t> PG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21903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16" y="812800"/>
            <a:ext cx="9743583" cy="5605463"/>
          </a:xfrm>
        </p:spPr>
        <p:txBody>
          <a:bodyPr/>
          <a:lstStyle/>
          <a:p>
            <a:endParaRPr lang="en-IN" sz="2400" dirty="0" smtClean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 smtClean="0"/>
              <a:t>Rojan Kuruvilla </a:t>
            </a:r>
            <a:r>
              <a:rPr lang="fi-FI" sz="2400" dirty="0"/>
              <a:t>&amp; </a:t>
            </a:r>
            <a:r>
              <a:rPr lang="fi-FI" sz="2400" dirty="0" smtClean="0"/>
              <a:t> Mavila </a:t>
            </a:r>
            <a:r>
              <a:rPr lang="fi-FI" sz="2400" dirty="0"/>
              <a:t>Veetil </a:t>
            </a:r>
            <a:r>
              <a:rPr lang="fi-FI" sz="2400" dirty="0" smtClean="0"/>
              <a:t>Vimal  &amp;  </a:t>
            </a:r>
            <a:r>
              <a:rPr lang="fi-FI" sz="2400" dirty="0"/>
              <a:t>A </a:t>
            </a:r>
            <a:r>
              <a:rPr lang="fi-FI" sz="2400" dirty="0" smtClean="0"/>
              <a:t>Binesh</a:t>
            </a:r>
          </a:p>
          <a:p>
            <a:r>
              <a:rPr lang="en-IN" sz="2400" dirty="0" smtClean="0"/>
              <a:t>Department </a:t>
            </a:r>
            <a:r>
              <a:rPr lang="en-IN" sz="2400" dirty="0"/>
              <a:t>of General Surgery, ASTER Malabar Institute </a:t>
            </a:r>
            <a:r>
              <a:rPr lang="en-IN" sz="2400" dirty="0" smtClean="0"/>
              <a:t>of Medical </a:t>
            </a:r>
            <a:r>
              <a:rPr lang="en-IN" sz="2400" dirty="0"/>
              <a:t>Sciences Ltd, </a:t>
            </a:r>
            <a:r>
              <a:rPr lang="en-IN" sz="2400" dirty="0" err="1"/>
              <a:t>Govindapuram</a:t>
            </a:r>
            <a:r>
              <a:rPr lang="en-IN" sz="2400" dirty="0"/>
              <a:t>, Kozhikode, Kerala </a:t>
            </a:r>
            <a:r>
              <a:rPr lang="en-IN" sz="2400" dirty="0" smtClean="0"/>
              <a:t>673016, India</a:t>
            </a:r>
            <a:endParaRPr lang="en-IN" sz="2400" dirty="0"/>
          </a:p>
          <a:p>
            <a:r>
              <a:rPr lang="en-IN" sz="2400" dirty="0" smtClean="0"/>
              <a:t>Department </a:t>
            </a:r>
            <a:r>
              <a:rPr lang="en-IN" sz="2400" dirty="0"/>
              <a:t>of Endocrinology, ASTER Malabar Institute of </a:t>
            </a:r>
            <a:r>
              <a:rPr lang="en-IN" sz="2400" dirty="0" smtClean="0"/>
              <a:t>Medical Sciences </a:t>
            </a:r>
            <a:r>
              <a:rPr lang="en-IN" sz="2400" dirty="0"/>
              <a:t>Ltd, </a:t>
            </a:r>
            <a:r>
              <a:rPr lang="en-IN" sz="2400" dirty="0" err="1"/>
              <a:t>Govindapuram</a:t>
            </a:r>
            <a:r>
              <a:rPr lang="en-IN" sz="2400" dirty="0"/>
              <a:t>, Kozhikode, Kerala 673016, India</a:t>
            </a:r>
            <a:endParaRPr lang="fi-FI" sz="2400" dirty="0" smtClean="0"/>
          </a:p>
          <a:p>
            <a:r>
              <a:rPr lang="en-US" sz="2400" dirty="0" smtClean="0"/>
              <a:t>Published in June 2020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921632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Abstract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Sternotomy along with the cervical incision for management of a retrosternal </a:t>
            </a:r>
            <a:r>
              <a:rPr lang="en-IN" dirty="0" err="1"/>
              <a:t>goiter</a:t>
            </a:r>
            <a:r>
              <a:rPr lang="en-IN" dirty="0"/>
              <a:t> increases the pain, morbidity, and length </a:t>
            </a:r>
            <a:r>
              <a:rPr lang="en-IN" dirty="0" smtClean="0"/>
              <a:t>of hospital </a:t>
            </a:r>
            <a:r>
              <a:rPr lang="en-IN" dirty="0"/>
              <a:t>stay of the </a:t>
            </a:r>
            <a:r>
              <a:rPr lang="en-IN" dirty="0" smtClean="0"/>
              <a:t>patient</a:t>
            </a:r>
          </a:p>
          <a:p>
            <a:r>
              <a:rPr lang="en-IN" dirty="0"/>
              <a:t>The need for sternotomy increases when the retrosternal component reaches up to or below </a:t>
            </a:r>
            <a:r>
              <a:rPr lang="en-IN" dirty="0" smtClean="0"/>
              <a:t>the concavity </a:t>
            </a:r>
            <a:r>
              <a:rPr lang="en-IN" dirty="0"/>
              <a:t>of the aortic </a:t>
            </a:r>
            <a:r>
              <a:rPr lang="en-IN" dirty="0" smtClean="0"/>
              <a:t>arch and also </a:t>
            </a:r>
            <a:r>
              <a:rPr lang="en-IN" dirty="0"/>
              <a:t>if the retrosternal component is broader than the thyroid girth at the thoracic </a:t>
            </a:r>
            <a:r>
              <a:rPr lang="en-IN" dirty="0" smtClean="0"/>
              <a:t>inlet</a:t>
            </a:r>
          </a:p>
          <a:p>
            <a:r>
              <a:rPr lang="en-IN" dirty="0"/>
              <a:t>A</a:t>
            </a:r>
            <a:r>
              <a:rPr lang="en-IN" dirty="0" smtClean="0"/>
              <a:t> </a:t>
            </a:r>
            <a:r>
              <a:rPr lang="en-IN" dirty="0"/>
              <a:t>new method using the </a:t>
            </a:r>
            <a:r>
              <a:rPr lang="en-IN" dirty="0" err="1"/>
              <a:t>Cavitron</a:t>
            </a:r>
            <a:r>
              <a:rPr lang="en-IN" dirty="0"/>
              <a:t> Ultrasonic Aspirator to </a:t>
            </a:r>
            <a:r>
              <a:rPr lang="en-IN" dirty="0" err="1"/>
              <a:t>debulk</a:t>
            </a:r>
            <a:r>
              <a:rPr lang="en-IN" dirty="0"/>
              <a:t> the retrosternal </a:t>
            </a:r>
            <a:r>
              <a:rPr lang="en-IN" dirty="0" smtClean="0"/>
              <a:t>component </a:t>
            </a:r>
            <a:r>
              <a:rPr lang="en-IN" dirty="0"/>
              <a:t>and avoided sternotomy in 3 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191391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incidence of retrosternal </a:t>
            </a:r>
            <a:r>
              <a:rPr lang="en-IN" dirty="0" err="1"/>
              <a:t>goiters</a:t>
            </a:r>
            <a:r>
              <a:rPr lang="en-IN" dirty="0"/>
              <a:t> (RSG) varies from 3 </a:t>
            </a:r>
            <a:r>
              <a:rPr lang="en-IN" dirty="0" smtClean="0"/>
              <a:t>to 20</a:t>
            </a:r>
            <a:r>
              <a:rPr lang="en-IN" dirty="0"/>
              <a:t>% in various </a:t>
            </a:r>
            <a:r>
              <a:rPr lang="en-IN" dirty="0" smtClean="0"/>
              <a:t>studies</a:t>
            </a:r>
          </a:p>
          <a:p>
            <a:r>
              <a:rPr lang="en-IN" dirty="0"/>
              <a:t>Majority of the </a:t>
            </a:r>
            <a:r>
              <a:rPr lang="en-IN" dirty="0" err="1"/>
              <a:t>goiters</a:t>
            </a:r>
            <a:r>
              <a:rPr lang="en-IN" dirty="0"/>
              <a:t> </a:t>
            </a:r>
            <a:r>
              <a:rPr lang="en-IN" dirty="0" smtClean="0"/>
              <a:t>with retrosternal </a:t>
            </a:r>
            <a:r>
              <a:rPr lang="en-IN" dirty="0"/>
              <a:t>extension can be removed through a cervical incision</a:t>
            </a:r>
            <a:r>
              <a:rPr lang="en-IN" dirty="0" smtClean="0"/>
              <a:t>.</a:t>
            </a:r>
          </a:p>
          <a:p>
            <a:r>
              <a:rPr lang="en-IN" dirty="0"/>
              <a:t>When there is mechanical difficulty in delivering </a:t>
            </a:r>
            <a:r>
              <a:rPr lang="en-IN" dirty="0" smtClean="0"/>
              <a:t>the intrathoracic </a:t>
            </a:r>
            <a:r>
              <a:rPr lang="en-IN" dirty="0"/>
              <a:t>portion through the rigid thoracic outlet </a:t>
            </a:r>
            <a:r>
              <a:rPr lang="en-IN" dirty="0" smtClean="0"/>
              <a:t>the methods </a:t>
            </a:r>
            <a:r>
              <a:rPr lang="en-IN" dirty="0"/>
              <a:t>that can be applied are as follows: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1) More </a:t>
            </a:r>
            <a:r>
              <a:rPr lang="en-IN" dirty="0" smtClean="0"/>
              <a:t>force can </a:t>
            </a:r>
            <a:r>
              <a:rPr lang="en-IN" dirty="0"/>
              <a:t>be applied on the gland by pulling with clamps, </a:t>
            </a:r>
            <a:r>
              <a:rPr lang="en-IN" dirty="0" smtClean="0"/>
              <a:t>extraction with </a:t>
            </a:r>
            <a:r>
              <a:rPr lang="en-IN" dirty="0"/>
              <a:t>spoons, or levering out with retractors</a:t>
            </a:r>
          </a:p>
        </p:txBody>
      </p:sp>
    </p:spTree>
    <p:extLst>
      <p:ext uri="{BB962C8B-B14F-4D97-AF65-F5344CB8AC3E}">
        <p14:creationId xmlns:p14="http://schemas.microsoft.com/office/powerpoint/2010/main" xmlns="" val="3300131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542998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(2) Another </a:t>
            </a:r>
            <a:r>
              <a:rPr lang="en-IN" dirty="0" smtClean="0"/>
              <a:t>method attempts </a:t>
            </a:r>
            <a:r>
              <a:rPr lang="en-IN" dirty="0"/>
              <a:t>to reduce the size of the retrosternal </a:t>
            </a:r>
            <a:r>
              <a:rPr lang="en-IN" dirty="0" smtClean="0"/>
              <a:t>component by </a:t>
            </a:r>
            <a:r>
              <a:rPr lang="en-IN" dirty="0" err="1" smtClean="0"/>
              <a:t>morcellation</a:t>
            </a:r>
            <a:r>
              <a:rPr lang="en-IN" dirty="0" smtClean="0"/>
              <a:t> .</a:t>
            </a:r>
          </a:p>
          <a:p>
            <a:r>
              <a:rPr lang="en-IN" dirty="0"/>
              <a:t>For </a:t>
            </a:r>
            <a:r>
              <a:rPr lang="en-IN" dirty="0" smtClean="0"/>
              <a:t>this the </a:t>
            </a:r>
            <a:r>
              <a:rPr lang="en-IN" dirty="0"/>
              <a:t>capsule must be opened and the soft portions of the </a:t>
            </a:r>
            <a:r>
              <a:rPr lang="en-IN" dirty="0" smtClean="0"/>
              <a:t>gland crushed </a:t>
            </a:r>
            <a:r>
              <a:rPr lang="en-IN" dirty="0"/>
              <a:t>and evacuated. There is a chance of severe </a:t>
            </a:r>
            <a:r>
              <a:rPr lang="en-IN" dirty="0" smtClean="0"/>
              <a:t>haemorrhage and </a:t>
            </a:r>
            <a:r>
              <a:rPr lang="en-IN" dirty="0"/>
              <a:t>distortion of architecture of the </a:t>
            </a:r>
            <a:r>
              <a:rPr lang="en-IN" dirty="0" smtClean="0"/>
              <a:t>gland.</a:t>
            </a:r>
          </a:p>
          <a:p>
            <a:pPr marL="0" indent="0">
              <a:buNone/>
            </a:pPr>
            <a:r>
              <a:rPr lang="en-IN" dirty="0"/>
              <a:t>3) The </a:t>
            </a:r>
            <a:r>
              <a:rPr lang="en-IN" dirty="0" smtClean="0"/>
              <a:t>thoracic inlet is widened  </a:t>
            </a:r>
            <a:r>
              <a:rPr lang="en-IN" dirty="0"/>
              <a:t>by sternotomy, </a:t>
            </a:r>
            <a:r>
              <a:rPr lang="en-IN" dirty="0" err="1"/>
              <a:t>manubriotomy</a:t>
            </a:r>
            <a:r>
              <a:rPr lang="en-IN" dirty="0"/>
              <a:t>, or </a:t>
            </a:r>
            <a:r>
              <a:rPr lang="en-IN" dirty="0" smtClean="0"/>
              <a:t>sternoclavicular dislocation</a:t>
            </a:r>
          </a:p>
          <a:p>
            <a:pPr marL="0" indent="0">
              <a:buNone/>
            </a:pPr>
            <a:r>
              <a:rPr lang="en-IN" dirty="0"/>
              <a:t>4) Additional incisions like anterior </a:t>
            </a:r>
            <a:r>
              <a:rPr lang="en-IN" dirty="0" smtClean="0"/>
              <a:t>or posterolateral </a:t>
            </a:r>
            <a:r>
              <a:rPr lang="en-IN" dirty="0"/>
              <a:t>thoracotomy to assist mobilization of the gland</a:t>
            </a:r>
          </a:p>
        </p:txBody>
      </p:sp>
    </p:spTree>
    <p:extLst>
      <p:ext uri="{BB962C8B-B14F-4D97-AF65-F5344CB8AC3E}">
        <p14:creationId xmlns:p14="http://schemas.microsoft.com/office/powerpoint/2010/main" xmlns="" val="3816433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326957"/>
          </a:xfrm>
        </p:spPr>
        <p:txBody>
          <a:bodyPr/>
          <a:lstStyle/>
          <a:p>
            <a:r>
              <a:rPr lang="en-IN" dirty="0"/>
              <a:t>T</a:t>
            </a:r>
            <a:r>
              <a:rPr lang="en-IN" dirty="0" smtClean="0"/>
              <a:t>ried </a:t>
            </a:r>
            <a:r>
              <a:rPr lang="en-IN" dirty="0"/>
              <a:t>a novel technique using the </a:t>
            </a:r>
            <a:r>
              <a:rPr lang="en-IN" dirty="0" err="1" smtClean="0"/>
              <a:t>Cavitron</a:t>
            </a:r>
            <a:r>
              <a:rPr lang="en-IN" dirty="0"/>
              <a:t> </a:t>
            </a:r>
            <a:r>
              <a:rPr lang="en-IN" dirty="0" smtClean="0"/>
              <a:t>Ultrasonic </a:t>
            </a:r>
            <a:r>
              <a:rPr lang="en-IN" dirty="0"/>
              <a:t>Aspirator (CUSA Excel-Integra Life </a:t>
            </a:r>
            <a:r>
              <a:rPr lang="en-IN" dirty="0" smtClean="0"/>
              <a:t>sciences, USA</a:t>
            </a:r>
            <a:r>
              <a:rPr lang="en-IN" dirty="0"/>
              <a:t>) to reduce the size of the retrosternal portion of the </a:t>
            </a:r>
            <a:r>
              <a:rPr lang="en-IN" dirty="0" smtClean="0"/>
              <a:t>gland by </a:t>
            </a:r>
            <a:r>
              <a:rPr lang="en-IN" dirty="0" err="1"/>
              <a:t>intracapsular</a:t>
            </a:r>
            <a:r>
              <a:rPr lang="en-IN" dirty="0"/>
              <a:t> </a:t>
            </a:r>
            <a:r>
              <a:rPr lang="en-IN" dirty="0" err="1"/>
              <a:t>debulking</a:t>
            </a:r>
            <a:r>
              <a:rPr lang="en-IN" dirty="0"/>
              <a:t>, without causing much </a:t>
            </a:r>
            <a:r>
              <a:rPr lang="en-IN" dirty="0" smtClean="0"/>
              <a:t>haemorrhage or </a:t>
            </a:r>
            <a:r>
              <a:rPr lang="en-IN" dirty="0"/>
              <a:t>distortion of architecture of the gland. </a:t>
            </a:r>
            <a:endParaRPr lang="en-IN" dirty="0" smtClean="0"/>
          </a:p>
          <a:p>
            <a:r>
              <a:rPr lang="en-IN" dirty="0" smtClean="0"/>
              <a:t>Following this the </a:t>
            </a:r>
            <a:r>
              <a:rPr lang="en-IN" dirty="0"/>
              <a:t>retrosternal component could be easily delivered into </a:t>
            </a:r>
            <a:r>
              <a:rPr lang="en-IN" dirty="0" smtClean="0"/>
              <a:t>the neck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1917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en-US" b="1" dirty="0" smtClean="0"/>
              <a:t>Patients and Methods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249863"/>
          </a:xfrm>
        </p:spPr>
        <p:txBody>
          <a:bodyPr>
            <a:normAutofit/>
          </a:bodyPr>
          <a:lstStyle/>
          <a:p>
            <a:r>
              <a:rPr lang="en-IN" dirty="0"/>
              <a:t>Between October 2015 and November 2019 </a:t>
            </a:r>
            <a:r>
              <a:rPr lang="en-IN" dirty="0" smtClean="0"/>
              <a:t>, </a:t>
            </a:r>
            <a:r>
              <a:rPr lang="en-IN" dirty="0"/>
              <a:t>had 3 cases </a:t>
            </a:r>
            <a:r>
              <a:rPr lang="en-IN" dirty="0" smtClean="0"/>
              <a:t>of retrosternal </a:t>
            </a:r>
            <a:r>
              <a:rPr lang="en-IN" dirty="0" err="1"/>
              <a:t>goiter</a:t>
            </a:r>
            <a:r>
              <a:rPr lang="en-IN" dirty="0"/>
              <a:t> of grade 2 and above as per the </a:t>
            </a:r>
            <a:r>
              <a:rPr lang="en-IN" dirty="0" smtClean="0"/>
              <a:t>classification by </a:t>
            </a:r>
            <a:r>
              <a:rPr lang="en-IN" dirty="0" err="1"/>
              <a:t>Huins</a:t>
            </a:r>
            <a:r>
              <a:rPr lang="en-IN" dirty="0"/>
              <a:t> et al</a:t>
            </a:r>
            <a:r>
              <a:rPr lang="en-IN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75" y="2740026"/>
            <a:ext cx="7477991" cy="31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157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276"/>
            <a:ext cx="10515600" cy="5821251"/>
          </a:xfrm>
        </p:spPr>
        <p:txBody>
          <a:bodyPr>
            <a:normAutofit/>
          </a:bodyPr>
          <a:lstStyle/>
          <a:p>
            <a:r>
              <a:rPr lang="en-IN" b="1" dirty="0"/>
              <a:t>Case 1</a:t>
            </a:r>
            <a:r>
              <a:rPr lang="en-IN" dirty="0"/>
              <a:t> :58-year-old lady with H/O thyroid swelling of 15-year duration 	and recurrent bouts of breathlessness on bending forwards for 	the last 6 months. CECT showed a multinodular </a:t>
            </a:r>
            <a:r>
              <a:rPr lang="en-IN" dirty="0" err="1"/>
              <a:t>goiter</a:t>
            </a:r>
            <a:r>
              <a:rPr lang="en-IN" dirty="0"/>
              <a:t> with grade 	2 retrosternal extension as per </a:t>
            </a:r>
            <a:r>
              <a:rPr lang="en-IN" dirty="0" err="1"/>
              <a:t>Huins</a:t>
            </a:r>
            <a:r>
              <a:rPr lang="en-IN" dirty="0"/>
              <a:t> classification, with tracheal 	compression.</a:t>
            </a:r>
          </a:p>
          <a:p>
            <a:r>
              <a:rPr lang="en-US" b="1" dirty="0"/>
              <a:t>Case 2</a:t>
            </a:r>
            <a:r>
              <a:rPr lang="en-US" dirty="0"/>
              <a:t>: </a:t>
            </a:r>
            <a:r>
              <a:rPr lang="en-IN" dirty="0"/>
              <a:t>77-year-old lady with H/O thyroid swelling of 20-year 	duration. Recent H/O breathlessness on exertion CECT showed a 	multinodular </a:t>
            </a:r>
            <a:r>
              <a:rPr lang="en-IN" dirty="0" err="1"/>
              <a:t>goiter</a:t>
            </a:r>
            <a:r>
              <a:rPr lang="en-IN" dirty="0"/>
              <a:t> with grade 2 retrosternal extension with a 	narrow waist at the thoracic inlet</a:t>
            </a:r>
            <a:endParaRPr lang="en-US" dirty="0"/>
          </a:p>
          <a:p>
            <a:r>
              <a:rPr lang="en-IN" b="1" dirty="0" smtClean="0"/>
              <a:t>Case </a:t>
            </a:r>
            <a:r>
              <a:rPr lang="en-IN" b="1" dirty="0"/>
              <a:t>3 </a:t>
            </a:r>
            <a:r>
              <a:rPr lang="en-IN" dirty="0"/>
              <a:t>: 32-year-old lady with thyroid swelling of 2-year duration. She </a:t>
            </a:r>
            <a:r>
              <a:rPr lang="en-IN" dirty="0" smtClean="0"/>
              <a:t>	was </a:t>
            </a:r>
            <a:r>
              <a:rPr lang="en-IN" dirty="0"/>
              <a:t>evaluated by the ENT surgeon for slight change in voice. 	CECT showed a multinodular </a:t>
            </a:r>
            <a:r>
              <a:rPr lang="en-IN" dirty="0" err="1"/>
              <a:t>goiter</a:t>
            </a:r>
            <a:r>
              <a:rPr lang="en-IN" dirty="0"/>
              <a:t> with grade 3 retrosternal </a:t>
            </a:r>
            <a:r>
              <a:rPr lang="en-IN" dirty="0" smtClean="0"/>
              <a:t>	extension </a:t>
            </a:r>
            <a:r>
              <a:rPr lang="en-IN" dirty="0"/>
              <a:t>up to D5–D6 </a:t>
            </a:r>
            <a:r>
              <a:rPr lang="en-IN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57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Obesity is a major </a:t>
            </a:r>
            <a:r>
              <a:rPr lang="en-IN"/>
              <a:t>issue </a:t>
            </a:r>
            <a:r>
              <a:rPr lang="en-IN" smtClean="0"/>
              <a:t>faced by </a:t>
            </a:r>
            <a:r>
              <a:rPr lang="en-IN" dirty="0"/>
              <a:t>modern society</a:t>
            </a:r>
            <a:endParaRPr lang="en-IN" dirty="0" smtClean="0"/>
          </a:p>
          <a:p>
            <a:r>
              <a:rPr lang="en-IN" dirty="0" smtClean="0"/>
              <a:t>Roux-</a:t>
            </a:r>
            <a:r>
              <a:rPr lang="en-IN" dirty="0" err="1" smtClean="0"/>
              <a:t>en</a:t>
            </a:r>
            <a:r>
              <a:rPr lang="en-IN" dirty="0" smtClean="0"/>
              <a:t>-Y </a:t>
            </a:r>
            <a:r>
              <a:rPr lang="en-IN" dirty="0"/>
              <a:t>gastric bypass (RYGB) is a safe and </a:t>
            </a:r>
            <a:r>
              <a:rPr lang="en-IN" dirty="0" smtClean="0"/>
              <a:t>effective method </a:t>
            </a:r>
            <a:r>
              <a:rPr lang="en-IN" dirty="0"/>
              <a:t>of producing sustained and meaningful </a:t>
            </a:r>
            <a:r>
              <a:rPr lang="en-IN" dirty="0" smtClean="0"/>
              <a:t>weight loss</a:t>
            </a:r>
            <a:r>
              <a:rPr lang="en-IN" dirty="0"/>
              <a:t>, improvement or resolution of </a:t>
            </a:r>
            <a:r>
              <a:rPr lang="en-IN" dirty="0" smtClean="0"/>
              <a:t>obesity-associated co-morbidities.</a:t>
            </a:r>
          </a:p>
          <a:p>
            <a:r>
              <a:rPr lang="en-IN" dirty="0"/>
              <a:t>Anastomotic strictures are a </a:t>
            </a:r>
            <a:r>
              <a:rPr lang="en-IN" dirty="0" smtClean="0"/>
              <a:t>known complication </a:t>
            </a:r>
            <a:r>
              <a:rPr lang="en-IN" dirty="0"/>
              <a:t>of the Gastro </a:t>
            </a:r>
            <a:r>
              <a:rPr lang="en-IN" dirty="0" err="1" smtClean="0"/>
              <a:t>jejunostomy</a:t>
            </a:r>
            <a:endParaRPr lang="en-IN" dirty="0" smtClean="0"/>
          </a:p>
          <a:p>
            <a:r>
              <a:rPr lang="en-IN" dirty="0" smtClean="0"/>
              <a:t>Treatment varied </a:t>
            </a:r>
            <a:r>
              <a:rPr lang="en-IN" dirty="0"/>
              <a:t>from </a:t>
            </a:r>
            <a:r>
              <a:rPr lang="en-IN" dirty="0" smtClean="0"/>
              <a:t>endoscopic therapy </a:t>
            </a:r>
            <a:r>
              <a:rPr lang="en-IN" dirty="0"/>
              <a:t>to </a:t>
            </a:r>
            <a:r>
              <a:rPr lang="en-IN" dirty="0" smtClean="0"/>
              <a:t>operative revision </a:t>
            </a:r>
            <a:r>
              <a:rPr lang="en-IN" dirty="0"/>
              <a:t>of the </a:t>
            </a:r>
            <a:r>
              <a:rPr lang="en-IN" dirty="0" err="1"/>
              <a:t>gastrojejunostomy</a:t>
            </a:r>
            <a:r>
              <a:rPr lang="en-IN" dirty="0"/>
              <a:t> with or without </a:t>
            </a:r>
            <a:r>
              <a:rPr lang="en-IN" dirty="0" smtClean="0"/>
              <a:t>additional anatomic </a:t>
            </a:r>
            <a:r>
              <a:rPr lang="en-IN" dirty="0"/>
              <a:t>revisions</a:t>
            </a:r>
          </a:p>
        </p:txBody>
      </p:sp>
    </p:spTree>
    <p:extLst>
      <p:ext uri="{BB962C8B-B14F-4D97-AF65-F5344CB8AC3E}">
        <p14:creationId xmlns:p14="http://schemas.microsoft.com/office/powerpoint/2010/main" xmlns="" val="1069307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In all three cases the TFT was normal, FNAC was reported  as benign, and the vocal cord evaluation was normal.</a:t>
            </a:r>
          </a:p>
          <a:p>
            <a:r>
              <a:rPr lang="en-IN" dirty="0"/>
              <a:t>In all the three patients sternotomy was contemplated.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64429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939" y="487431"/>
            <a:ext cx="10515600" cy="50212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89" y="342485"/>
            <a:ext cx="2999068" cy="497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39" y="320003"/>
            <a:ext cx="4382647" cy="5016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8344" y="5450158"/>
            <a:ext cx="400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case 2 </a:t>
            </a:r>
            <a:r>
              <a:rPr lang="en-IN" dirty="0"/>
              <a:t>showing grade 2 retrosternal</a:t>
            </a:r>
          </a:p>
          <a:p>
            <a:r>
              <a:rPr lang="en-IN" dirty="0"/>
              <a:t>extension with the mediastinal component broader than the thoracic</a:t>
            </a:r>
          </a:p>
          <a:p>
            <a:r>
              <a:rPr lang="en-IN" dirty="0"/>
              <a:t>inlet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7563" y="5503642"/>
            <a:ext cx="414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case 3 </a:t>
            </a:r>
            <a:r>
              <a:rPr lang="en-IN" dirty="0"/>
              <a:t>showing grade 3 retrosternal</a:t>
            </a:r>
          </a:p>
          <a:p>
            <a:r>
              <a:rPr lang="en-IN" dirty="0"/>
              <a:t>extension below the level of D5 vertebra</a:t>
            </a:r>
          </a:p>
        </p:txBody>
      </p:sp>
    </p:spTree>
    <p:extLst>
      <p:ext uri="{BB962C8B-B14F-4D97-AF65-F5344CB8AC3E}">
        <p14:creationId xmlns:p14="http://schemas.microsoft.com/office/powerpoint/2010/main" xmlns="" val="14858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/>
          <a:lstStyle/>
          <a:p>
            <a:r>
              <a:rPr lang="en-US" b="1" dirty="0" smtClean="0"/>
              <a:t>Surgical Technique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4818063"/>
          </a:xfrm>
        </p:spPr>
        <p:txBody>
          <a:bodyPr>
            <a:normAutofit/>
          </a:bodyPr>
          <a:lstStyle/>
          <a:p>
            <a:r>
              <a:rPr lang="en-IN" dirty="0"/>
              <a:t>Preoperative consent for sternotomy was obtained, and </a:t>
            </a:r>
            <a:r>
              <a:rPr lang="en-IN" dirty="0" smtClean="0"/>
              <a:t>the   cardiothoracic </a:t>
            </a:r>
            <a:r>
              <a:rPr lang="en-IN" dirty="0"/>
              <a:t>surgeon’s availability for the same was ensured.</a:t>
            </a:r>
          </a:p>
          <a:p>
            <a:r>
              <a:rPr lang="en-IN" dirty="0"/>
              <a:t>General </a:t>
            </a:r>
            <a:r>
              <a:rPr lang="en-IN" dirty="0" err="1"/>
              <a:t>anesthesia</a:t>
            </a:r>
            <a:r>
              <a:rPr lang="en-IN" dirty="0"/>
              <a:t> with classical thyroidectomy </a:t>
            </a:r>
            <a:r>
              <a:rPr lang="en-IN" dirty="0" smtClean="0"/>
              <a:t>position was used</a:t>
            </a:r>
          </a:p>
          <a:p>
            <a:r>
              <a:rPr lang="en-IN" dirty="0"/>
              <a:t>The thyroid gland was exposed through a </a:t>
            </a:r>
            <a:r>
              <a:rPr lang="en-IN" dirty="0" smtClean="0"/>
              <a:t>low collar </a:t>
            </a:r>
            <a:r>
              <a:rPr lang="en-IN" dirty="0"/>
              <a:t>incision dividing the strap muscles on both </a:t>
            </a:r>
            <a:r>
              <a:rPr lang="en-IN" dirty="0" smtClean="0"/>
              <a:t>sides</a:t>
            </a:r>
          </a:p>
          <a:p>
            <a:r>
              <a:rPr lang="en-IN" dirty="0" smtClean="0"/>
              <a:t>The superior </a:t>
            </a:r>
            <a:r>
              <a:rPr lang="en-IN" dirty="0"/>
              <a:t>pedicles were ligated and divided, and the gland </a:t>
            </a:r>
            <a:r>
              <a:rPr lang="en-IN" dirty="0" smtClean="0"/>
              <a:t>was mobilized </a:t>
            </a:r>
            <a:r>
              <a:rPr lang="en-IN" dirty="0"/>
              <a:t>as far as possible by close capsular dissection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superior </a:t>
            </a:r>
            <a:r>
              <a:rPr lang="en-IN" dirty="0"/>
              <a:t>parathyroid glands were visualized and preserved.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269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1" y="468111"/>
            <a:ext cx="10515600" cy="5881174"/>
          </a:xfrm>
        </p:spPr>
        <p:txBody>
          <a:bodyPr>
            <a:normAutofit/>
          </a:bodyPr>
          <a:lstStyle/>
          <a:p>
            <a:r>
              <a:rPr lang="en-IN" dirty="0"/>
              <a:t>The anterior surface of the gland was dissected up to the </a:t>
            </a:r>
            <a:r>
              <a:rPr lang="en-IN" dirty="0" smtClean="0"/>
              <a:t>capsule to </a:t>
            </a:r>
            <a:r>
              <a:rPr lang="en-IN" dirty="0"/>
              <a:t>make sure that the recurrent laryngeal nerve was </a:t>
            </a:r>
            <a:r>
              <a:rPr lang="en-IN" dirty="0" smtClean="0"/>
              <a:t>not anterior </a:t>
            </a:r>
            <a:r>
              <a:rPr lang="en-IN" dirty="0"/>
              <a:t>to the </a:t>
            </a:r>
            <a:r>
              <a:rPr lang="en-IN" dirty="0" smtClean="0"/>
              <a:t>gland</a:t>
            </a:r>
          </a:p>
          <a:p>
            <a:r>
              <a:rPr lang="en-IN" dirty="0"/>
              <a:t>Attempt to deliver the retrosternal </a:t>
            </a:r>
            <a:r>
              <a:rPr lang="en-IN" dirty="0" smtClean="0"/>
              <a:t>portion was </a:t>
            </a:r>
            <a:r>
              <a:rPr lang="en-IN" dirty="0"/>
              <a:t>made by gentle traction and finger </a:t>
            </a:r>
            <a:r>
              <a:rPr lang="en-IN" dirty="0" smtClean="0"/>
              <a:t>dissection</a:t>
            </a:r>
          </a:p>
          <a:p>
            <a:r>
              <a:rPr lang="en-IN" dirty="0" smtClean="0"/>
              <a:t>This was </a:t>
            </a:r>
            <a:r>
              <a:rPr lang="en-IN" dirty="0"/>
              <a:t>not possible </a:t>
            </a:r>
            <a:r>
              <a:rPr lang="en-IN" dirty="0" smtClean="0"/>
              <a:t>and No </a:t>
            </a:r>
            <a:r>
              <a:rPr lang="en-IN" dirty="0"/>
              <a:t>forceful manipulation was attempted</a:t>
            </a:r>
            <a:r>
              <a:rPr lang="en-IN" dirty="0" smtClean="0"/>
              <a:t>.</a:t>
            </a:r>
          </a:p>
          <a:p>
            <a:r>
              <a:rPr lang="en-IN" dirty="0"/>
              <a:t>The </a:t>
            </a:r>
            <a:r>
              <a:rPr lang="en-IN" dirty="0" smtClean="0"/>
              <a:t>thyroid capsule </a:t>
            </a:r>
            <a:r>
              <a:rPr lang="en-IN" dirty="0"/>
              <a:t>was opened on the side of the retrosternal </a:t>
            </a:r>
            <a:r>
              <a:rPr lang="en-IN" dirty="0" smtClean="0"/>
              <a:t>extension after </a:t>
            </a:r>
            <a:r>
              <a:rPr lang="en-IN" dirty="0"/>
              <a:t>cauterization with bipolar cautery</a:t>
            </a:r>
            <a:r>
              <a:rPr lang="en-IN" dirty="0" smtClean="0"/>
              <a:t>.</a:t>
            </a:r>
          </a:p>
          <a:p>
            <a:r>
              <a:rPr lang="en-IN" dirty="0"/>
              <a:t>The CUSA </a:t>
            </a:r>
            <a:r>
              <a:rPr lang="en-IN" dirty="0" smtClean="0"/>
              <a:t>probe was </a:t>
            </a:r>
            <a:r>
              <a:rPr lang="en-IN" dirty="0"/>
              <a:t>introduced into the gland and directed to the </a:t>
            </a:r>
            <a:r>
              <a:rPr lang="en-IN" dirty="0" smtClean="0"/>
              <a:t>retrosternal portion </a:t>
            </a:r>
            <a:r>
              <a:rPr lang="en-IN" dirty="0"/>
              <a:t>and activated</a:t>
            </a:r>
            <a:r>
              <a:rPr lang="en-IN" dirty="0" smtClean="0"/>
              <a:t>.</a:t>
            </a:r>
          </a:p>
          <a:p>
            <a:r>
              <a:rPr lang="en-IN" dirty="0"/>
              <a:t>The settings for CUSA were </a:t>
            </a:r>
            <a:r>
              <a:rPr lang="en-IN" dirty="0" smtClean="0"/>
              <a:t>aspiration at </a:t>
            </a:r>
            <a:r>
              <a:rPr lang="en-IN" dirty="0"/>
              <a:t>100%, irrigation at 6 cc per minute, amplitude at 60%, </a:t>
            </a:r>
            <a:r>
              <a:rPr lang="en-IN" dirty="0" smtClean="0"/>
              <a:t>and tissue </a:t>
            </a:r>
            <a:r>
              <a:rPr lang="en-IN" dirty="0"/>
              <a:t>select at ++</a:t>
            </a:r>
          </a:p>
        </p:txBody>
      </p:sp>
    </p:spTree>
    <p:extLst>
      <p:ext uri="{BB962C8B-B14F-4D97-AF65-F5344CB8AC3E}">
        <p14:creationId xmlns:p14="http://schemas.microsoft.com/office/powerpoint/2010/main" xmlns="" val="42758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1065"/>
            <a:ext cx="10515600" cy="554589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The soft portions of the retrosternal </a:t>
            </a:r>
            <a:r>
              <a:rPr lang="en-IN" dirty="0" smtClean="0"/>
              <a:t>component were </a:t>
            </a:r>
            <a:r>
              <a:rPr lang="en-IN" dirty="0"/>
              <a:t>sucked out resulting in shrinkage of the size </a:t>
            </a:r>
            <a:r>
              <a:rPr lang="en-IN" dirty="0" smtClean="0"/>
              <a:t>of the </a:t>
            </a:r>
            <a:r>
              <a:rPr lang="en-IN" dirty="0"/>
              <a:t>same. </a:t>
            </a:r>
            <a:endParaRPr lang="en-IN" dirty="0" smtClean="0"/>
          </a:p>
          <a:p>
            <a:r>
              <a:rPr lang="en-IN" dirty="0" smtClean="0"/>
              <a:t>Babcock </a:t>
            </a:r>
            <a:r>
              <a:rPr lang="en-IN" dirty="0"/>
              <a:t>Clamps were applied to the margins of </a:t>
            </a:r>
            <a:r>
              <a:rPr lang="en-IN" dirty="0" smtClean="0"/>
              <a:t>the opening </a:t>
            </a:r>
            <a:r>
              <a:rPr lang="en-IN" dirty="0"/>
              <a:t>on the capsule of the thyroid gland and gentle </a:t>
            </a:r>
            <a:r>
              <a:rPr lang="en-IN" dirty="0" smtClean="0"/>
              <a:t>upward traction </a:t>
            </a:r>
            <a:r>
              <a:rPr lang="en-IN" dirty="0"/>
              <a:t>applied. Close capsular dissection was continued </a:t>
            </a:r>
            <a:r>
              <a:rPr lang="en-IN" dirty="0" smtClean="0"/>
              <a:t>till the </a:t>
            </a:r>
            <a:r>
              <a:rPr lang="en-IN" dirty="0"/>
              <a:t>whole gland was delivered into the </a:t>
            </a:r>
            <a:r>
              <a:rPr lang="en-IN" dirty="0" smtClean="0"/>
              <a:t>neck</a:t>
            </a:r>
          </a:p>
          <a:p>
            <a:r>
              <a:rPr lang="en-IN" dirty="0" smtClean="0"/>
              <a:t>The reduction </a:t>
            </a:r>
            <a:r>
              <a:rPr lang="en-IN" dirty="0"/>
              <a:t>in size of the retrosternal portion allowed for </a:t>
            </a:r>
            <a:r>
              <a:rPr lang="en-IN" dirty="0" smtClean="0"/>
              <a:t>comfortable </a:t>
            </a:r>
            <a:r>
              <a:rPr lang="en-IN" dirty="0" err="1" smtClean="0"/>
              <a:t>maneuvering</a:t>
            </a:r>
            <a:r>
              <a:rPr lang="en-IN" dirty="0" smtClean="0"/>
              <a:t> </a:t>
            </a:r>
            <a:r>
              <a:rPr lang="en-IN" dirty="0"/>
              <a:t>of the gland to visualize and protect </a:t>
            </a:r>
            <a:r>
              <a:rPr lang="en-IN" dirty="0" smtClean="0"/>
              <a:t>the recurrent </a:t>
            </a:r>
            <a:r>
              <a:rPr lang="en-IN" dirty="0"/>
              <a:t>laryngeal nerves and the inferior parathyroid glands</a:t>
            </a:r>
            <a:r>
              <a:rPr lang="en-IN" dirty="0" smtClean="0"/>
              <a:t>.</a:t>
            </a:r>
          </a:p>
          <a:p>
            <a:r>
              <a:rPr lang="en-IN" dirty="0"/>
              <a:t>The rest of the surgery was completed </a:t>
            </a:r>
            <a:r>
              <a:rPr lang="en-IN" dirty="0" smtClean="0"/>
              <a:t>as usual.</a:t>
            </a:r>
          </a:p>
          <a:p>
            <a:r>
              <a:rPr lang="en-IN" dirty="0"/>
              <a:t>All the 3 patients </a:t>
            </a:r>
            <a:r>
              <a:rPr lang="en-IN" dirty="0" smtClean="0"/>
              <a:t>were discharged at 48 </a:t>
            </a:r>
            <a:r>
              <a:rPr lang="en-IN" dirty="0"/>
              <a:t>h</a:t>
            </a:r>
            <a:r>
              <a:rPr lang="en-IN" dirty="0" smtClean="0"/>
              <a:t>.</a:t>
            </a:r>
          </a:p>
          <a:p>
            <a:r>
              <a:rPr lang="en-IN" dirty="0"/>
              <a:t>No incidence of </a:t>
            </a:r>
            <a:r>
              <a:rPr lang="en-IN" dirty="0" err="1"/>
              <a:t>hypocalcemia</a:t>
            </a:r>
            <a:r>
              <a:rPr lang="en-IN" dirty="0"/>
              <a:t> or recurrent </a:t>
            </a:r>
            <a:r>
              <a:rPr lang="en-IN" dirty="0" err="1"/>
              <a:t>largyngeal</a:t>
            </a:r>
            <a:r>
              <a:rPr lang="en-IN" dirty="0"/>
              <a:t> nerve palsy was </a:t>
            </a:r>
            <a:r>
              <a:rPr lang="en-IN" dirty="0" smtClean="0"/>
              <a:t>reported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149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961" y="365125"/>
            <a:ext cx="6812078" cy="5447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9961" y="5812177"/>
            <a:ext cx="7650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131413"/>
                </a:solidFill>
                <a:latin typeface="VyplqpAdvTT3713a231"/>
              </a:rPr>
              <a:t>Operative specimen of case 2 showing area of CUSA entry</a:t>
            </a:r>
          </a:p>
          <a:p>
            <a:r>
              <a:rPr lang="en-IN" dirty="0">
                <a:solidFill>
                  <a:srgbClr val="131413"/>
                </a:solidFill>
                <a:latin typeface="VyplqpAdvTT3713a231"/>
              </a:rPr>
              <a:t>(yellow arrow) and the retrosternal portions of both lobes (RS)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179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Gady</a:t>
            </a:r>
            <a:r>
              <a:rPr lang="es-ES" dirty="0"/>
              <a:t> </a:t>
            </a:r>
            <a:r>
              <a:rPr lang="es-ES" dirty="0" err="1"/>
              <a:t>Har</a:t>
            </a:r>
            <a:r>
              <a:rPr lang="es-ES" dirty="0"/>
              <a:t>-El et al. </a:t>
            </a:r>
            <a:r>
              <a:rPr lang="es-ES" dirty="0" err="1"/>
              <a:t>described</a:t>
            </a:r>
            <a:r>
              <a:rPr lang="es-ES" dirty="0"/>
              <a:t> a </a:t>
            </a:r>
            <a:r>
              <a:rPr lang="es-ES" dirty="0" err="1"/>
              <a:t>technique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smtClean="0"/>
              <a:t>a </a:t>
            </a:r>
            <a:r>
              <a:rPr lang="en-IN" dirty="0" err="1" smtClean="0"/>
              <a:t>microdebrider</a:t>
            </a:r>
            <a:r>
              <a:rPr lang="en-IN" dirty="0" smtClean="0"/>
              <a:t>/shaver </a:t>
            </a:r>
            <a:r>
              <a:rPr lang="en-IN" dirty="0"/>
              <a:t>to </a:t>
            </a:r>
            <a:r>
              <a:rPr lang="en-IN" dirty="0" err="1"/>
              <a:t>debulk</a:t>
            </a:r>
            <a:r>
              <a:rPr lang="en-IN" dirty="0"/>
              <a:t> the retrosternal </a:t>
            </a:r>
            <a:r>
              <a:rPr lang="en-IN" dirty="0" smtClean="0"/>
              <a:t>portion.</a:t>
            </a:r>
            <a:endParaRPr lang="en-IN" dirty="0"/>
          </a:p>
          <a:p>
            <a:r>
              <a:rPr lang="en-IN" dirty="0"/>
              <a:t>The </a:t>
            </a:r>
            <a:r>
              <a:rPr lang="en-IN" dirty="0" err="1"/>
              <a:t>microdebrider</a:t>
            </a:r>
            <a:r>
              <a:rPr lang="en-IN" dirty="0"/>
              <a:t> does not differentiate between soft </a:t>
            </a:r>
            <a:r>
              <a:rPr lang="en-IN" dirty="0" smtClean="0"/>
              <a:t>and firm </a:t>
            </a:r>
            <a:r>
              <a:rPr lang="en-IN" dirty="0"/>
              <a:t>tissues, and care has to be taken to prevent it from </a:t>
            </a:r>
            <a:r>
              <a:rPr lang="en-IN" dirty="0" smtClean="0"/>
              <a:t>exiting </a:t>
            </a:r>
            <a:r>
              <a:rPr lang="en-IN" dirty="0"/>
              <a:t>the confines of the thyroid capsule and damaging </a:t>
            </a:r>
            <a:r>
              <a:rPr lang="en-IN" dirty="0" smtClean="0"/>
              <a:t>adjacent structures</a:t>
            </a:r>
          </a:p>
          <a:p>
            <a:r>
              <a:rPr lang="en-IN" dirty="0"/>
              <a:t>As an </a:t>
            </a:r>
            <a:r>
              <a:rPr lang="en-IN" dirty="0" smtClean="0"/>
              <a:t>alternative CUSA is used to </a:t>
            </a:r>
            <a:r>
              <a:rPr lang="en-IN" dirty="0"/>
              <a:t>fragment and aspirate the colloid </a:t>
            </a:r>
            <a:r>
              <a:rPr lang="en-IN" dirty="0" smtClean="0"/>
              <a:t>portion of </a:t>
            </a:r>
            <a:r>
              <a:rPr lang="en-IN" dirty="0"/>
              <a:t>the retrosternal </a:t>
            </a:r>
            <a:r>
              <a:rPr lang="en-IN" dirty="0" err="1"/>
              <a:t>goiter</a:t>
            </a:r>
            <a:r>
              <a:rPr lang="en-IN" dirty="0"/>
              <a:t>, thus reducing its </a:t>
            </a:r>
            <a:r>
              <a:rPr lang="en-IN" dirty="0" smtClean="0"/>
              <a:t>size</a:t>
            </a:r>
          </a:p>
          <a:p>
            <a:r>
              <a:rPr lang="en-IN" dirty="0"/>
              <a:t>The </a:t>
            </a:r>
            <a:r>
              <a:rPr lang="en-IN" dirty="0" smtClean="0"/>
              <a:t>advantage of </a:t>
            </a:r>
            <a:r>
              <a:rPr lang="en-IN" dirty="0"/>
              <a:t>CUSA is that it sucks out only the soft </a:t>
            </a:r>
            <a:r>
              <a:rPr lang="en-IN" dirty="0" smtClean="0"/>
              <a:t>colloid tissue </a:t>
            </a:r>
            <a:r>
              <a:rPr lang="en-IN" dirty="0"/>
              <a:t>without damaging the capsule or adjacent structures.</a:t>
            </a:r>
          </a:p>
        </p:txBody>
      </p:sp>
    </p:spTree>
    <p:extLst>
      <p:ext uri="{BB962C8B-B14F-4D97-AF65-F5344CB8AC3E}">
        <p14:creationId xmlns:p14="http://schemas.microsoft.com/office/powerpoint/2010/main" xmlns="" val="1292122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r>
              <a:rPr lang="en-US" b="1" dirty="0" smtClean="0"/>
              <a:t>Limitations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/>
          </a:bodyPr>
          <a:lstStyle/>
          <a:p>
            <a:r>
              <a:rPr lang="en-IN" dirty="0"/>
              <a:t>CUSA should </a:t>
            </a:r>
            <a:r>
              <a:rPr lang="en-IN" dirty="0" smtClean="0"/>
              <a:t>not be </a:t>
            </a:r>
            <a:r>
              <a:rPr lang="en-IN" dirty="0"/>
              <a:t>attempted in case of any suspicion of malignancy in </a:t>
            </a:r>
            <a:r>
              <a:rPr lang="en-IN" dirty="0" smtClean="0"/>
              <a:t>the retrosternal portion</a:t>
            </a:r>
          </a:p>
          <a:p>
            <a:r>
              <a:rPr lang="en-IN" dirty="0"/>
              <a:t>If there is no continuity between the neck and </a:t>
            </a:r>
            <a:r>
              <a:rPr lang="en-IN" dirty="0" smtClean="0"/>
              <a:t>mediastinal components </a:t>
            </a:r>
            <a:r>
              <a:rPr lang="en-IN" dirty="0"/>
              <a:t>of the thyroid, CUSA will not be useful.</a:t>
            </a:r>
          </a:p>
        </p:txBody>
      </p:sp>
    </p:spTree>
    <p:extLst>
      <p:ext uri="{BB962C8B-B14F-4D97-AF65-F5344CB8AC3E}">
        <p14:creationId xmlns:p14="http://schemas.microsoft.com/office/powerpoint/2010/main" xmlns="" val="22145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1673739"/>
            <a:ext cx="10515600" cy="4868863"/>
          </a:xfrm>
        </p:spPr>
        <p:txBody>
          <a:bodyPr/>
          <a:lstStyle/>
          <a:p>
            <a:r>
              <a:rPr lang="en-IN" dirty="0" err="1"/>
              <a:t>Cavitron</a:t>
            </a:r>
            <a:r>
              <a:rPr lang="en-IN" dirty="0"/>
              <a:t> Ultrasonic Aspirator is a safe instrument that can </a:t>
            </a:r>
            <a:r>
              <a:rPr lang="en-IN" dirty="0" smtClean="0"/>
              <a:t>be used </a:t>
            </a:r>
            <a:r>
              <a:rPr lang="en-IN" dirty="0"/>
              <a:t>in retrosternal thyroid surgery where there is no </a:t>
            </a:r>
            <a:r>
              <a:rPr lang="en-IN" dirty="0" smtClean="0"/>
              <a:t>suspicion of malignancy</a:t>
            </a:r>
          </a:p>
          <a:p>
            <a:r>
              <a:rPr lang="en-IN" dirty="0"/>
              <a:t>O</a:t>
            </a:r>
            <a:r>
              <a:rPr lang="en-IN" dirty="0" smtClean="0"/>
              <a:t>bviates </a:t>
            </a:r>
            <a:r>
              <a:rPr lang="en-IN" dirty="0"/>
              <a:t>the </a:t>
            </a:r>
            <a:r>
              <a:rPr lang="en-IN" dirty="0" smtClean="0"/>
              <a:t>need </a:t>
            </a:r>
            <a:r>
              <a:rPr lang="en-IN" dirty="0"/>
              <a:t>for </a:t>
            </a:r>
            <a:r>
              <a:rPr lang="en-IN" dirty="0" smtClean="0"/>
              <a:t>sternotomy/thoracotomy </a:t>
            </a:r>
            <a:r>
              <a:rPr lang="en-IN" dirty="0"/>
              <a:t>and the use of </a:t>
            </a:r>
            <a:r>
              <a:rPr lang="en-IN" dirty="0" smtClean="0"/>
              <a:t>force</a:t>
            </a:r>
          </a:p>
          <a:p>
            <a:r>
              <a:rPr lang="en-IN" dirty="0"/>
              <a:t>There is no risk of </a:t>
            </a:r>
            <a:r>
              <a:rPr lang="en-IN" dirty="0" smtClean="0"/>
              <a:t>haemorrhage and </a:t>
            </a:r>
            <a:r>
              <a:rPr lang="en-IN" dirty="0"/>
              <a:t>damage to the adjacent structures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9389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456" y="218821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" y="1194816"/>
            <a:ext cx="11521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1. </a:t>
            </a:r>
            <a:r>
              <a:rPr lang="en-IN" dirty="0" err="1"/>
              <a:t>Aghajanzadeh</a:t>
            </a:r>
            <a:r>
              <a:rPr lang="en-IN" dirty="0"/>
              <a:t> M, </a:t>
            </a:r>
            <a:r>
              <a:rPr lang="en-IN" dirty="0" err="1"/>
              <a:t>Asgary</a:t>
            </a:r>
            <a:r>
              <a:rPr lang="en-IN" dirty="0"/>
              <a:t> MR, </a:t>
            </a:r>
            <a:r>
              <a:rPr lang="en-IN" dirty="0" err="1"/>
              <a:t>Mohammadi</a:t>
            </a:r>
            <a:r>
              <a:rPr lang="en-IN" dirty="0"/>
              <a:t> F, </a:t>
            </a:r>
            <a:r>
              <a:rPr lang="en-IN" dirty="0" err="1"/>
              <a:t>Darvishi</a:t>
            </a:r>
            <a:r>
              <a:rPr lang="en-IN" dirty="0"/>
              <a:t> H,</a:t>
            </a:r>
          </a:p>
          <a:p>
            <a:r>
              <a:rPr lang="en-IN" dirty="0" err="1"/>
              <a:t>Safarpour</a:t>
            </a:r>
            <a:r>
              <a:rPr lang="en-IN" dirty="0"/>
              <a:t> Y (2018) An investigation into symptoms, diagnosis,</a:t>
            </a:r>
          </a:p>
          <a:p>
            <a:r>
              <a:rPr lang="en-IN" dirty="0"/>
              <a:t>treatment, and treatment complications in patients with retrosternal</a:t>
            </a:r>
          </a:p>
          <a:p>
            <a:r>
              <a:rPr lang="en-IN" dirty="0" err="1"/>
              <a:t>goiter</a:t>
            </a:r>
            <a:r>
              <a:rPr lang="en-IN" dirty="0"/>
              <a:t>. J Family Med Prim Care 7(1):</a:t>
            </a:r>
            <a:r>
              <a:rPr lang="en-IN" dirty="0" smtClean="0"/>
              <a:t>224–229</a:t>
            </a:r>
          </a:p>
          <a:p>
            <a:r>
              <a:rPr lang="en-IN" dirty="0"/>
              <a:t>2. </a:t>
            </a:r>
            <a:r>
              <a:rPr lang="en-IN" dirty="0" err="1"/>
              <a:t>Huins</a:t>
            </a:r>
            <a:r>
              <a:rPr lang="en-IN" dirty="0"/>
              <a:t> CT, </a:t>
            </a:r>
            <a:r>
              <a:rPr lang="en-IN" dirty="0" err="1"/>
              <a:t>Georgalas</a:t>
            </a:r>
            <a:r>
              <a:rPr lang="en-IN" dirty="0"/>
              <a:t> C, </a:t>
            </a:r>
            <a:r>
              <a:rPr lang="en-IN" dirty="0" err="1"/>
              <a:t>Mehrzad</a:t>
            </a:r>
            <a:r>
              <a:rPr lang="en-IN" dirty="0"/>
              <a:t> H, </a:t>
            </a:r>
            <a:r>
              <a:rPr lang="en-IN" dirty="0" err="1"/>
              <a:t>Tolley</a:t>
            </a:r>
            <a:r>
              <a:rPr lang="en-IN" dirty="0"/>
              <a:t> NS (2008) A new classification</a:t>
            </a:r>
          </a:p>
          <a:p>
            <a:r>
              <a:rPr lang="en-IN" dirty="0"/>
              <a:t>system for retrosternal </a:t>
            </a:r>
            <a:r>
              <a:rPr lang="en-IN" dirty="0" err="1"/>
              <a:t>goiter</a:t>
            </a:r>
            <a:r>
              <a:rPr lang="en-IN" dirty="0"/>
              <a:t> based on a systematic review</a:t>
            </a:r>
          </a:p>
          <a:p>
            <a:r>
              <a:rPr lang="en-IN" dirty="0"/>
              <a:t>of its complication and management. </a:t>
            </a:r>
            <a:r>
              <a:rPr lang="en-IN" dirty="0" err="1"/>
              <a:t>Int</a:t>
            </a:r>
            <a:r>
              <a:rPr lang="en-IN" dirty="0"/>
              <a:t> J </a:t>
            </a:r>
            <a:r>
              <a:rPr lang="en-IN" dirty="0" err="1"/>
              <a:t>Surg</a:t>
            </a:r>
            <a:r>
              <a:rPr lang="en-IN" dirty="0"/>
              <a:t> 6(1):71–76</a:t>
            </a:r>
          </a:p>
          <a:p>
            <a:r>
              <a:rPr lang="en-IN" dirty="0"/>
              <a:t>3. </a:t>
            </a:r>
            <a:r>
              <a:rPr lang="en-IN" dirty="0" err="1"/>
              <a:t>Cvasciuc</a:t>
            </a:r>
            <a:r>
              <a:rPr lang="en-IN" dirty="0"/>
              <a:t> IT, Fraser S, Lansdown M (2017) Retrosternal goitres: a</a:t>
            </a:r>
          </a:p>
          <a:p>
            <a:r>
              <a:rPr lang="en-IN" dirty="0"/>
              <a:t>practical classification. </a:t>
            </a:r>
            <a:r>
              <a:rPr lang="en-IN" dirty="0" err="1"/>
              <a:t>Acta</a:t>
            </a:r>
            <a:r>
              <a:rPr lang="en-IN" dirty="0"/>
              <a:t> </a:t>
            </a:r>
            <a:r>
              <a:rPr lang="en-IN" dirty="0" err="1"/>
              <a:t>Endocrinol</a:t>
            </a:r>
            <a:r>
              <a:rPr lang="en-IN" dirty="0"/>
              <a:t> (</a:t>
            </a:r>
            <a:r>
              <a:rPr lang="en-IN" dirty="0" err="1"/>
              <a:t>Buchar</a:t>
            </a:r>
            <a:r>
              <a:rPr lang="en-IN" dirty="0"/>
              <a:t>) 13(3):261–265</a:t>
            </a:r>
          </a:p>
          <a:p>
            <a:r>
              <a:rPr lang="en-IN" dirty="0"/>
              <a:t>4. </a:t>
            </a:r>
            <a:r>
              <a:rPr lang="en-IN" dirty="0" err="1"/>
              <a:t>Gady</a:t>
            </a:r>
            <a:r>
              <a:rPr lang="en-IN" dirty="0"/>
              <a:t> </a:t>
            </a:r>
            <a:r>
              <a:rPr lang="en-IN" dirty="0" err="1"/>
              <a:t>Har</a:t>
            </a:r>
            <a:r>
              <a:rPr lang="en-IN" dirty="0"/>
              <a:t>-El MD, Kris </a:t>
            </a:r>
            <a:r>
              <a:rPr lang="en-IN" dirty="0" err="1"/>
              <a:t>Sundaram</a:t>
            </a:r>
            <a:r>
              <a:rPr lang="en-IN" dirty="0"/>
              <a:t> MD (2001) Powered instrumentation</a:t>
            </a:r>
          </a:p>
          <a:p>
            <a:r>
              <a:rPr lang="en-IN" dirty="0"/>
              <a:t>for </a:t>
            </a:r>
            <a:r>
              <a:rPr lang="en-IN" dirty="0" err="1"/>
              <a:t>transcervical</a:t>
            </a:r>
            <a:r>
              <a:rPr lang="en-IN" dirty="0"/>
              <a:t> removal of gigantic intrathoracic thyroid.</a:t>
            </a:r>
          </a:p>
          <a:p>
            <a:r>
              <a:rPr lang="en-IN" dirty="0"/>
              <a:t>Head Neck 23:322–325</a:t>
            </a:r>
          </a:p>
          <a:p>
            <a:r>
              <a:rPr lang="en-IN" dirty="0"/>
              <a:t>5. C </a:t>
            </a:r>
            <a:r>
              <a:rPr lang="en-IN" dirty="0" err="1"/>
              <a:t>Prof.</a:t>
            </a:r>
            <a:r>
              <a:rPr lang="en-IN" dirty="0"/>
              <a:t> Ronnie TP Poon (2007) Current techniques of liver transection.</a:t>
            </a:r>
          </a:p>
          <a:p>
            <a:r>
              <a:rPr lang="en-IN" dirty="0"/>
              <a:t>HPB (Oxford) 9(3):166–173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1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en-US" b="1" dirty="0" smtClean="0"/>
              <a:t>Aims and Objectives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779963"/>
          </a:xfrm>
        </p:spPr>
        <p:txBody>
          <a:bodyPr/>
          <a:lstStyle/>
          <a:p>
            <a:r>
              <a:rPr lang="en-IN" dirty="0"/>
              <a:t>Long term success </a:t>
            </a:r>
            <a:r>
              <a:rPr lang="en-IN" dirty="0" smtClean="0"/>
              <a:t>with dilatation </a:t>
            </a:r>
            <a:r>
              <a:rPr lang="en-IN" dirty="0"/>
              <a:t>and stenting is still only achieved in </a:t>
            </a:r>
            <a:r>
              <a:rPr lang="en-IN" dirty="0" smtClean="0"/>
              <a:t>23–40% of patients</a:t>
            </a:r>
          </a:p>
          <a:p>
            <a:r>
              <a:rPr lang="en-US" dirty="0" smtClean="0"/>
              <a:t>This paper presents a novel technique of using Lumen Apposing Metal Stent (LAMS)</a:t>
            </a:r>
            <a:r>
              <a:rPr lang="en-IN" dirty="0"/>
              <a:t> to keep the anastomosis open for up </a:t>
            </a:r>
            <a:r>
              <a:rPr lang="en-IN" dirty="0" smtClean="0"/>
              <a:t>to 106 </a:t>
            </a:r>
            <a:r>
              <a:rPr lang="en-IN" dirty="0"/>
              <a:t>days post </a:t>
            </a:r>
            <a:r>
              <a:rPr lang="en-IN" dirty="0" smtClean="0"/>
              <a:t>stricture</a:t>
            </a:r>
          </a:p>
          <a:p>
            <a:r>
              <a:rPr lang="en-IN" dirty="0"/>
              <a:t>The aim being safe placement of LAMS </a:t>
            </a:r>
            <a:r>
              <a:rPr lang="en-IN" dirty="0" smtClean="0"/>
              <a:t>to avoid </a:t>
            </a:r>
            <a:r>
              <a:rPr lang="en-IN" dirty="0"/>
              <a:t>multiple endoscopic interventions and </a:t>
            </a:r>
            <a:r>
              <a:rPr lang="en-IN" dirty="0" smtClean="0"/>
              <a:t>ultimately increase </a:t>
            </a:r>
            <a:r>
              <a:rPr lang="en-IN" dirty="0"/>
              <a:t>the chance of resolution of strictures </a:t>
            </a:r>
            <a:r>
              <a:rPr lang="en-IN" dirty="0" smtClean="0"/>
              <a:t>without multiple </a:t>
            </a:r>
            <a:r>
              <a:rPr lang="en-IN" dirty="0"/>
              <a:t>dilatations</a:t>
            </a:r>
            <a:r>
              <a:rPr lang="en-IN" dirty="0" smtClean="0"/>
              <a:t>.</a:t>
            </a:r>
          </a:p>
          <a:p>
            <a:r>
              <a:rPr lang="en-IN" dirty="0"/>
              <a:t>A prospective series of </a:t>
            </a:r>
            <a:r>
              <a:rPr lang="en-IN" dirty="0" smtClean="0"/>
              <a:t>patients is </a:t>
            </a:r>
            <a:r>
              <a:rPr lang="en-IN" dirty="0"/>
              <a:t>presented</a:t>
            </a:r>
          </a:p>
        </p:txBody>
      </p:sp>
    </p:spTree>
    <p:extLst>
      <p:ext uri="{BB962C8B-B14F-4D97-AF65-F5344CB8AC3E}">
        <p14:creationId xmlns:p14="http://schemas.microsoft.com/office/powerpoint/2010/main" xmlns="" val="3027012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93797"/>
            <a:ext cx="3230880" cy="1317371"/>
          </a:xfrm>
        </p:spPr>
        <p:txBody>
          <a:bodyPr/>
          <a:lstStyle/>
          <a:p>
            <a:r>
              <a:rPr lang="en-US" dirty="0"/>
              <a:t>Thank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3633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044575"/>
          </a:xfrm>
        </p:spPr>
        <p:txBody>
          <a:bodyPr/>
          <a:lstStyle/>
          <a:p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5700"/>
            <a:ext cx="10515600" cy="5021263"/>
          </a:xfrm>
        </p:spPr>
        <p:txBody>
          <a:bodyPr>
            <a:normAutofit/>
          </a:bodyPr>
          <a:lstStyle/>
          <a:p>
            <a:r>
              <a:rPr lang="en-US" b="1" dirty="0"/>
              <a:t>Type of study </a:t>
            </a:r>
            <a:r>
              <a:rPr lang="en-US" dirty="0"/>
              <a:t>: </a:t>
            </a:r>
            <a:r>
              <a:rPr lang="en-US" dirty="0" smtClean="0"/>
              <a:t>Prospective audit</a:t>
            </a:r>
            <a:endParaRPr lang="en-US" dirty="0"/>
          </a:p>
          <a:p>
            <a:r>
              <a:rPr lang="en-US" b="1" dirty="0"/>
              <a:t>Sample Size</a:t>
            </a:r>
            <a:r>
              <a:rPr lang="en-IN" b="1" dirty="0"/>
              <a:t> </a:t>
            </a:r>
            <a:r>
              <a:rPr lang="en-IN" dirty="0"/>
              <a:t>: </a:t>
            </a:r>
            <a:r>
              <a:rPr lang="en-US" dirty="0" smtClean="0"/>
              <a:t>14</a:t>
            </a:r>
          </a:p>
          <a:p>
            <a:r>
              <a:rPr lang="en-US" b="1" dirty="0" smtClean="0"/>
              <a:t>Study period </a:t>
            </a:r>
            <a:r>
              <a:rPr lang="en-US" dirty="0" smtClean="0"/>
              <a:t>: January 2014 – December 2018</a:t>
            </a:r>
            <a:endParaRPr lang="en-US" dirty="0"/>
          </a:p>
          <a:p>
            <a:r>
              <a:rPr lang="en-US" b="1" dirty="0"/>
              <a:t>Inclusion Criteria </a:t>
            </a:r>
            <a:r>
              <a:rPr lang="en-US" dirty="0"/>
              <a:t>: patients </a:t>
            </a:r>
            <a:r>
              <a:rPr lang="en-US" dirty="0" smtClean="0"/>
              <a:t>who developed </a:t>
            </a:r>
            <a:r>
              <a:rPr lang="en-US" dirty="0" err="1" smtClean="0"/>
              <a:t>gastrojejunostomy</a:t>
            </a:r>
            <a:r>
              <a:rPr lang="en-US" dirty="0" smtClean="0"/>
              <a:t> anastomotic site stricture following Roux-</a:t>
            </a:r>
            <a:r>
              <a:rPr lang="en-US" dirty="0" err="1" smtClean="0"/>
              <a:t>en</a:t>
            </a:r>
            <a:r>
              <a:rPr lang="en-US" dirty="0" smtClean="0"/>
              <a:t>-Y gastric </a:t>
            </a:r>
            <a:r>
              <a:rPr lang="en-US" dirty="0" err="1" smtClean="0"/>
              <a:t>pypass</a:t>
            </a:r>
            <a:r>
              <a:rPr lang="en-US" dirty="0" smtClean="0"/>
              <a:t> for obesity</a:t>
            </a:r>
            <a:endParaRPr lang="en-US" dirty="0"/>
          </a:p>
          <a:p>
            <a:r>
              <a:rPr lang="en-US" b="1" dirty="0"/>
              <a:t>Exclusion Criteria </a:t>
            </a:r>
            <a:r>
              <a:rPr lang="en-US" dirty="0"/>
              <a:t>: </a:t>
            </a:r>
            <a:r>
              <a:rPr lang="en-US" dirty="0" smtClean="0"/>
              <a:t>Nil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62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/>
          <a:lstStyle/>
          <a:p>
            <a:r>
              <a:rPr lang="en-US" b="1" dirty="0"/>
              <a:t>Methods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>
            <a:normAutofit/>
          </a:bodyPr>
          <a:lstStyle/>
          <a:p>
            <a:r>
              <a:rPr lang="en-IN" dirty="0"/>
              <a:t>A prospective audit of a single surgeon’s practice at </a:t>
            </a:r>
            <a:r>
              <a:rPr lang="en-IN" dirty="0" smtClean="0"/>
              <a:t>Warringal and </a:t>
            </a:r>
            <a:r>
              <a:rPr lang="en-IN" dirty="0"/>
              <a:t>Albury Private Hospitals was established</a:t>
            </a:r>
            <a:r>
              <a:rPr lang="en-IN" dirty="0" smtClean="0"/>
              <a:t>.</a:t>
            </a:r>
          </a:p>
          <a:p>
            <a:r>
              <a:rPr lang="en-IN" dirty="0" smtClean="0"/>
              <a:t> A retrospective </a:t>
            </a:r>
            <a:r>
              <a:rPr lang="en-IN" dirty="0"/>
              <a:t>evaluation of the data was performed </a:t>
            </a:r>
            <a:r>
              <a:rPr lang="en-IN" dirty="0" smtClean="0"/>
              <a:t>specifically focused </a:t>
            </a:r>
            <a:r>
              <a:rPr lang="en-IN" dirty="0"/>
              <a:t>on RYGB and strictures</a:t>
            </a:r>
            <a:r>
              <a:rPr lang="en-IN" dirty="0" smtClean="0"/>
              <a:t>.</a:t>
            </a:r>
          </a:p>
          <a:p>
            <a:r>
              <a:rPr lang="en-IN" dirty="0"/>
              <a:t>All procedures </a:t>
            </a:r>
            <a:r>
              <a:rPr lang="en-IN" dirty="0" smtClean="0"/>
              <a:t>were performed </a:t>
            </a:r>
            <a:r>
              <a:rPr lang="en-IN" dirty="0"/>
              <a:t>by one experienced bariatric </a:t>
            </a:r>
            <a:r>
              <a:rPr lang="en-IN" dirty="0" smtClean="0"/>
              <a:t>surgeon</a:t>
            </a:r>
          </a:p>
          <a:p>
            <a:r>
              <a:rPr lang="en-US" dirty="0" smtClean="0"/>
              <a:t>Standard procedure of Roux-</a:t>
            </a:r>
            <a:r>
              <a:rPr lang="en-US" dirty="0" err="1" smtClean="0"/>
              <a:t>en</a:t>
            </a:r>
            <a:r>
              <a:rPr lang="en-US" dirty="0" smtClean="0"/>
              <a:t>-Y gastric bypass was done using </a:t>
            </a:r>
            <a:r>
              <a:rPr lang="en-US" dirty="0"/>
              <a:t>stapler for </a:t>
            </a:r>
            <a:r>
              <a:rPr lang="en-US" dirty="0" err="1" smtClean="0"/>
              <a:t>gastrojejunal</a:t>
            </a:r>
            <a:r>
              <a:rPr lang="en-US" dirty="0" smtClean="0"/>
              <a:t> anastomosis for 421 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12473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843463"/>
          </a:xfrm>
        </p:spPr>
        <p:txBody>
          <a:bodyPr>
            <a:normAutofit/>
          </a:bodyPr>
          <a:lstStyle/>
          <a:p>
            <a:r>
              <a:rPr lang="en-IN" dirty="0"/>
              <a:t>A stricture was suspected postoperatively when early regurgitation, reflux or vomiting was </a:t>
            </a:r>
            <a:r>
              <a:rPr lang="en-IN" dirty="0" smtClean="0"/>
              <a:t>noted</a:t>
            </a:r>
          </a:p>
          <a:p>
            <a:r>
              <a:rPr lang="en-IN" dirty="0" smtClean="0"/>
              <a:t>An </a:t>
            </a:r>
            <a:r>
              <a:rPr lang="en-IN" dirty="0"/>
              <a:t>urgent early </a:t>
            </a:r>
            <a:r>
              <a:rPr lang="en-IN" dirty="0" smtClean="0"/>
              <a:t>gastroscopy was </a:t>
            </a:r>
            <a:r>
              <a:rPr lang="en-IN" dirty="0"/>
              <a:t>performed by the operating </a:t>
            </a:r>
            <a:r>
              <a:rPr lang="en-IN" dirty="0" smtClean="0"/>
              <a:t>surgeon</a:t>
            </a:r>
          </a:p>
          <a:p>
            <a:r>
              <a:rPr lang="en-IN" dirty="0" smtClean="0"/>
              <a:t>Once stricture </a:t>
            </a:r>
            <a:r>
              <a:rPr lang="en-IN" dirty="0"/>
              <a:t>was proven a decision to dilate with a 15 </a:t>
            </a:r>
            <a:r>
              <a:rPr lang="en-IN" dirty="0" smtClean="0"/>
              <a:t>mm CRBE </a:t>
            </a:r>
            <a:r>
              <a:rPr lang="en-IN" dirty="0"/>
              <a:t>balloon or place LAMS was made. </a:t>
            </a:r>
            <a:endParaRPr lang="en-IN" dirty="0" smtClean="0"/>
          </a:p>
          <a:p>
            <a:r>
              <a:rPr lang="en-IN" dirty="0" smtClean="0"/>
              <a:t>If </a:t>
            </a:r>
            <a:r>
              <a:rPr lang="en-IN" dirty="0"/>
              <a:t>the </a:t>
            </a:r>
            <a:r>
              <a:rPr lang="en-IN" dirty="0" smtClean="0"/>
              <a:t>scope could </a:t>
            </a:r>
            <a:r>
              <a:rPr lang="en-IN" dirty="0"/>
              <a:t>not be passed through the stricture and the </a:t>
            </a:r>
            <a:r>
              <a:rPr lang="en-IN" dirty="0" smtClean="0"/>
              <a:t>stricture was </a:t>
            </a:r>
            <a:r>
              <a:rPr lang="en-IN" dirty="0"/>
              <a:t>less than 1.5 cm’s in length a LAMS was </a:t>
            </a:r>
            <a:r>
              <a:rPr lang="en-IN" dirty="0" smtClean="0"/>
              <a:t>placed without dilatation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090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r>
              <a:rPr lang="en-US" b="1" dirty="0"/>
              <a:t>Technique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/>
          </a:bodyPr>
          <a:lstStyle/>
          <a:p>
            <a:r>
              <a:rPr lang="en-IN" dirty="0"/>
              <a:t>LAMS are designed for deployment through a </a:t>
            </a:r>
            <a:r>
              <a:rPr lang="en-IN" dirty="0" smtClean="0"/>
              <a:t>therapeutic forward </a:t>
            </a:r>
            <a:r>
              <a:rPr lang="en-IN" dirty="0"/>
              <a:t>viewing </a:t>
            </a:r>
            <a:r>
              <a:rPr lang="en-IN" dirty="0" smtClean="0"/>
              <a:t>endoscope</a:t>
            </a:r>
          </a:p>
          <a:p>
            <a:r>
              <a:rPr lang="en-IN" dirty="0"/>
              <a:t>In this series a 15 mm stent was </a:t>
            </a:r>
            <a:r>
              <a:rPr lang="en-IN" dirty="0" smtClean="0"/>
              <a:t>deployed</a:t>
            </a:r>
          </a:p>
          <a:p>
            <a:r>
              <a:rPr lang="en-IN" dirty="0" smtClean="0"/>
              <a:t>When the </a:t>
            </a:r>
            <a:r>
              <a:rPr lang="en-IN" dirty="0"/>
              <a:t>lumen can’t be traversed by the </a:t>
            </a:r>
            <a:r>
              <a:rPr lang="en-IN" dirty="0" smtClean="0"/>
              <a:t>endoscope ,the </a:t>
            </a:r>
            <a:r>
              <a:rPr lang="en-IN" dirty="0"/>
              <a:t>stent was placed after introduction of a </a:t>
            </a:r>
            <a:r>
              <a:rPr lang="en-IN" dirty="0" smtClean="0"/>
              <a:t>guide wire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Radiology </a:t>
            </a:r>
            <a:r>
              <a:rPr lang="en-IN" dirty="0"/>
              <a:t>was not required in any of the </a:t>
            </a:r>
            <a:r>
              <a:rPr lang="en-IN" dirty="0" smtClean="0"/>
              <a:t>reported cases.</a:t>
            </a:r>
          </a:p>
          <a:p>
            <a:r>
              <a:rPr lang="en-IN" dirty="0"/>
              <a:t>Stricture size was documented by the </a:t>
            </a:r>
            <a:r>
              <a:rPr lang="en-IN" dirty="0" err="1" smtClean="0"/>
              <a:t>endoscopist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/>
              <a:t>recorded for </a:t>
            </a:r>
            <a:r>
              <a:rPr lang="en-IN" dirty="0" smtClean="0"/>
              <a:t>analysis</a:t>
            </a:r>
          </a:p>
          <a:p>
            <a:r>
              <a:rPr lang="en-IN" dirty="0"/>
              <a:t>Pre stent dilatation was not performed to lessen </a:t>
            </a:r>
            <a:r>
              <a:rPr lang="en-IN" dirty="0" smtClean="0"/>
              <a:t>the risk </a:t>
            </a:r>
            <a:r>
              <a:rPr lang="en-IN" dirty="0"/>
              <a:t>of stent migration.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93049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1673739"/>
            <a:ext cx="10515600" cy="4868863"/>
          </a:xfrm>
        </p:spPr>
        <p:txBody>
          <a:bodyPr/>
          <a:lstStyle/>
          <a:p>
            <a:r>
              <a:rPr lang="en-IN" dirty="0"/>
              <a:t>A</a:t>
            </a:r>
            <a:r>
              <a:rPr lang="en-IN" dirty="0" smtClean="0"/>
              <a:t> </a:t>
            </a:r>
            <a:r>
              <a:rPr lang="en-IN" dirty="0"/>
              <a:t>short </a:t>
            </a:r>
            <a:r>
              <a:rPr lang="en-IN" dirty="0" err="1" smtClean="0"/>
              <a:t>Jagwire</a:t>
            </a:r>
            <a:r>
              <a:rPr lang="en-IN" dirty="0"/>
              <a:t> </a:t>
            </a:r>
            <a:r>
              <a:rPr lang="en-IN" dirty="0" smtClean="0"/>
              <a:t>was</a:t>
            </a:r>
            <a:r>
              <a:rPr lang="en-IN" dirty="0"/>
              <a:t> </a:t>
            </a:r>
            <a:r>
              <a:rPr lang="en-IN" dirty="0" smtClean="0"/>
              <a:t>passed </a:t>
            </a:r>
            <a:r>
              <a:rPr lang="en-IN" dirty="0"/>
              <a:t>through the stricture to facilitate placement of </a:t>
            </a:r>
            <a:r>
              <a:rPr lang="en-IN" dirty="0" smtClean="0"/>
              <a:t>the stent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stent was then placed over the wire and </a:t>
            </a:r>
            <a:r>
              <a:rPr lang="en-IN" dirty="0" smtClean="0"/>
              <a:t>the distal </a:t>
            </a:r>
            <a:r>
              <a:rPr lang="en-IN" dirty="0"/>
              <a:t>flange of the stent was then deployed and </a:t>
            </a:r>
            <a:r>
              <a:rPr lang="en-IN" dirty="0" smtClean="0"/>
              <a:t>pulled back </a:t>
            </a:r>
            <a:r>
              <a:rPr lang="en-IN" dirty="0"/>
              <a:t>to allow deployment of the proximal flange.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305819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3026</Words>
  <Application>Microsoft Office PowerPoint</Application>
  <PresentationFormat>Custom</PresentationFormat>
  <Paragraphs>227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Use of lumen‑apposing metal stents (LAMS) in the management of gastro jejunostomy stricture following Roux‑en‑Y Gastric Bypass for obesity</vt:lpstr>
      <vt:lpstr>Slide 2</vt:lpstr>
      <vt:lpstr>Introduction</vt:lpstr>
      <vt:lpstr>Aims and Objectives</vt:lpstr>
      <vt:lpstr>Slide 5</vt:lpstr>
      <vt:lpstr>Methods</vt:lpstr>
      <vt:lpstr>Slide 7</vt:lpstr>
      <vt:lpstr>Technique</vt:lpstr>
      <vt:lpstr>Slide 9</vt:lpstr>
      <vt:lpstr>Results</vt:lpstr>
      <vt:lpstr>Slide 11</vt:lpstr>
      <vt:lpstr>Slide 12</vt:lpstr>
      <vt:lpstr>Slide 13</vt:lpstr>
      <vt:lpstr>Slide 14</vt:lpstr>
      <vt:lpstr>Slide 15</vt:lpstr>
      <vt:lpstr>Conclusion</vt:lpstr>
      <vt:lpstr>References</vt:lpstr>
      <vt:lpstr>Slide 18</vt:lpstr>
      <vt:lpstr>Slide 19</vt:lpstr>
      <vt:lpstr>Slide 20</vt:lpstr>
      <vt:lpstr>Thank you.</vt:lpstr>
      <vt:lpstr>A New Technique to Avoid Sternotomy in Retrosternal Thyroid Surgery</vt:lpstr>
      <vt:lpstr>Slide 23</vt:lpstr>
      <vt:lpstr>Abstract</vt:lpstr>
      <vt:lpstr>Introduction</vt:lpstr>
      <vt:lpstr>Slide 26</vt:lpstr>
      <vt:lpstr>Slide 27</vt:lpstr>
      <vt:lpstr>Patients and Methods</vt:lpstr>
      <vt:lpstr>Slide 29</vt:lpstr>
      <vt:lpstr>Slide 30</vt:lpstr>
      <vt:lpstr>Slide 31</vt:lpstr>
      <vt:lpstr>Surgical Technique</vt:lpstr>
      <vt:lpstr>Slide 33</vt:lpstr>
      <vt:lpstr>Slide 34</vt:lpstr>
      <vt:lpstr>Slide 35</vt:lpstr>
      <vt:lpstr>Discussion</vt:lpstr>
      <vt:lpstr>Limitations</vt:lpstr>
      <vt:lpstr>Conclusion</vt:lpstr>
      <vt:lpstr>References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Gastric cancer nodal tumour–stroma ratios influence prognosis</dc:title>
  <dc:creator>procyon</dc:creator>
  <cp:lastModifiedBy>MTL</cp:lastModifiedBy>
  <cp:revision>58</cp:revision>
  <dcterms:created xsi:type="dcterms:W3CDTF">2021-07-03T16:25:45Z</dcterms:created>
  <dcterms:modified xsi:type="dcterms:W3CDTF">2023-05-04T09:06:15Z</dcterms:modified>
</cp:coreProperties>
</file>