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5" r:id="rId10"/>
    <p:sldId id="276" r:id="rId11"/>
    <p:sldId id="264" r:id="rId12"/>
    <p:sldId id="277" r:id="rId13"/>
    <p:sldId id="265" r:id="rId14"/>
    <p:sldId id="268" r:id="rId15"/>
    <p:sldId id="278" r:id="rId16"/>
    <p:sldId id="269" r:id="rId17"/>
    <p:sldId id="270" r:id="rId18"/>
    <p:sldId id="279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1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3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B877FC-1C70-4E92-A912-6884D2620299}" type="datetimeFigureOut">
              <a:rPr lang="en-IN" smtClean="0"/>
              <a:pPr/>
              <a:t>04-05-2023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5540A-7AF2-4FAA-B9BE-D9E62B97744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376966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1C18-2A5B-4442-A050-AF2399856D5D}" type="datetimeFigureOut">
              <a:rPr lang="en-IN" smtClean="0"/>
              <a:pPr/>
              <a:t>04-05-2023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55AE-9D04-4F66-A8EB-63605732BDA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222088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1C18-2A5B-4442-A050-AF2399856D5D}" type="datetimeFigureOut">
              <a:rPr lang="en-IN" smtClean="0"/>
              <a:pPr/>
              <a:t>04-05-2023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55AE-9D04-4F66-A8EB-63605732BDA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49285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1C18-2A5B-4442-A050-AF2399856D5D}" type="datetimeFigureOut">
              <a:rPr lang="en-IN" smtClean="0"/>
              <a:pPr/>
              <a:t>04-05-2023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55AE-9D04-4F66-A8EB-63605732BDA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2217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1C18-2A5B-4442-A050-AF2399856D5D}" type="datetimeFigureOut">
              <a:rPr lang="en-IN" smtClean="0"/>
              <a:pPr/>
              <a:t>04-05-2023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55AE-9D04-4F66-A8EB-63605732BDA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951937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1C18-2A5B-4442-A050-AF2399856D5D}" type="datetimeFigureOut">
              <a:rPr lang="en-IN" smtClean="0"/>
              <a:pPr/>
              <a:t>04-05-2023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55AE-9D04-4F66-A8EB-63605732BDA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452655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1C18-2A5B-4442-A050-AF2399856D5D}" type="datetimeFigureOut">
              <a:rPr lang="en-IN" smtClean="0"/>
              <a:pPr/>
              <a:t>04-05-2023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55AE-9D04-4F66-A8EB-63605732BDA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34812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1C18-2A5B-4442-A050-AF2399856D5D}" type="datetimeFigureOut">
              <a:rPr lang="en-IN" smtClean="0"/>
              <a:pPr/>
              <a:t>04-05-2023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55AE-9D04-4F66-A8EB-63605732BDA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503523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1C18-2A5B-4442-A050-AF2399856D5D}" type="datetimeFigureOut">
              <a:rPr lang="en-IN" smtClean="0"/>
              <a:pPr/>
              <a:t>04-05-2023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55AE-9D04-4F66-A8EB-63605732BDA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140550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1C18-2A5B-4442-A050-AF2399856D5D}" type="datetimeFigureOut">
              <a:rPr lang="en-IN" smtClean="0"/>
              <a:pPr/>
              <a:t>04-05-2023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55AE-9D04-4F66-A8EB-63605732BDA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91035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1C18-2A5B-4442-A050-AF2399856D5D}" type="datetimeFigureOut">
              <a:rPr lang="en-IN" smtClean="0"/>
              <a:pPr/>
              <a:t>04-05-2023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55AE-9D04-4F66-A8EB-63605732BDA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46803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1C18-2A5B-4442-A050-AF2399856D5D}" type="datetimeFigureOut">
              <a:rPr lang="en-IN" smtClean="0"/>
              <a:pPr/>
              <a:t>04-05-2023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55AE-9D04-4F66-A8EB-63605732BDA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37983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11C18-2A5B-4442-A050-AF2399856D5D}" type="datetimeFigureOut">
              <a:rPr lang="en-IN" smtClean="0"/>
              <a:pPr/>
              <a:t>04-05-2023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D55AE-9D04-4F66-A8EB-63605732BDA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500763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1076" y="353569"/>
            <a:ext cx="11087100" cy="2463800"/>
          </a:xfrm>
        </p:spPr>
        <p:txBody>
          <a:bodyPr>
            <a:noAutofit/>
          </a:bodyPr>
          <a:lstStyle/>
          <a:p>
            <a:r>
              <a:rPr lang="en-US" sz="4400" b="1" u="sng" dirty="0"/>
              <a:t>Hidden ileostomy as a rescue procedure</a:t>
            </a:r>
            <a:br>
              <a:rPr lang="en-US" sz="4400" b="1" u="sng" dirty="0"/>
            </a:br>
            <a:r>
              <a:rPr lang="en-IN" sz="4400" b="1" u="sng" dirty="0"/>
              <a:t>in major colorectal surgeries: a novel technique</a:t>
            </a:r>
            <a:br>
              <a:rPr lang="en-IN" sz="4400" b="1" u="sng" dirty="0"/>
            </a:br>
            <a:r>
              <a:rPr lang="en-US" sz="4400" b="1" u="sng" dirty="0"/>
              <a:t>to prevent re‑laparotomy in anastomotic leak</a:t>
            </a:r>
            <a:br>
              <a:rPr lang="en-US" sz="4400" b="1" u="sng" dirty="0"/>
            </a:br>
            <a:r>
              <a:rPr lang="en-IN" sz="4400" b="1" u="sng" dirty="0" smtClean="0"/>
              <a:t>cases.</a:t>
            </a:r>
            <a:endParaRPr lang="en-IN" sz="4400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009900"/>
            <a:ext cx="9918700" cy="3111500"/>
          </a:xfr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-US" sz="800" kern="0" dirty="0">
                <a:solidFill>
                  <a:srgbClr val="000000"/>
                </a:solidFill>
                <a:cs typeface="Calibri"/>
                <a:sym typeface="Calibri"/>
              </a:rPr>
              <a:t>-</a:t>
            </a:r>
            <a:r>
              <a:rPr lang="en-US" sz="2600" kern="0" dirty="0">
                <a:solidFill>
                  <a:srgbClr val="000000"/>
                </a:solidFill>
                <a:cs typeface="Calibri"/>
                <a:sym typeface="Calibri"/>
              </a:rPr>
              <a:t>Journal club presentation </a:t>
            </a:r>
            <a:endParaRPr lang="en-US" sz="800" kern="0" dirty="0">
              <a:solidFill>
                <a:srgbClr val="000000"/>
              </a:solidFill>
              <a:cs typeface="Calibri"/>
              <a:sym typeface="Calibri"/>
            </a:endParaRPr>
          </a:p>
          <a:p>
            <a:pPr lvl="0">
              <a:lnSpc>
                <a:spcPct val="120000"/>
              </a:lnSpc>
              <a:buClr>
                <a:srgbClr val="000000"/>
              </a:buClr>
              <a:buSzPct val="100000"/>
            </a:pPr>
            <a:r>
              <a:rPr lang="en-US" sz="2600" kern="0" dirty="0">
                <a:solidFill>
                  <a:srgbClr val="000000"/>
                </a:solidFill>
                <a:cs typeface="Calibri"/>
                <a:sym typeface="Calibri"/>
              </a:rPr>
              <a:t>Department of general surgery </a:t>
            </a:r>
            <a:endParaRPr lang="en-US" sz="800" kern="0" dirty="0">
              <a:solidFill>
                <a:srgbClr val="000000"/>
              </a:solidFill>
              <a:cs typeface="Calibri"/>
              <a:sym typeface="Calibri"/>
            </a:endParaRPr>
          </a:p>
          <a:p>
            <a:pPr lvl="0">
              <a:lnSpc>
                <a:spcPct val="120000"/>
              </a:lnSpc>
              <a:buClr>
                <a:srgbClr val="000000"/>
              </a:buClr>
              <a:buSzPct val="100000"/>
            </a:pPr>
            <a:r>
              <a:rPr lang="en-US" sz="2600" kern="0" dirty="0">
                <a:solidFill>
                  <a:srgbClr val="000000"/>
                </a:solidFill>
                <a:cs typeface="Calibri"/>
                <a:sym typeface="Calibri"/>
              </a:rPr>
              <a:t>Kanyakumari government medical college</a:t>
            </a:r>
            <a:endParaRPr lang="en-US" sz="800" kern="0" dirty="0">
              <a:solidFill>
                <a:srgbClr val="000000"/>
              </a:solidFill>
              <a:cs typeface="Calibri"/>
              <a:sym typeface="Calibri"/>
            </a:endParaRPr>
          </a:p>
          <a:p>
            <a:r>
              <a:rPr lang="en-US" dirty="0" smtClean="0"/>
              <a:t>Dr. </a:t>
            </a:r>
            <a:r>
              <a:rPr lang="en-US" dirty="0" err="1" smtClean="0"/>
              <a:t>Asik</a:t>
            </a:r>
            <a:r>
              <a:rPr lang="en-US" dirty="0" smtClean="0"/>
              <a:t> Roy G V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year Gen </a:t>
            </a:r>
            <a:r>
              <a:rPr lang="en-US" dirty="0" err="1" smtClean="0"/>
              <a:t>Surg</a:t>
            </a:r>
            <a:r>
              <a:rPr lang="en-US" dirty="0" smtClean="0"/>
              <a:t> PG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15865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/>
          <a:lstStyle/>
          <a:p>
            <a:r>
              <a:rPr lang="en-US" b="1" dirty="0" smtClean="0"/>
              <a:t>Technique</a:t>
            </a:r>
            <a:endParaRPr lang="en-IN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679253"/>
            <a:ext cx="5181600" cy="403765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679254"/>
            <a:ext cx="5181600" cy="403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156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260037" y="-2464581"/>
            <a:ext cx="5596125" cy="11598189"/>
          </a:xfrm>
        </p:spPr>
      </p:pic>
    </p:spTree>
    <p:extLst>
      <p:ext uri="{BB962C8B-B14F-4D97-AF65-F5344CB8AC3E}">
        <p14:creationId xmlns:p14="http://schemas.microsoft.com/office/powerpoint/2010/main" xmlns="" val="305819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014103" y="-3507796"/>
            <a:ext cx="2163490" cy="1136263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708020" y="-2038223"/>
            <a:ext cx="1927088" cy="1251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746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0025"/>
            <a:ext cx="10515600" cy="1012571"/>
          </a:xfrm>
        </p:spPr>
        <p:txBody>
          <a:bodyPr/>
          <a:lstStyle/>
          <a:p>
            <a:r>
              <a:rPr lang="en-US" b="1" dirty="0" smtClean="0"/>
              <a:t>Results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2596"/>
            <a:ext cx="10515600" cy="4964367"/>
          </a:xfrm>
        </p:spPr>
        <p:txBody>
          <a:bodyPr>
            <a:normAutofit/>
          </a:bodyPr>
          <a:lstStyle/>
          <a:p>
            <a:r>
              <a:rPr lang="en-US" dirty="0" smtClean="0"/>
              <a:t>Of the Eight </a:t>
            </a:r>
            <a:r>
              <a:rPr lang="en-US" dirty="0"/>
              <a:t>cases in this study, 4 (50%) were </a:t>
            </a:r>
            <a:r>
              <a:rPr lang="en-US" dirty="0" smtClean="0"/>
              <a:t>males, and </a:t>
            </a:r>
            <a:r>
              <a:rPr lang="en-US" dirty="0"/>
              <a:t>4 (50%) were </a:t>
            </a:r>
            <a:r>
              <a:rPr lang="en-US" dirty="0" smtClean="0"/>
              <a:t>females.</a:t>
            </a:r>
          </a:p>
          <a:p>
            <a:r>
              <a:rPr lang="en-US" dirty="0"/>
              <a:t>The mean </a:t>
            </a:r>
            <a:r>
              <a:rPr lang="en-US" dirty="0" smtClean="0"/>
              <a:t>SD </a:t>
            </a:r>
            <a:r>
              <a:rPr lang="en-US" dirty="0"/>
              <a:t>age of </a:t>
            </a:r>
            <a:r>
              <a:rPr lang="en-US" dirty="0" smtClean="0"/>
              <a:t>included patients </a:t>
            </a:r>
            <a:r>
              <a:rPr lang="en-US" dirty="0"/>
              <a:t>was 69.5 ± 13.8 years, BMI was 24.65 ± 4.2 </a:t>
            </a:r>
            <a:r>
              <a:rPr lang="en-US" dirty="0" smtClean="0"/>
              <a:t>kg/</a:t>
            </a:r>
            <a:r>
              <a:rPr lang="en-IN" dirty="0" smtClean="0"/>
              <a:t>m2.</a:t>
            </a:r>
          </a:p>
          <a:p>
            <a:r>
              <a:rPr lang="en-US" dirty="0"/>
              <a:t>One patient was ASA grade 1, 3 patients were </a:t>
            </a:r>
            <a:r>
              <a:rPr lang="en-US" dirty="0" smtClean="0"/>
              <a:t>classified as </a:t>
            </a:r>
            <a:r>
              <a:rPr lang="en-US" dirty="0"/>
              <a:t>ASA grade 2, and 4 were grade 3</a:t>
            </a:r>
            <a:r>
              <a:rPr lang="en-US" dirty="0" smtClean="0"/>
              <a:t>.</a:t>
            </a:r>
          </a:p>
          <a:p>
            <a:r>
              <a:rPr lang="en-IN" dirty="0"/>
              <a:t>The mean </a:t>
            </a:r>
            <a:r>
              <a:rPr lang="en-IN" dirty="0" smtClean="0"/>
              <a:t>SD </a:t>
            </a:r>
            <a:r>
              <a:rPr lang="en-US" dirty="0" smtClean="0"/>
              <a:t>operative </a:t>
            </a:r>
            <a:r>
              <a:rPr lang="en-US" dirty="0"/>
              <a:t>time and blood loss were 196.3 ± 16.4 min </a:t>
            </a:r>
            <a:r>
              <a:rPr lang="en-US" dirty="0" smtClean="0"/>
              <a:t>and </a:t>
            </a:r>
            <a:r>
              <a:rPr lang="en-IN" dirty="0" smtClean="0"/>
              <a:t>325 </a:t>
            </a:r>
            <a:r>
              <a:rPr lang="en-IN" dirty="0"/>
              <a:t>± 204.6 ml, respectively</a:t>
            </a:r>
            <a:r>
              <a:rPr lang="en-IN" dirty="0" smtClean="0"/>
              <a:t>.</a:t>
            </a:r>
          </a:p>
          <a:p>
            <a:r>
              <a:rPr lang="en-IN" dirty="0"/>
              <a:t>The hidden ileostomy </a:t>
            </a:r>
            <a:r>
              <a:rPr lang="en-IN" dirty="0" smtClean="0"/>
              <a:t>was </a:t>
            </a:r>
            <a:r>
              <a:rPr lang="en-US" dirty="0" smtClean="0"/>
              <a:t>removed </a:t>
            </a:r>
            <a:r>
              <a:rPr lang="en-US" dirty="0"/>
              <a:t>after an average of 8 days</a:t>
            </a:r>
            <a:r>
              <a:rPr lang="en-US" dirty="0" smtClean="0"/>
              <a:t>.</a:t>
            </a:r>
          </a:p>
          <a:p>
            <a:r>
              <a:rPr lang="en-IN" dirty="0"/>
              <a:t>Only Case 6 </a:t>
            </a:r>
            <a:r>
              <a:rPr lang="en-IN" dirty="0" smtClean="0"/>
              <a:t>reported </a:t>
            </a:r>
            <a:r>
              <a:rPr lang="en-US" dirty="0" smtClean="0"/>
              <a:t>an </a:t>
            </a:r>
            <a:r>
              <a:rPr lang="en-US" dirty="0"/>
              <a:t>anastomotic leak on a postoperative day </a:t>
            </a:r>
            <a:r>
              <a:rPr lang="en-US" dirty="0" smtClean="0"/>
              <a:t>10.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57831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8277"/>
            <a:ext cx="10515600" cy="878459"/>
          </a:xfrm>
        </p:spPr>
        <p:txBody>
          <a:bodyPr/>
          <a:lstStyle/>
          <a:p>
            <a:r>
              <a:rPr lang="en-US" b="1" dirty="0" smtClean="0"/>
              <a:t>Advantages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3184"/>
            <a:ext cx="10515600" cy="44744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technique could reduce the postoperative </a:t>
            </a:r>
            <a:r>
              <a:rPr lang="en-US" dirty="0" smtClean="0"/>
              <a:t>morbidity and </a:t>
            </a:r>
            <a:r>
              <a:rPr lang="en-US" dirty="0"/>
              <a:t>mortality, and length of hospital stay of patients </a:t>
            </a:r>
            <a:r>
              <a:rPr lang="en-US" dirty="0" smtClean="0"/>
              <a:t>in </a:t>
            </a:r>
            <a:r>
              <a:rPr lang="en-IN" dirty="0" smtClean="0"/>
              <a:t>cases </a:t>
            </a:r>
            <a:r>
              <a:rPr lang="en-IN" dirty="0"/>
              <a:t>of the </a:t>
            </a:r>
            <a:r>
              <a:rPr lang="en-IN" dirty="0" smtClean="0"/>
              <a:t>leak.</a:t>
            </a:r>
          </a:p>
          <a:p>
            <a:r>
              <a:rPr lang="en-US" dirty="0"/>
              <a:t>It may also help reduce the cost </a:t>
            </a:r>
            <a:r>
              <a:rPr lang="en-US" dirty="0" smtClean="0"/>
              <a:t>burden on </a:t>
            </a:r>
            <a:r>
              <a:rPr lang="en-US" dirty="0"/>
              <a:t>the patient and avoid a redo laparotomy</a:t>
            </a:r>
            <a:r>
              <a:rPr lang="en-US" dirty="0" smtClean="0"/>
              <a:t>.</a:t>
            </a:r>
          </a:p>
          <a:p>
            <a:r>
              <a:rPr lang="en-IN" dirty="0"/>
              <a:t>This </a:t>
            </a:r>
            <a:r>
              <a:rPr lang="en-IN" dirty="0" smtClean="0"/>
              <a:t>procedure </a:t>
            </a:r>
            <a:r>
              <a:rPr lang="en-US" dirty="0" smtClean="0"/>
              <a:t>can </a:t>
            </a:r>
            <a:r>
              <a:rPr lang="en-US" dirty="0"/>
              <a:t>be done under local anesthesia and </a:t>
            </a:r>
            <a:r>
              <a:rPr lang="en-US" dirty="0" smtClean="0"/>
              <a:t>sedation without </a:t>
            </a:r>
            <a:r>
              <a:rPr lang="en-US" dirty="0"/>
              <a:t>general anesthesia, which may further </a:t>
            </a:r>
            <a:r>
              <a:rPr lang="en-US" dirty="0" smtClean="0"/>
              <a:t>increase the </a:t>
            </a:r>
            <a:r>
              <a:rPr lang="en-US" dirty="0"/>
              <a:t>patient’s morbidity and costs</a:t>
            </a:r>
            <a:r>
              <a:rPr lang="en-US" dirty="0" smtClean="0"/>
              <a:t>.</a:t>
            </a:r>
          </a:p>
          <a:p>
            <a:r>
              <a:rPr lang="en-IN" dirty="0"/>
              <a:t>This technique </a:t>
            </a:r>
            <a:r>
              <a:rPr lang="en-IN" dirty="0" smtClean="0"/>
              <a:t>could </a:t>
            </a:r>
            <a:r>
              <a:rPr lang="en-US" dirty="0" smtClean="0"/>
              <a:t>spare </a:t>
            </a:r>
            <a:r>
              <a:rPr lang="en-US" dirty="0"/>
              <a:t>a routine construction of loop ileostomy for </a:t>
            </a:r>
            <a:r>
              <a:rPr lang="en-US" dirty="0" smtClean="0"/>
              <a:t>many </a:t>
            </a:r>
            <a:r>
              <a:rPr lang="en-IN" dirty="0" smtClean="0"/>
              <a:t>patients</a:t>
            </a:r>
            <a:r>
              <a:rPr lang="en-IN" dirty="0"/>
              <a:t>, avoid stoma-related complications, </a:t>
            </a:r>
            <a:r>
              <a:rPr lang="en-IN" dirty="0" smtClean="0"/>
              <a:t>psychological </a:t>
            </a:r>
            <a:r>
              <a:rPr lang="en-US" dirty="0" smtClean="0"/>
              <a:t>impact</a:t>
            </a:r>
            <a:r>
              <a:rPr lang="en-US" dirty="0"/>
              <a:t>, quality of life of the patients, and the </a:t>
            </a:r>
            <a:r>
              <a:rPr lang="en-US" dirty="0" smtClean="0"/>
              <a:t>risk </a:t>
            </a:r>
            <a:r>
              <a:rPr lang="en-IN" dirty="0" smtClean="0"/>
              <a:t>associated </a:t>
            </a:r>
            <a:r>
              <a:rPr lang="en-IN" dirty="0"/>
              <a:t>with stoma closure.</a:t>
            </a:r>
            <a:endParaRPr lang="en-US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63476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8277"/>
            <a:ext cx="10515600" cy="878459"/>
          </a:xfrm>
        </p:spPr>
        <p:txBody>
          <a:bodyPr/>
          <a:lstStyle/>
          <a:p>
            <a:r>
              <a:rPr lang="en-US" b="1" dirty="0" smtClean="0"/>
              <a:t>Disadvantages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3184"/>
            <a:ext cx="10515600" cy="4486655"/>
          </a:xfrm>
        </p:spPr>
        <p:txBody>
          <a:bodyPr/>
          <a:lstStyle/>
          <a:p>
            <a:r>
              <a:rPr lang="en-US" dirty="0"/>
              <a:t>If the silicon loop is too tight, it may cause </a:t>
            </a:r>
            <a:r>
              <a:rPr lang="en-US" dirty="0" smtClean="0"/>
              <a:t>postoperative small </a:t>
            </a:r>
            <a:r>
              <a:rPr lang="en-US" dirty="0"/>
              <a:t>bowel obstruction, so intraoperatively we must </a:t>
            </a:r>
            <a:r>
              <a:rPr lang="en-US" dirty="0" smtClean="0"/>
              <a:t>be sure </a:t>
            </a:r>
            <a:r>
              <a:rPr lang="en-US" dirty="0"/>
              <a:t>that the loop is loose and the bowel not under </a:t>
            </a:r>
            <a:r>
              <a:rPr lang="en-US" dirty="0" smtClean="0"/>
              <a:t>tension.</a:t>
            </a:r>
          </a:p>
          <a:p>
            <a:r>
              <a:rPr lang="en-US" dirty="0"/>
              <a:t>Postoperatively patients must be monitored </a:t>
            </a:r>
            <a:r>
              <a:rPr lang="en-US" dirty="0" smtClean="0"/>
              <a:t>closely for </a:t>
            </a:r>
            <a:r>
              <a:rPr lang="en-US" dirty="0"/>
              <a:t>any symptoms or signs of bowel obstruction. In </a:t>
            </a:r>
            <a:r>
              <a:rPr lang="en-US" dirty="0" smtClean="0"/>
              <a:t>suspected cases</a:t>
            </a:r>
            <a:r>
              <a:rPr lang="en-US" dirty="0"/>
              <a:t>, the abdominal sonography could be </a:t>
            </a:r>
            <a:r>
              <a:rPr lang="en-US" dirty="0" smtClean="0"/>
              <a:t>an adjunct </a:t>
            </a:r>
            <a:r>
              <a:rPr lang="en-US" dirty="0"/>
              <a:t>tool for further evaluation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silicon loop is a foreign </a:t>
            </a:r>
            <a:r>
              <a:rPr lang="en-US" dirty="0"/>
              <a:t>body-like drain, and it may be associated with </a:t>
            </a:r>
            <a:r>
              <a:rPr lang="en-US" dirty="0" smtClean="0"/>
              <a:t>the risk </a:t>
            </a:r>
            <a:r>
              <a:rPr lang="en-US" dirty="0"/>
              <a:t>of Infection. So, local care and regular sterile </a:t>
            </a:r>
            <a:r>
              <a:rPr lang="en-US" dirty="0" smtClean="0"/>
              <a:t>dressing </a:t>
            </a:r>
            <a:r>
              <a:rPr lang="en-IN" dirty="0" smtClean="0"/>
              <a:t>must </a:t>
            </a:r>
            <a:r>
              <a:rPr lang="en-IN" dirty="0"/>
              <a:t>be </a:t>
            </a:r>
            <a:r>
              <a:rPr lang="en-IN" dirty="0" smtClean="0"/>
              <a:t>considered.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15264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9419"/>
          </a:xfrm>
        </p:spPr>
        <p:txBody>
          <a:bodyPr/>
          <a:lstStyle/>
          <a:p>
            <a:r>
              <a:rPr lang="en-US" b="1" dirty="0" smtClean="0"/>
              <a:t>Conclusion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06880"/>
            <a:ext cx="10515600" cy="4470083"/>
          </a:xfrm>
        </p:spPr>
        <p:txBody>
          <a:bodyPr/>
          <a:lstStyle/>
          <a:p>
            <a:r>
              <a:rPr lang="en-US" dirty="0"/>
              <a:t>A hidden ileostomy is an alternative and feasible </a:t>
            </a:r>
            <a:r>
              <a:rPr lang="en-US" dirty="0" smtClean="0"/>
              <a:t>technique in </a:t>
            </a:r>
            <a:r>
              <a:rPr lang="en-US" dirty="0"/>
              <a:t>selected cases in colorectal surgery</a:t>
            </a:r>
            <a:r>
              <a:rPr lang="en-US" dirty="0" smtClean="0"/>
              <a:t>.</a:t>
            </a:r>
          </a:p>
          <a:p>
            <a:r>
              <a:rPr lang="en-IN" dirty="0"/>
              <a:t>This </a:t>
            </a:r>
            <a:r>
              <a:rPr lang="en-IN" dirty="0" smtClean="0"/>
              <a:t>technique </a:t>
            </a:r>
            <a:r>
              <a:rPr lang="en-US" dirty="0" smtClean="0"/>
              <a:t>could </a:t>
            </a:r>
            <a:r>
              <a:rPr lang="en-US" dirty="0"/>
              <a:t>be adopted in our practice instead of </a:t>
            </a:r>
            <a:r>
              <a:rPr lang="en-US" dirty="0" smtClean="0"/>
              <a:t>routine instruction </a:t>
            </a:r>
            <a:r>
              <a:rPr lang="en-US" dirty="0"/>
              <a:t>of ileostomy, especially in the </a:t>
            </a:r>
            <a:r>
              <a:rPr lang="en-US" dirty="0" smtClean="0"/>
              <a:t>equivocal </a:t>
            </a:r>
            <a:r>
              <a:rPr lang="en-IN" dirty="0" smtClean="0"/>
              <a:t>anastomosis.</a:t>
            </a:r>
          </a:p>
        </p:txBody>
      </p:sp>
    </p:spTree>
    <p:extLst>
      <p:ext uri="{BB962C8B-B14F-4D97-AF65-F5344CB8AC3E}">
        <p14:creationId xmlns:p14="http://schemas.microsoft.com/office/powerpoint/2010/main" xmlns="" val="137864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9456" y="84709"/>
            <a:ext cx="10515600" cy="65900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References</a:t>
            </a:r>
            <a:endParaRPr lang="en-IN" b="1" dirty="0"/>
          </a:p>
        </p:txBody>
      </p:sp>
      <p:sp>
        <p:nvSpPr>
          <p:cNvPr id="5" name="Rectangle 4"/>
          <p:cNvSpPr/>
          <p:nvPr/>
        </p:nvSpPr>
        <p:spPr>
          <a:xfrm>
            <a:off x="353568" y="743712"/>
            <a:ext cx="871728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>
                <a:latin typeface="+mj-lt"/>
              </a:rPr>
              <a:t>1. </a:t>
            </a:r>
            <a:r>
              <a:rPr lang="en-IN" dirty="0" err="1">
                <a:latin typeface="+mj-lt"/>
              </a:rPr>
              <a:t>Paun</a:t>
            </a:r>
            <a:r>
              <a:rPr lang="en-IN" dirty="0">
                <a:latin typeface="+mj-lt"/>
              </a:rPr>
              <a:t> BC, Cassie S, MacLean AR, Dixon E, </a:t>
            </a:r>
            <a:r>
              <a:rPr lang="en-IN" dirty="0" err="1">
                <a:latin typeface="+mj-lt"/>
              </a:rPr>
              <a:t>Buie</a:t>
            </a:r>
            <a:r>
              <a:rPr lang="en-IN" dirty="0">
                <a:latin typeface="+mj-lt"/>
              </a:rPr>
              <a:t> WD. Postoperative complications</a:t>
            </a:r>
          </a:p>
          <a:p>
            <a:r>
              <a:rPr lang="en-US" dirty="0">
                <a:latin typeface="+mj-lt"/>
              </a:rPr>
              <a:t>following surgery for rectal cancer. Ann Surg. 2010;251(5):807–18.</a:t>
            </a:r>
          </a:p>
          <a:p>
            <a:r>
              <a:rPr lang="en-IN" dirty="0">
                <a:latin typeface="+mj-lt"/>
              </a:rPr>
              <a:t>2. </a:t>
            </a:r>
            <a:r>
              <a:rPr lang="en-IN" dirty="0" err="1">
                <a:latin typeface="+mj-lt"/>
              </a:rPr>
              <a:t>Kube</a:t>
            </a:r>
            <a:r>
              <a:rPr lang="en-IN" dirty="0">
                <a:latin typeface="+mj-lt"/>
              </a:rPr>
              <a:t> R, </a:t>
            </a:r>
            <a:r>
              <a:rPr lang="en-IN" dirty="0" err="1">
                <a:latin typeface="+mj-lt"/>
              </a:rPr>
              <a:t>Mroczkowski</a:t>
            </a:r>
            <a:r>
              <a:rPr lang="en-IN" dirty="0">
                <a:latin typeface="+mj-lt"/>
              </a:rPr>
              <a:t> P, </a:t>
            </a:r>
            <a:r>
              <a:rPr lang="en-IN" dirty="0" err="1">
                <a:latin typeface="+mj-lt"/>
              </a:rPr>
              <a:t>Granowski</a:t>
            </a:r>
            <a:r>
              <a:rPr lang="en-IN" dirty="0">
                <a:latin typeface="+mj-lt"/>
              </a:rPr>
              <a:t> D, </a:t>
            </a:r>
            <a:r>
              <a:rPr lang="en-IN" dirty="0" err="1">
                <a:latin typeface="+mj-lt"/>
              </a:rPr>
              <a:t>Benedix</a:t>
            </a:r>
            <a:r>
              <a:rPr lang="en-IN" dirty="0">
                <a:latin typeface="+mj-lt"/>
              </a:rPr>
              <a:t> F, </a:t>
            </a:r>
            <a:r>
              <a:rPr lang="en-IN" dirty="0" err="1">
                <a:latin typeface="+mj-lt"/>
              </a:rPr>
              <a:t>Sahm</a:t>
            </a:r>
            <a:r>
              <a:rPr lang="en-IN" dirty="0">
                <a:latin typeface="+mj-lt"/>
              </a:rPr>
              <a:t> M, Schmidt U, et al.</a:t>
            </a:r>
          </a:p>
          <a:p>
            <a:r>
              <a:rPr lang="en-US" dirty="0">
                <a:latin typeface="+mj-lt"/>
              </a:rPr>
              <a:t>Anastomotic leakage after colon cancer surgery: A predictor of significant</a:t>
            </a:r>
          </a:p>
          <a:p>
            <a:r>
              <a:rPr lang="en-US" dirty="0">
                <a:latin typeface="+mj-lt"/>
              </a:rPr>
              <a:t>morbidity and hospital mortality, and diminished </a:t>
            </a:r>
            <a:r>
              <a:rPr lang="en-US" dirty="0" err="1">
                <a:latin typeface="+mj-lt"/>
              </a:rPr>
              <a:t>tumour</a:t>
            </a:r>
            <a:r>
              <a:rPr lang="en-US" dirty="0">
                <a:latin typeface="+mj-lt"/>
              </a:rPr>
              <a:t>-free survival.</a:t>
            </a:r>
          </a:p>
          <a:p>
            <a:r>
              <a:rPr lang="en-IN" dirty="0">
                <a:latin typeface="+mj-lt"/>
              </a:rPr>
              <a:t>EJSO. 2010;36(2):120–4.</a:t>
            </a:r>
          </a:p>
          <a:p>
            <a:r>
              <a:rPr lang="en-IN" dirty="0">
                <a:latin typeface="+mj-lt"/>
              </a:rPr>
              <a:t>3. Ashraf SQ, Burns EM, Jani A, Altman S, Young JD, Cunningham C, et al.</a:t>
            </a:r>
          </a:p>
          <a:p>
            <a:r>
              <a:rPr lang="en-US" dirty="0">
                <a:latin typeface="+mj-lt"/>
              </a:rPr>
              <a:t>The economic impact of anastomotic leakage after anterior resections in</a:t>
            </a:r>
          </a:p>
          <a:p>
            <a:r>
              <a:rPr lang="en-US" dirty="0">
                <a:latin typeface="+mj-lt"/>
              </a:rPr>
              <a:t>English NHS hospitals: are we adequately remunerating them? Colorectal</a:t>
            </a:r>
          </a:p>
          <a:p>
            <a:r>
              <a:rPr lang="en-IN" dirty="0">
                <a:latin typeface="+mj-lt"/>
              </a:rPr>
              <a:t>Dis. 2013;15(4):e190–8.</a:t>
            </a:r>
          </a:p>
          <a:p>
            <a:r>
              <a:rPr lang="en-IN" dirty="0">
                <a:latin typeface="+mj-lt"/>
              </a:rPr>
              <a:t>4. Schiff A, Roy S, </a:t>
            </a:r>
            <a:r>
              <a:rPr lang="en-IN" dirty="0" err="1">
                <a:latin typeface="+mj-lt"/>
              </a:rPr>
              <a:t>Pignot</a:t>
            </a:r>
            <a:r>
              <a:rPr lang="en-IN" dirty="0">
                <a:latin typeface="+mj-lt"/>
              </a:rPr>
              <a:t> M, Ghosh SK, </a:t>
            </a:r>
            <a:r>
              <a:rPr lang="en-IN" dirty="0" err="1">
                <a:latin typeface="+mj-lt"/>
              </a:rPr>
              <a:t>Fegelman</a:t>
            </a:r>
            <a:r>
              <a:rPr lang="en-IN" dirty="0">
                <a:latin typeface="+mj-lt"/>
              </a:rPr>
              <a:t> EJ. Diagnosis and</a:t>
            </a:r>
          </a:p>
          <a:p>
            <a:r>
              <a:rPr lang="en-US" dirty="0">
                <a:latin typeface="+mj-lt"/>
              </a:rPr>
              <a:t>management of intraoperative colorectal anastomotic leaks: a</a:t>
            </a:r>
          </a:p>
          <a:p>
            <a:r>
              <a:rPr lang="en-US" dirty="0">
                <a:latin typeface="+mj-lt"/>
              </a:rPr>
              <a:t>global retrospective patient chart review study. </a:t>
            </a:r>
            <a:r>
              <a:rPr lang="en-US" dirty="0" err="1">
                <a:latin typeface="+mj-lt"/>
              </a:rPr>
              <a:t>Surg</a:t>
            </a:r>
            <a:r>
              <a:rPr lang="en-US" dirty="0">
                <a:latin typeface="+mj-lt"/>
              </a:rPr>
              <a:t> Res </a:t>
            </a:r>
            <a:r>
              <a:rPr lang="en-US" dirty="0" err="1">
                <a:latin typeface="+mj-lt"/>
              </a:rPr>
              <a:t>Pract</a:t>
            </a:r>
            <a:r>
              <a:rPr lang="en-US" dirty="0">
                <a:latin typeface="+mj-lt"/>
              </a:rPr>
              <a:t>.</a:t>
            </a:r>
          </a:p>
          <a:p>
            <a:r>
              <a:rPr lang="en-IN" dirty="0" smtClean="0">
                <a:latin typeface="+mj-lt"/>
              </a:rPr>
              <a:t>2017;2017:3852731–3852731</a:t>
            </a:r>
          </a:p>
          <a:p>
            <a:r>
              <a:rPr lang="en-IN" dirty="0">
                <a:latin typeface="+mj-lt"/>
              </a:rPr>
              <a:t>5. </a:t>
            </a:r>
            <a:r>
              <a:rPr lang="en-IN" dirty="0" err="1">
                <a:latin typeface="+mj-lt"/>
              </a:rPr>
              <a:t>Karliczek</a:t>
            </a:r>
            <a:r>
              <a:rPr lang="en-IN" dirty="0">
                <a:latin typeface="+mj-lt"/>
              </a:rPr>
              <a:t> A, </a:t>
            </a:r>
            <a:r>
              <a:rPr lang="en-IN" dirty="0" err="1">
                <a:latin typeface="+mj-lt"/>
              </a:rPr>
              <a:t>Harlaar</a:t>
            </a:r>
            <a:r>
              <a:rPr lang="en-IN" dirty="0">
                <a:latin typeface="+mj-lt"/>
              </a:rPr>
              <a:t> NJ, </a:t>
            </a:r>
            <a:r>
              <a:rPr lang="en-IN" dirty="0" err="1">
                <a:latin typeface="+mj-lt"/>
              </a:rPr>
              <a:t>Zeebregts</a:t>
            </a:r>
            <a:r>
              <a:rPr lang="en-IN" dirty="0">
                <a:latin typeface="+mj-lt"/>
              </a:rPr>
              <a:t> CJ, </a:t>
            </a:r>
            <a:r>
              <a:rPr lang="en-IN" dirty="0" err="1">
                <a:latin typeface="+mj-lt"/>
              </a:rPr>
              <a:t>Wiggers</a:t>
            </a:r>
            <a:r>
              <a:rPr lang="en-IN" dirty="0">
                <a:latin typeface="+mj-lt"/>
              </a:rPr>
              <a:t> T, Baas PC, van Dam GM.</a:t>
            </a:r>
          </a:p>
          <a:p>
            <a:r>
              <a:rPr lang="en-US" dirty="0">
                <a:latin typeface="+mj-lt"/>
              </a:rPr>
              <a:t>Surgeons lack predictive accuracy for anastomotic leakage in gastrointestinal</a:t>
            </a:r>
          </a:p>
          <a:p>
            <a:r>
              <a:rPr lang="en-IN" dirty="0">
                <a:latin typeface="+mj-lt"/>
              </a:rPr>
              <a:t>surgery. </a:t>
            </a:r>
            <a:r>
              <a:rPr lang="en-IN" dirty="0" err="1">
                <a:latin typeface="+mj-lt"/>
              </a:rPr>
              <a:t>Int</a:t>
            </a:r>
            <a:r>
              <a:rPr lang="en-IN" dirty="0">
                <a:latin typeface="+mj-lt"/>
              </a:rPr>
              <a:t> J Colorectal Dis. 2009;24(5):569–76</a:t>
            </a:r>
            <a:r>
              <a:rPr lang="en-IN" dirty="0" smtClean="0">
                <a:latin typeface="+mj-lt"/>
              </a:rPr>
              <a:t>.</a:t>
            </a:r>
          </a:p>
          <a:p>
            <a:r>
              <a:rPr lang="en-IN" dirty="0">
                <a:latin typeface="+mj-lt"/>
              </a:rPr>
              <a:t>6. Phan K, Oh L, </a:t>
            </a:r>
            <a:r>
              <a:rPr lang="en-IN" dirty="0" err="1">
                <a:latin typeface="+mj-lt"/>
              </a:rPr>
              <a:t>Ctercteko</a:t>
            </a:r>
            <a:r>
              <a:rPr lang="en-IN" dirty="0">
                <a:latin typeface="+mj-lt"/>
              </a:rPr>
              <a:t> G, </a:t>
            </a:r>
            <a:r>
              <a:rPr lang="en-IN" dirty="0" err="1">
                <a:latin typeface="+mj-lt"/>
              </a:rPr>
              <a:t>Pathma</a:t>
            </a:r>
            <a:r>
              <a:rPr lang="en-IN" dirty="0">
                <a:latin typeface="+mj-lt"/>
              </a:rPr>
              <a:t>-Nathan N, El </a:t>
            </a:r>
            <a:r>
              <a:rPr lang="en-IN" dirty="0" err="1">
                <a:latin typeface="+mj-lt"/>
              </a:rPr>
              <a:t>Khoury</a:t>
            </a:r>
            <a:r>
              <a:rPr lang="en-IN" dirty="0">
                <a:latin typeface="+mj-lt"/>
              </a:rPr>
              <a:t> T, </a:t>
            </a:r>
            <a:r>
              <a:rPr lang="en-IN" dirty="0" err="1">
                <a:latin typeface="+mj-lt"/>
              </a:rPr>
              <a:t>Azam</a:t>
            </a:r>
            <a:r>
              <a:rPr lang="en-IN" dirty="0">
                <a:latin typeface="+mj-lt"/>
              </a:rPr>
              <a:t> H, et al.</a:t>
            </a:r>
          </a:p>
          <a:p>
            <a:r>
              <a:rPr lang="en-US" dirty="0">
                <a:latin typeface="+mj-lt"/>
              </a:rPr>
              <a:t>Does a stoma reduce the risk of anastomotic leak and need for reoperation</a:t>
            </a:r>
          </a:p>
          <a:p>
            <a:r>
              <a:rPr lang="en-US" dirty="0">
                <a:latin typeface="+mj-lt"/>
              </a:rPr>
              <a:t>following low anterior resection for rectal cancer: systematic review</a:t>
            </a:r>
          </a:p>
          <a:p>
            <a:r>
              <a:rPr lang="en-US" dirty="0">
                <a:latin typeface="+mj-lt"/>
              </a:rPr>
              <a:t>and meta-analysis of randomized controlled trials. J </a:t>
            </a:r>
            <a:r>
              <a:rPr lang="en-US" dirty="0" err="1">
                <a:latin typeface="+mj-lt"/>
              </a:rPr>
              <a:t>Gastrointest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Oncol</a:t>
            </a:r>
            <a:r>
              <a:rPr lang="en-US" dirty="0">
                <a:latin typeface="+mj-lt"/>
              </a:rPr>
              <a:t>.</a:t>
            </a:r>
          </a:p>
          <a:p>
            <a:r>
              <a:rPr lang="en-IN" dirty="0">
                <a:latin typeface="+mj-lt"/>
              </a:rPr>
              <a:t>2019;10(2):179–87.</a:t>
            </a:r>
          </a:p>
          <a:p>
            <a:endParaRPr lang="en-IN" dirty="0">
              <a:latin typeface="MyriadPro-Light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17209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9456" y="218821"/>
            <a:ext cx="10515600" cy="65900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References</a:t>
            </a:r>
            <a:endParaRPr lang="en-IN" b="1" dirty="0"/>
          </a:p>
        </p:txBody>
      </p:sp>
      <p:sp>
        <p:nvSpPr>
          <p:cNvPr id="3" name="Rectangle 2"/>
          <p:cNvSpPr/>
          <p:nvPr/>
        </p:nvSpPr>
        <p:spPr>
          <a:xfrm>
            <a:off x="316992" y="877825"/>
            <a:ext cx="88270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>
                <a:latin typeface="+mj-lt"/>
              </a:rPr>
              <a:t>7</a:t>
            </a:r>
            <a:r>
              <a:rPr lang="en-IN" dirty="0">
                <a:latin typeface="+mj-lt"/>
              </a:rPr>
              <a:t>. </a:t>
            </a:r>
            <a:r>
              <a:rPr lang="en-IN" dirty="0" err="1">
                <a:latin typeface="+mj-lt"/>
              </a:rPr>
              <a:t>Shogan</a:t>
            </a:r>
            <a:r>
              <a:rPr lang="en-IN" dirty="0">
                <a:latin typeface="+mj-lt"/>
              </a:rPr>
              <a:t> BD, </a:t>
            </a:r>
            <a:r>
              <a:rPr lang="en-IN" dirty="0" err="1">
                <a:latin typeface="+mj-lt"/>
              </a:rPr>
              <a:t>Belogortseva</a:t>
            </a:r>
            <a:r>
              <a:rPr lang="en-IN" dirty="0">
                <a:latin typeface="+mj-lt"/>
              </a:rPr>
              <a:t> N, Luong PM, </a:t>
            </a:r>
            <a:r>
              <a:rPr lang="en-IN" dirty="0" err="1">
                <a:latin typeface="+mj-lt"/>
              </a:rPr>
              <a:t>Zaborin</a:t>
            </a:r>
            <a:r>
              <a:rPr lang="en-IN" dirty="0">
                <a:latin typeface="+mj-lt"/>
              </a:rPr>
              <a:t> A, Lax S, Bethel C,</a:t>
            </a:r>
          </a:p>
          <a:p>
            <a:r>
              <a:rPr lang="en-IN" dirty="0">
                <a:latin typeface="+mj-lt"/>
              </a:rPr>
              <a:t>et al. Collagen degradation and MMP9 activation by Enterococcus</a:t>
            </a:r>
          </a:p>
          <a:p>
            <a:r>
              <a:rPr lang="en-US" dirty="0" err="1">
                <a:latin typeface="+mj-lt"/>
              </a:rPr>
              <a:t>faecalis</a:t>
            </a:r>
            <a:r>
              <a:rPr lang="en-US" dirty="0">
                <a:latin typeface="+mj-lt"/>
              </a:rPr>
              <a:t> contribute to intestinal anastomotic leak. </a:t>
            </a:r>
            <a:r>
              <a:rPr lang="en-US" dirty="0" err="1">
                <a:latin typeface="+mj-lt"/>
              </a:rPr>
              <a:t>Sci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Transl</a:t>
            </a:r>
            <a:r>
              <a:rPr lang="en-US" dirty="0">
                <a:latin typeface="+mj-lt"/>
              </a:rPr>
              <a:t> Med.</a:t>
            </a:r>
          </a:p>
          <a:p>
            <a:r>
              <a:rPr lang="en-IN" dirty="0">
                <a:latin typeface="+mj-lt"/>
              </a:rPr>
              <a:t>2015;7(286):286ra68–286ra68.</a:t>
            </a:r>
          </a:p>
          <a:p>
            <a:r>
              <a:rPr lang="en-IN" dirty="0">
                <a:latin typeface="+mj-lt"/>
              </a:rPr>
              <a:t>8. </a:t>
            </a:r>
            <a:r>
              <a:rPr lang="en-IN" dirty="0" err="1">
                <a:latin typeface="+mj-lt"/>
              </a:rPr>
              <a:t>Jafari</a:t>
            </a:r>
            <a:r>
              <a:rPr lang="en-IN" dirty="0">
                <a:latin typeface="+mj-lt"/>
              </a:rPr>
              <a:t> MD, Lee KH, </a:t>
            </a:r>
            <a:r>
              <a:rPr lang="en-IN" dirty="0" err="1">
                <a:latin typeface="+mj-lt"/>
              </a:rPr>
              <a:t>Halabi</a:t>
            </a:r>
            <a:r>
              <a:rPr lang="en-IN" dirty="0">
                <a:latin typeface="+mj-lt"/>
              </a:rPr>
              <a:t> WJ, Mills SD, Carmichael JC, </a:t>
            </a:r>
            <a:r>
              <a:rPr lang="en-IN" dirty="0" err="1">
                <a:latin typeface="+mj-lt"/>
              </a:rPr>
              <a:t>Stamos</a:t>
            </a:r>
            <a:r>
              <a:rPr lang="en-IN" dirty="0">
                <a:latin typeface="+mj-lt"/>
              </a:rPr>
              <a:t> MJ, et al. The</a:t>
            </a:r>
          </a:p>
          <a:p>
            <a:r>
              <a:rPr lang="en-US" dirty="0">
                <a:latin typeface="+mj-lt"/>
              </a:rPr>
              <a:t>use of </a:t>
            </a:r>
            <a:r>
              <a:rPr lang="en-US" dirty="0" err="1">
                <a:latin typeface="+mj-lt"/>
              </a:rPr>
              <a:t>indocyanine</a:t>
            </a:r>
            <a:r>
              <a:rPr lang="en-US" dirty="0">
                <a:latin typeface="+mj-lt"/>
              </a:rPr>
              <a:t> green fluorescence to assess anastomotic perfusion</a:t>
            </a:r>
          </a:p>
          <a:p>
            <a:r>
              <a:rPr lang="en-US" dirty="0">
                <a:latin typeface="+mj-lt"/>
              </a:rPr>
              <a:t>during robotic assisted laparoscopic rectal surgery. </a:t>
            </a:r>
            <a:r>
              <a:rPr lang="en-US" dirty="0" err="1">
                <a:latin typeface="+mj-lt"/>
              </a:rPr>
              <a:t>Surg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Endosc</a:t>
            </a:r>
            <a:r>
              <a:rPr lang="en-US" dirty="0">
                <a:latin typeface="+mj-lt"/>
              </a:rPr>
              <a:t>.</a:t>
            </a:r>
          </a:p>
          <a:p>
            <a:r>
              <a:rPr lang="en-IN" dirty="0">
                <a:latin typeface="+mj-lt"/>
              </a:rPr>
              <a:t>2013;27(8):3003–8</a:t>
            </a:r>
            <a:r>
              <a:rPr lang="en-IN" dirty="0" smtClean="0">
                <a:latin typeface="+mj-lt"/>
              </a:rPr>
              <a:t>.</a:t>
            </a:r>
          </a:p>
          <a:p>
            <a:r>
              <a:rPr lang="en-IN" dirty="0">
                <a:latin typeface="+mj-lt"/>
              </a:rPr>
              <a:t>9. Chow A, Tilney HS, </a:t>
            </a:r>
            <a:r>
              <a:rPr lang="en-IN" dirty="0" err="1">
                <a:latin typeface="+mj-lt"/>
              </a:rPr>
              <a:t>Paraskeva</a:t>
            </a:r>
            <a:r>
              <a:rPr lang="en-IN" dirty="0">
                <a:latin typeface="+mj-lt"/>
              </a:rPr>
              <a:t> P, </a:t>
            </a:r>
            <a:r>
              <a:rPr lang="en-IN" dirty="0" err="1">
                <a:latin typeface="+mj-lt"/>
              </a:rPr>
              <a:t>Jeyarajah</a:t>
            </a:r>
            <a:r>
              <a:rPr lang="en-IN" dirty="0">
                <a:latin typeface="+mj-lt"/>
              </a:rPr>
              <a:t> S, </a:t>
            </a:r>
            <a:r>
              <a:rPr lang="en-IN" dirty="0" err="1">
                <a:latin typeface="+mj-lt"/>
              </a:rPr>
              <a:t>Zacharakis</a:t>
            </a:r>
            <a:r>
              <a:rPr lang="en-IN" dirty="0">
                <a:latin typeface="+mj-lt"/>
              </a:rPr>
              <a:t> E, </a:t>
            </a:r>
            <a:r>
              <a:rPr lang="en-IN" dirty="0" err="1">
                <a:latin typeface="+mj-lt"/>
              </a:rPr>
              <a:t>Purkayastha</a:t>
            </a:r>
            <a:endParaRPr lang="en-IN" dirty="0">
              <a:latin typeface="+mj-lt"/>
            </a:endParaRPr>
          </a:p>
          <a:p>
            <a:r>
              <a:rPr lang="en-US" dirty="0">
                <a:latin typeface="+mj-lt"/>
              </a:rPr>
              <a:t>S. The morbidity surrounding reversal of </a:t>
            </a:r>
            <a:r>
              <a:rPr lang="en-US" dirty="0" err="1">
                <a:latin typeface="+mj-lt"/>
              </a:rPr>
              <a:t>defunctioning</a:t>
            </a:r>
            <a:r>
              <a:rPr lang="en-US" dirty="0">
                <a:latin typeface="+mj-lt"/>
              </a:rPr>
              <a:t> ileostomies: a</a:t>
            </a:r>
          </a:p>
          <a:p>
            <a:r>
              <a:rPr lang="en-US" dirty="0">
                <a:latin typeface="+mj-lt"/>
              </a:rPr>
              <a:t>systematic review of 48 studies including 6,107 cases. </a:t>
            </a:r>
            <a:r>
              <a:rPr lang="en-US" dirty="0" err="1">
                <a:latin typeface="+mj-lt"/>
              </a:rPr>
              <a:t>Int</a:t>
            </a:r>
            <a:r>
              <a:rPr lang="en-US" dirty="0">
                <a:latin typeface="+mj-lt"/>
              </a:rPr>
              <a:t> J Colorectal Dis.</a:t>
            </a:r>
          </a:p>
          <a:p>
            <a:r>
              <a:rPr lang="en-IN" dirty="0">
                <a:latin typeface="+mj-lt"/>
              </a:rPr>
              <a:t>2009;24(6):711–23.</a:t>
            </a:r>
          </a:p>
          <a:p>
            <a:r>
              <a:rPr lang="en-IN" dirty="0">
                <a:latin typeface="+mj-lt"/>
              </a:rPr>
              <a:t>10. </a:t>
            </a:r>
            <a:r>
              <a:rPr lang="en-IN" dirty="0" err="1">
                <a:latin typeface="+mj-lt"/>
              </a:rPr>
              <a:t>Anaraki</a:t>
            </a:r>
            <a:r>
              <a:rPr lang="en-IN" dirty="0">
                <a:latin typeface="+mj-lt"/>
              </a:rPr>
              <a:t> F, </a:t>
            </a:r>
            <a:r>
              <a:rPr lang="en-IN" dirty="0" err="1">
                <a:latin typeface="+mj-lt"/>
              </a:rPr>
              <a:t>Vafaie</a:t>
            </a:r>
            <a:r>
              <a:rPr lang="en-IN" dirty="0">
                <a:latin typeface="+mj-lt"/>
              </a:rPr>
              <a:t> M, </a:t>
            </a:r>
            <a:r>
              <a:rPr lang="en-IN" dirty="0" err="1">
                <a:latin typeface="+mj-lt"/>
              </a:rPr>
              <a:t>Behboo</a:t>
            </a:r>
            <a:r>
              <a:rPr lang="en-IN" dirty="0">
                <a:latin typeface="+mj-lt"/>
              </a:rPr>
              <a:t> R, </a:t>
            </a:r>
            <a:r>
              <a:rPr lang="en-IN" dirty="0" err="1">
                <a:latin typeface="+mj-lt"/>
              </a:rPr>
              <a:t>Maghsoodi</a:t>
            </a:r>
            <a:r>
              <a:rPr lang="en-IN" dirty="0">
                <a:latin typeface="+mj-lt"/>
              </a:rPr>
              <a:t> N, </a:t>
            </a:r>
            <a:r>
              <a:rPr lang="en-IN" dirty="0" err="1">
                <a:latin typeface="+mj-lt"/>
              </a:rPr>
              <a:t>Esmaeilpour</a:t>
            </a:r>
            <a:r>
              <a:rPr lang="en-IN" dirty="0">
                <a:latin typeface="+mj-lt"/>
              </a:rPr>
              <a:t> S, </a:t>
            </a:r>
            <a:r>
              <a:rPr lang="en-IN" dirty="0" err="1">
                <a:latin typeface="+mj-lt"/>
              </a:rPr>
              <a:t>Safaee</a:t>
            </a:r>
            <a:r>
              <a:rPr lang="en-IN" dirty="0">
                <a:latin typeface="+mj-lt"/>
              </a:rPr>
              <a:t> A.</a:t>
            </a:r>
          </a:p>
          <a:p>
            <a:r>
              <a:rPr lang="en-US" dirty="0">
                <a:latin typeface="+mj-lt"/>
              </a:rPr>
              <a:t>Quality of life outcomes in patients living with stoma. Indian J </a:t>
            </a:r>
            <a:r>
              <a:rPr lang="en-US" dirty="0" err="1">
                <a:latin typeface="+mj-lt"/>
              </a:rPr>
              <a:t>Palliat</a:t>
            </a:r>
            <a:r>
              <a:rPr lang="en-US" dirty="0">
                <a:latin typeface="+mj-lt"/>
              </a:rPr>
              <a:t> Care.</a:t>
            </a:r>
          </a:p>
          <a:p>
            <a:r>
              <a:rPr lang="en-IN" dirty="0">
                <a:latin typeface="+mj-lt"/>
              </a:rPr>
              <a:t>2012;18(3):176–80.</a:t>
            </a:r>
          </a:p>
        </p:txBody>
      </p:sp>
    </p:spTree>
    <p:extLst>
      <p:ext uri="{BB962C8B-B14F-4D97-AF65-F5344CB8AC3E}">
        <p14:creationId xmlns:p14="http://schemas.microsoft.com/office/powerpoint/2010/main" xmlns="" val="78425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2693797"/>
            <a:ext cx="3230880" cy="1317371"/>
          </a:xfrm>
        </p:spPr>
        <p:txBody>
          <a:bodyPr/>
          <a:lstStyle/>
          <a:p>
            <a:r>
              <a:rPr lang="en-US" dirty="0" smtClean="0"/>
              <a:t>Thank you.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15688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600" y="812800"/>
            <a:ext cx="10515600" cy="5605463"/>
          </a:xfrm>
        </p:spPr>
        <p:txBody>
          <a:bodyPr>
            <a:normAutofit/>
          </a:bodyPr>
          <a:lstStyle/>
          <a:p>
            <a:r>
              <a:rPr lang="en-US" sz="4400" dirty="0"/>
              <a:t>Hidden ileostomy as a rescue </a:t>
            </a:r>
            <a:r>
              <a:rPr lang="en-US" sz="4400" dirty="0" smtClean="0"/>
              <a:t>procedure </a:t>
            </a:r>
            <a:r>
              <a:rPr lang="en-IN" sz="4400" dirty="0" smtClean="0"/>
              <a:t>in </a:t>
            </a:r>
            <a:r>
              <a:rPr lang="en-IN" sz="4400" dirty="0"/>
              <a:t>major colorectal surgeries: a novel </a:t>
            </a:r>
            <a:r>
              <a:rPr lang="en-IN" sz="4400" dirty="0" smtClean="0"/>
              <a:t>technique </a:t>
            </a:r>
            <a:r>
              <a:rPr lang="en-US" sz="4400" dirty="0" smtClean="0"/>
              <a:t>to </a:t>
            </a:r>
            <a:r>
              <a:rPr lang="en-US" sz="4400" dirty="0"/>
              <a:t>prevent re‑laparotomy in anastomotic </a:t>
            </a:r>
            <a:r>
              <a:rPr lang="en-US" sz="4400" dirty="0" smtClean="0"/>
              <a:t>leak </a:t>
            </a:r>
            <a:r>
              <a:rPr lang="en-IN" sz="4400" dirty="0" smtClean="0"/>
              <a:t>cases.</a:t>
            </a:r>
            <a:endParaRPr lang="en-IN" sz="4400" b="1" dirty="0" smtClean="0"/>
          </a:p>
          <a:p>
            <a:r>
              <a:rPr lang="en-IN" dirty="0"/>
              <a:t>Mohsen </a:t>
            </a:r>
            <a:r>
              <a:rPr lang="en-IN" dirty="0" err="1"/>
              <a:t>Ezzy</a:t>
            </a:r>
            <a:r>
              <a:rPr lang="en-IN" dirty="0"/>
              <a:t>* , </a:t>
            </a:r>
            <a:r>
              <a:rPr lang="en-IN" dirty="0" err="1"/>
              <a:t>Moustafa</a:t>
            </a:r>
            <a:r>
              <a:rPr lang="en-IN" dirty="0"/>
              <a:t> </a:t>
            </a:r>
            <a:r>
              <a:rPr lang="en-IN" dirty="0" err="1"/>
              <a:t>Elshafei</a:t>
            </a:r>
            <a:r>
              <a:rPr lang="en-IN" dirty="0"/>
              <a:t>, Khalid </a:t>
            </a:r>
            <a:r>
              <a:rPr lang="en-IN" dirty="0" err="1"/>
              <a:t>Hamdi</a:t>
            </a:r>
            <a:r>
              <a:rPr lang="en-IN" dirty="0"/>
              <a:t>, Thomas Kraus, Peter Heinz, Michael </a:t>
            </a:r>
            <a:r>
              <a:rPr lang="en-IN" dirty="0" smtClean="0"/>
              <a:t>Svoboda, </a:t>
            </a:r>
            <a:r>
              <a:rPr lang="de-DE" dirty="0" smtClean="0"/>
              <a:t>Katrin </a:t>
            </a:r>
            <a:r>
              <a:rPr lang="de-DE" dirty="0"/>
              <a:t>Fleischer, Kersten Grimm and Stefan </a:t>
            </a:r>
            <a:r>
              <a:rPr lang="de-DE" dirty="0" smtClean="0"/>
              <a:t>Berkhoff</a:t>
            </a:r>
            <a:r>
              <a:rPr lang="en-IN" sz="2400" dirty="0"/>
              <a:t>.</a:t>
            </a:r>
            <a:endParaRPr lang="en-IN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417909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2175"/>
          </a:xfrm>
        </p:spPr>
        <p:txBody>
          <a:bodyPr/>
          <a:lstStyle/>
          <a:p>
            <a:r>
              <a:rPr lang="en-US" b="1" dirty="0" smtClean="0"/>
              <a:t>Introduction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7200"/>
            <a:ext cx="10515600" cy="4779963"/>
          </a:xfrm>
        </p:spPr>
        <p:txBody>
          <a:bodyPr/>
          <a:lstStyle/>
          <a:p>
            <a:r>
              <a:rPr lang="en-US" dirty="0"/>
              <a:t>Anastomotic leak is a major cause of morbidity and mortality of patients </a:t>
            </a:r>
            <a:r>
              <a:rPr lang="en-US" dirty="0" smtClean="0"/>
              <a:t>worldwide.</a:t>
            </a:r>
          </a:p>
          <a:p>
            <a:r>
              <a:rPr lang="en-US" dirty="0"/>
              <a:t>Routine construction of protective ileostomy is associated with stoma and </a:t>
            </a:r>
            <a:r>
              <a:rPr lang="en-US" dirty="0" smtClean="0"/>
              <a:t>negatively affects </a:t>
            </a:r>
            <a:r>
              <a:rPr lang="en-US" dirty="0"/>
              <a:t>patients’ quality of </a:t>
            </a:r>
            <a:r>
              <a:rPr lang="en-US" dirty="0" smtClean="0"/>
              <a:t>life.</a:t>
            </a:r>
          </a:p>
          <a:p>
            <a:r>
              <a:rPr lang="en-US" dirty="0"/>
              <a:t>Developing another technique to minimize those drawbacks with at least </a:t>
            </a:r>
            <a:r>
              <a:rPr lang="en-US" dirty="0" smtClean="0"/>
              <a:t>the same </a:t>
            </a:r>
            <a:r>
              <a:rPr lang="en-US" dirty="0"/>
              <a:t>clinical success can help patients with anastomotic leak</a:t>
            </a:r>
            <a:r>
              <a:rPr lang="en-US" dirty="0" smtClean="0"/>
              <a:t>.</a:t>
            </a:r>
          </a:p>
          <a:p>
            <a:r>
              <a:rPr lang="en-IN" dirty="0"/>
              <a:t>Hidden </a:t>
            </a:r>
            <a:r>
              <a:rPr lang="en-IN" dirty="0" smtClean="0"/>
              <a:t>Ileostomy as </a:t>
            </a:r>
            <a:r>
              <a:rPr lang="en-US" dirty="0" smtClean="0"/>
              <a:t>an </a:t>
            </a:r>
            <a:r>
              <a:rPr lang="en-US" dirty="0"/>
              <a:t>alternative to protective ileostomy that can achieve that </a:t>
            </a:r>
            <a:r>
              <a:rPr lang="en-US" dirty="0" smtClean="0"/>
              <a:t>balance.</a:t>
            </a:r>
          </a:p>
        </p:txBody>
      </p:sp>
    </p:spTree>
    <p:extLst>
      <p:ext uri="{BB962C8B-B14F-4D97-AF65-F5344CB8AC3E}">
        <p14:creationId xmlns:p14="http://schemas.microsoft.com/office/powerpoint/2010/main" xmlns="" val="302701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7275"/>
          </a:xfrm>
        </p:spPr>
        <p:txBody>
          <a:bodyPr/>
          <a:lstStyle/>
          <a:p>
            <a:r>
              <a:rPr lang="en-US" b="1" dirty="0" smtClean="0"/>
              <a:t>Aim and Objective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89100"/>
            <a:ext cx="10515600" cy="4487863"/>
          </a:xfrm>
        </p:spPr>
        <p:txBody>
          <a:bodyPr>
            <a:normAutofit/>
          </a:bodyPr>
          <a:lstStyle/>
          <a:p>
            <a:r>
              <a:rPr lang="en-US" dirty="0"/>
              <a:t>To optimize the therapeutic care of patients with </a:t>
            </a:r>
            <a:r>
              <a:rPr lang="en-US" dirty="0" smtClean="0"/>
              <a:t>colorectal anastomosis </a:t>
            </a:r>
            <a:r>
              <a:rPr lang="en-US" dirty="0"/>
              <a:t>with the hope to minimize the </a:t>
            </a:r>
            <a:r>
              <a:rPr lang="en-US" dirty="0" smtClean="0"/>
              <a:t>morbidity associated </a:t>
            </a:r>
            <a:r>
              <a:rPr lang="en-US" dirty="0"/>
              <a:t>with AL and to reduce the </a:t>
            </a:r>
            <a:r>
              <a:rPr lang="en-US" dirty="0" smtClean="0"/>
              <a:t>routine creation </a:t>
            </a:r>
            <a:r>
              <a:rPr lang="en-US" dirty="0"/>
              <a:t>of lateral </a:t>
            </a:r>
            <a:r>
              <a:rPr lang="en-US" dirty="0" smtClean="0"/>
              <a:t>ileostomy.</a:t>
            </a:r>
          </a:p>
          <a:p>
            <a:r>
              <a:rPr lang="en-US" dirty="0" smtClean="0"/>
              <a:t>To study Hidden ileostomy as an alternative in cases of left sided</a:t>
            </a:r>
            <a:r>
              <a:rPr lang="en-US" dirty="0"/>
              <a:t> </a:t>
            </a:r>
            <a:r>
              <a:rPr lang="en-US" dirty="0" smtClean="0"/>
              <a:t>colectomy </a:t>
            </a:r>
            <a:r>
              <a:rPr lang="en-US" dirty="0"/>
              <a:t>and high anterior resection where </a:t>
            </a:r>
            <a:r>
              <a:rPr lang="en-US" dirty="0" smtClean="0"/>
              <a:t>the risk </a:t>
            </a:r>
            <a:r>
              <a:rPr lang="en-US" dirty="0"/>
              <a:t>of postoperative leak is equivocal such as in </a:t>
            </a:r>
            <a:r>
              <a:rPr lang="en-US" dirty="0" smtClean="0"/>
              <a:t>emergency surgery</a:t>
            </a:r>
            <a:r>
              <a:rPr lang="en-US" dirty="0"/>
              <a:t>, patients </a:t>
            </a:r>
            <a:r>
              <a:rPr lang="en-US" dirty="0" smtClean="0"/>
              <a:t>with multiple </a:t>
            </a:r>
            <a:r>
              <a:rPr lang="en-US" dirty="0"/>
              <a:t>co-morbidities as well as patients who </a:t>
            </a:r>
            <a:r>
              <a:rPr lang="en-US" dirty="0" smtClean="0"/>
              <a:t>refuse </a:t>
            </a:r>
            <a:r>
              <a:rPr lang="en-IN" dirty="0" smtClean="0"/>
              <a:t>faecal </a:t>
            </a:r>
            <a:r>
              <a:rPr lang="en-IN" dirty="0"/>
              <a:t>diversion.</a:t>
            </a:r>
          </a:p>
        </p:txBody>
      </p:sp>
    </p:spTree>
    <p:extLst>
      <p:ext uri="{BB962C8B-B14F-4D97-AF65-F5344CB8AC3E}">
        <p14:creationId xmlns:p14="http://schemas.microsoft.com/office/powerpoint/2010/main" xmlns="" val="23502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1125"/>
            <a:ext cx="10515600" cy="1044575"/>
          </a:xfrm>
        </p:spPr>
        <p:txBody>
          <a:bodyPr/>
          <a:lstStyle/>
          <a:p>
            <a:r>
              <a:rPr lang="en-US" b="1" dirty="0" smtClean="0"/>
              <a:t>Methods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5700"/>
            <a:ext cx="10515600" cy="5021263"/>
          </a:xfrm>
        </p:spPr>
        <p:txBody>
          <a:bodyPr>
            <a:normAutofit/>
          </a:bodyPr>
          <a:lstStyle/>
          <a:p>
            <a:r>
              <a:rPr lang="en-US" b="1" dirty="0" smtClean="0"/>
              <a:t>Type of study </a:t>
            </a:r>
            <a:r>
              <a:rPr lang="en-US" dirty="0" smtClean="0"/>
              <a:t>: Case Series</a:t>
            </a:r>
          </a:p>
          <a:p>
            <a:r>
              <a:rPr lang="en-US" b="1" dirty="0" smtClean="0"/>
              <a:t>Sample Size</a:t>
            </a:r>
            <a:r>
              <a:rPr lang="en-IN" b="1" dirty="0" smtClean="0"/>
              <a:t> </a:t>
            </a:r>
            <a:r>
              <a:rPr lang="en-IN" dirty="0" smtClean="0"/>
              <a:t>: </a:t>
            </a:r>
            <a:r>
              <a:rPr lang="en-US" dirty="0" smtClean="0"/>
              <a:t>A case </a:t>
            </a:r>
            <a:r>
              <a:rPr lang="en-US" dirty="0"/>
              <a:t>series of 8 cases in which </a:t>
            </a:r>
            <a:r>
              <a:rPr lang="en-US" dirty="0" smtClean="0"/>
              <a:t>the Hidden </a:t>
            </a:r>
            <a:r>
              <a:rPr lang="en-US" dirty="0"/>
              <a:t>Ileostomy technique was </a:t>
            </a:r>
            <a:r>
              <a:rPr lang="en-US" dirty="0" smtClean="0"/>
              <a:t>used.</a:t>
            </a:r>
            <a:endParaRPr lang="en-IN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/>
              <a:t>Inclusion Criteria </a:t>
            </a:r>
            <a:r>
              <a:rPr lang="en-US" dirty="0" smtClean="0"/>
              <a:t>: Patients undergoing left </a:t>
            </a:r>
            <a:r>
              <a:rPr lang="en-US" dirty="0"/>
              <a:t>sided colectomy and high anterior resection where the risk of postoperative leak is equivocal such as in emergency surgery, patients with multiple co-morbidities as well as patients who refuse </a:t>
            </a:r>
            <a:r>
              <a:rPr lang="en-IN" dirty="0"/>
              <a:t>faecal diversion</a:t>
            </a:r>
            <a:r>
              <a:rPr lang="en-IN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58626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3775"/>
          </a:xfrm>
        </p:spPr>
        <p:txBody>
          <a:bodyPr/>
          <a:lstStyle/>
          <a:p>
            <a:r>
              <a:rPr lang="en-US" b="1" dirty="0" smtClean="0"/>
              <a:t>Technique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31900"/>
            <a:ext cx="10515600" cy="4945063"/>
          </a:xfrm>
        </p:spPr>
        <p:txBody>
          <a:bodyPr>
            <a:normAutofit/>
          </a:bodyPr>
          <a:lstStyle/>
          <a:p>
            <a:r>
              <a:rPr lang="en-US" dirty="0"/>
              <a:t>A hidden ileostomy is a stage before exteriorizing </a:t>
            </a:r>
            <a:r>
              <a:rPr lang="en-US" dirty="0" smtClean="0"/>
              <a:t>the ileostomy</a:t>
            </a:r>
            <a:r>
              <a:rPr lang="en-US" dirty="0"/>
              <a:t>. After completing the major surgery, we </a:t>
            </a:r>
            <a:r>
              <a:rPr lang="en-US" dirty="0" smtClean="0"/>
              <a:t>locate the </a:t>
            </a:r>
            <a:r>
              <a:rPr lang="en-US" dirty="0"/>
              <a:t>loop of the terminal ileum to construct the loop </a:t>
            </a:r>
            <a:r>
              <a:rPr lang="en-US" dirty="0" smtClean="0"/>
              <a:t>ileostomy.</a:t>
            </a:r>
          </a:p>
          <a:p>
            <a:r>
              <a:rPr lang="en-US" dirty="0"/>
              <a:t>The loop selected for stoma should be at </a:t>
            </a:r>
            <a:r>
              <a:rPr lang="en-US" dirty="0" smtClean="0"/>
              <a:t>least 20 </a:t>
            </a:r>
            <a:r>
              <a:rPr lang="en-US" dirty="0"/>
              <a:t>cm proximal to the ileocecal </a:t>
            </a:r>
            <a:r>
              <a:rPr lang="en-US" dirty="0" smtClean="0"/>
              <a:t>valve.</a:t>
            </a:r>
          </a:p>
          <a:p>
            <a:r>
              <a:rPr lang="en-IN" dirty="0"/>
              <a:t>For anatomical </a:t>
            </a:r>
            <a:r>
              <a:rPr lang="en-IN" dirty="0" smtClean="0"/>
              <a:t>orientation, </a:t>
            </a:r>
            <a:r>
              <a:rPr lang="en-US" dirty="0" smtClean="0"/>
              <a:t>the </a:t>
            </a:r>
            <a:r>
              <a:rPr lang="en-US" dirty="0"/>
              <a:t>afferent </a:t>
            </a:r>
            <a:r>
              <a:rPr lang="en-US" dirty="0" smtClean="0"/>
              <a:t>loop is marked </a:t>
            </a:r>
            <a:r>
              <a:rPr lang="en-US" dirty="0"/>
              <a:t>with </a:t>
            </a:r>
            <a:r>
              <a:rPr lang="en-US" dirty="0" smtClean="0"/>
              <a:t>non-absorbable suture </a:t>
            </a:r>
            <a:r>
              <a:rPr lang="en-US" dirty="0"/>
              <a:t>in the serosal layer</a:t>
            </a:r>
            <a:r>
              <a:rPr lang="en-US" dirty="0" smtClean="0"/>
              <a:t>.</a:t>
            </a:r>
          </a:p>
          <a:p>
            <a:r>
              <a:rPr lang="en-IN" dirty="0"/>
              <a:t>T</a:t>
            </a:r>
            <a:r>
              <a:rPr lang="en-IN" dirty="0" smtClean="0"/>
              <a:t>he </a:t>
            </a:r>
            <a:r>
              <a:rPr lang="en-IN" dirty="0"/>
              <a:t>ileum </a:t>
            </a:r>
            <a:r>
              <a:rPr lang="en-IN" dirty="0" smtClean="0"/>
              <a:t>loop is taped </a:t>
            </a:r>
            <a:r>
              <a:rPr lang="en-US" dirty="0" smtClean="0"/>
              <a:t>by </a:t>
            </a:r>
            <a:r>
              <a:rPr lang="en-US" dirty="0"/>
              <a:t>passing a silicone tape through a mesenteric </a:t>
            </a:r>
            <a:r>
              <a:rPr lang="en-US" dirty="0" smtClean="0"/>
              <a:t>window created </a:t>
            </a:r>
            <a:r>
              <a:rPr lang="en-US" dirty="0"/>
              <a:t>close to the bowel, preferably in an </a:t>
            </a:r>
            <a:r>
              <a:rPr lang="en-US" dirty="0" smtClean="0"/>
              <a:t>avascular </a:t>
            </a:r>
            <a:r>
              <a:rPr lang="en-IN" dirty="0" smtClean="0"/>
              <a:t>area.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24736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8375"/>
          </a:xfrm>
        </p:spPr>
        <p:txBody>
          <a:bodyPr/>
          <a:lstStyle/>
          <a:p>
            <a:r>
              <a:rPr lang="en-US" b="1" dirty="0" smtClean="0"/>
              <a:t>Technique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1300"/>
            <a:ext cx="10515600" cy="4843463"/>
          </a:xfrm>
        </p:spPr>
        <p:txBody>
          <a:bodyPr>
            <a:normAutofit/>
          </a:bodyPr>
          <a:lstStyle/>
          <a:p>
            <a:r>
              <a:rPr lang="en-US" dirty="0"/>
              <a:t>Both ends of silicone tape are </a:t>
            </a:r>
            <a:r>
              <a:rPr lang="en-US" dirty="0" smtClean="0"/>
              <a:t>exteriorized through </a:t>
            </a:r>
            <a:r>
              <a:rPr lang="en-US" dirty="0"/>
              <a:t>a small incision through the abdominal </a:t>
            </a:r>
            <a:r>
              <a:rPr lang="en-US" dirty="0" smtClean="0"/>
              <a:t>wall.</a:t>
            </a:r>
          </a:p>
          <a:p>
            <a:r>
              <a:rPr lang="en-US" dirty="0"/>
              <a:t>T</a:t>
            </a:r>
            <a:r>
              <a:rPr lang="en-US" dirty="0" smtClean="0"/>
              <a:t>his </a:t>
            </a:r>
            <a:r>
              <a:rPr lang="en-US" dirty="0"/>
              <a:t>loop </a:t>
            </a:r>
            <a:r>
              <a:rPr lang="en-US" dirty="0" smtClean="0"/>
              <a:t>ileostomy is brought </a:t>
            </a:r>
            <a:r>
              <a:rPr lang="en-US" dirty="0"/>
              <a:t>under </a:t>
            </a:r>
            <a:r>
              <a:rPr lang="en-US" dirty="0" smtClean="0"/>
              <a:t>the abdominal </a:t>
            </a:r>
            <a:r>
              <a:rPr lang="en-US" dirty="0"/>
              <a:t>wall and left </a:t>
            </a:r>
            <a:r>
              <a:rPr lang="en-US" dirty="0" smtClean="0"/>
              <a:t>unopened</a:t>
            </a:r>
            <a:r>
              <a:rPr lang="en-US" dirty="0"/>
              <a:t>, making sure </a:t>
            </a:r>
            <a:r>
              <a:rPr lang="en-US" dirty="0" smtClean="0"/>
              <a:t>the loop </a:t>
            </a:r>
            <a:r>
              <a:rPr lang="en-US" dirty="0"/>
              <a:t>is loose, not </a:t>
            </a:r>
            <a:r>
              <a:rPr lang="en-US" dirty="0" smtClean="0"/>
              <a:t>tight.</a:t>
            </a:r>
          </a:p>
          <a:p>
            <a:r>
              <a:rPr lang="en-US" dirty="0"/>
              <a:t>B</a:t>
            </a:r>
            <a:r>
              <a:rPr lang="en-US" dirty="0" smtClean="0"/>
              <a:t>oth </a:t>
            </a:r>
            <a:r>
              <a:rPr lang="en-US" dirty="0"/>
              <a:t>ends </a:t>
            </a:r>
            <a:r>
              <a:rPr lang="en-US" dirty="0" smtClean="0"/>
              <a:t>of the silicone which are brought out  </a:t>
            </a:r>
            <a:r>
              <a:rPr lang="en-US" dirty="0"/>
              <a:t>will be covered with a </a:t>
            </a:r>
            <a:r>
              <a:rPr lang="en-US" dirty="0" smtClean="0"/>
              <a:t>sterile </a:t>
            </a:r>
            <a:r>
              <a:rPr lang="en-IN" dirty="0" smtClean="0"/>
              <a:t>dressing.</a:t>
            </a:r>
          </a:p>
          <a:p>
            <a:r>
              <a:rPr lang="en-US" dirty="0"/>
              <a:t>If the patient develops a postoperative </a:t>
            </a:r>
            <a:r>
              <a:rPr lang="en-US" dirty="0" smtClean="0"/>
              <a:t>anastomotic leak</a:t>
            </a:r>
            <a:r>
              <a:rPr lang="en-US" dirty="0"/>
              <a:t>, it is easy to exteriorize the pre-fashioned </a:t>
            </a:r>
            <a:r>
              <a:rPr lang="en-US" dirty="0" smtClean="0"/>
              <a:t>ileostomy through </a:t>
            </a:r>
            <a:r>
              <a:rPr lang="en-US" dirty="0"/>
              <a:t>a 2–3 cm small </a:t>
            </a:r>
            <a:r>
              <a:rPr lang="en-US" dirty="0" smtClean="0"/>
              <a:t>incision.</a:t>
            </a:r>
          </a:p>
        </p:txBody>
      </p:sp>
    </p:spTree>
    <p:extLst>
      <p:ext uri="{BB962C8B-B14F-4D97-AF65-F5344CB8AC3E}">
        <p14:creationId xmlns:p14="http://schemas.microsoft.com/office/powerpoint/2010/main" xmlns="" val="250904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1875"/>
          </a:xfrm>
        </p:spPr>
        <p:txBody>
          <a:bodyPr/>
          <a:lstStyle/>
          <a:p>
            <a:r>
              <a:rPr lang="en-US" b="1" dirty="0" smtClean="0"/>
              <a:t>Technique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8600"/>
            <a:ext cx="10515600" cy="4678363"/>
          </a:xfrm>
        </p:spPr>
        <p:txBody>
          <a:bodyPr/>
          <a:lstStyle/>
          <a:p>
            <a:r>
              <a:rPr lang="en-US" dirty="0"/>
              <a:t>Both silicon ends will </a:t>
            </a:r>
            <a:r>
              <a:rPr lang="en-US" dirty="0" smtClean="0"/>
              <a:t>be gently </a:t>
            </a:r>
            <a:r>
              <a:rPr lang="en-US" dirty="0"/>
              <a:t>pulled out, and the afferent loop is already </a:t>
            </a:r>
            <a:r>
              <a:rPr lang="en-US" dirty="0" smtClean="0"/>
              <a:t>marked with </a:t>
            </a:r>
            <a:r>
              <a:rPr lang="en-US" dirty="0"/>
              <a:t>non-absorbable serosal suture for anatomical </a:t>
            </a:r>
            <a:r>
              <a:rPr lang="en-US" dirty="0" smtClean="0"/>
              <a:t>orientation, then </a:t>
            </a:r>
            <a:r>
              <a:rPr lang="en-US" dirty="0"/>
              <a:t>stoma will be sutured to the skin in </a:t>
            </a:r>
            <a:r>
              <a:rPr lang="en-US" dirty="0" smtClean="0"/>
              <a:t>standard </a:t>
            </a:r>
            <a:r>
              <a:rPr lang="en-IN" dirty="0" smtClean="0"/>
              <a:t>fashion.</a:t>
            </a:r>
          </a:p>
          <a:p>
            <a:r>
              <a:rPr lang="en-US" dirty="0"/>
              <a:t>The intraoperative diagnostic endoscopy can </a:t>
            </a:r>
            <a:r>
              <a:rPr lang="en-US" dirty="0" smtClean="0"/>
              <a:t>be done </a:t>
            </a:r>
            <a:r>
              <a:rPr lang="en-US" dirty="0"/>
              <a:t>to assess the extent of anastomotic leak and </a:t>
            </a:r>
            <a:r>
              <a:rPr lang="en-US" dirty="0" smtClean="0"/>
              <a:t>accordingly </a:t>
            </a:r>
            <a:r>
              <a:rPr lang="en-IN" dirty="0" smtClean="0"/>
              <a:t>managed.</a:t>
            </a:r>
          </a:p>
          <a:p>
            <a:r>
              <a:rPr lang="en-US" dirty="0"/>
              <a:t>This procedure can be done under </a:t>
            </a:r>
            <a:r>
              <a:rPr lang="en-US" dirty="0" smtClean="0"/>
              <a:t>local </a:t>
            </a:r>
            <a:r>
              <a:rPr lang="en-IN" dirty="0" err="1" smtClean="0"/>
              <a:t>anesthesia</a:t>
            </a:r>
            <a:r>
              <a:rPr lang="en-IN" dirty="0" smtClean="0"/>
              <a:t> </a:t>
            </a:r>
            <a:r>
              <a:rPr lang="en-IN" dirty="0"/>
              <a:t>and sedation</a:t>
            </a:r>
            <a:r>
              <a:rPr lang="en-IN" dirty="0" smtClean="0"/>
              <a:t>.</a:t>
            </a:r>
          </a:p>
          <a:p>
            <a:r>
              <a:rPr lang="en-IN" dirty="0"/>
              <a:t>N</a:t>
            </a:r>
            <a:r>
              <a:rPr lang="en-IN" dirty="0" smtClean="0"/>
              <a:t>eed </a:t>
            </a:r>
            <a:r>
              <a:rPr lang="en-IN" dirty="0"/>
              <a:t>for prolonged </a:t>
            </a:r>
            <a:r>
              <a:rPr lang="en-IN" dirty="0" smtClean="0"/>
              <a:t>reoperation </a:t>
            </a:r>
            <a:r>
              <a:rPr lang="en-US" dirty="0" smtClean="0"/>
              <a:t>or </a:t>
            </a:r>
            <a:r>
              <a:rPr lang="en-US" dirty="0"/>
              <a:t>unnecessary re-laparotomy could be </a:t>
            </a:r>
            <a:r>
              <a:rPr lang="en-US" dirty="0" smtClean="0"/>
              <a:t>avoided, and </a:t>
            </a:r>
            <a:r>
              <a:rPr lang="en-US" dirty="0"/>
              <a:t>the risk of general anesthesia will be </a:t>
            </a:r>
            <a:r>
              <a:rPr lang="en-US" dirty="0" smtClean="0"/>
              <a:t>minimized.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93049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Technique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39788" y="1690688"/>
            <a:ext cx="5157787" cy="4498975"/>
          </a:xfrm>
        </p:spPr>
        <p:txBody>
          <a:bodyPr/>
          <a:lstStyle/>
          <a:p>
            <a:r>
              <a:rPr lang="en-US" dirty="0"/>
              <a:t>If the patient’s postoperative course is uneventful </a:t>
            </a:r>
            <a:r>
              <a:rPr lang="en-US" dirty="0" smtClean="0"/>
              <a:t>and the </a:t>
            </a:r>
            <a:r>
              <a:rPr lang="en-US" dirty="0"/>
              <a:t>patient has bowel motion and tolerated the </a:t>
            </a:r>
            <a:r>
              <a:rPr lang="en-US" dirty="0" smtClean="0"/>
              <a:t>oral </a:t>
            </a:r>
            <a:r>
              <a:rPr lang="en-IN" dirty="0" smtClean="0"/>
              <a:t>intake,</a:t>
            </a:r>
            <a:r>
              <a:rPr lang="en-US" dirty="0"/>
              <a:t> silicone tape can be removed on a </a:t>
            </a:r>
            <a:r>
              <a:rPr lang="en-US" dirty="0" smtClean="0"/>
              <a:t>postoperative day </a:t>
            </a:r>
            <a:r>
              <a:rPr lang="en-US" dirty="0"/>
              <a:t>5–10 and discharge the </a:t>
            </a:r>
            <a:r>
              <a:rPr lang="en-US" dirty="0" smtClean="0"/>
              <a:t>patient.</a:t>
            </a:r>
            <a:endParaRPr lang="en-IN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338951" y="1499616"/>
            <a:ext cx="5357813" cy="422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416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1391</Words>
  <Application>Microsoft Office PowerPoint</Application>
  <PresentationFormat>Custom</PresentationFormat>
  <Paragraphs>97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Hidden ileostomy as a rescue procedure in major colorectal surgeries: a novel technique to prevent re‑laparotomy in anastomotic leak cases.</vt:lpstr>
      <vt:lpstr>Slide 2</vt:lpstr>
      <vt:lpstr>Introduction</vt:lpstr>
      <vt:lpstr>Aim and Objective</vt:lpstr>
      <vt:lpstr>Methods</vt:lpstr>
      <vt:lpstr>Technique</vt:lpstr>
      <vt:lpstr>Technique</vt:lpstr>
      <vt:lpstr>Technique</vt:lpstr>
      <vt:lpstr>Technique</vt:lpstr>
      <vt:lpstr>Technique</vt:lpstr>
      <vt:lpstr>Slide 11</vt:lpstr>
      <vt:lpstr>Slide 12</vt:lpstr>
      <vt:lpstr>Results</vt:lpstr>
      <vt:lpstr>Advantages</vt:lpstr>
      <vt:lpstr>Disadvantages</vt:lpstr>
      <vt:lpstr>Conclusion</vt:lpstr>
      <vt:lpstr>References</vt:lpstr>
      <vt:lpstr>References</vt:lpstr>
      <vt:lpstr>Thank you.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Gastric cancer nodal tumour–stroma ratios influence prognosis</dc:title>
  <dc:creator>procyon</dc:creator>
  <cp:lastModifiedBy>MTL</cp:lastModifiedBy>
  <cp:revision>80</cp:revision>
  <dcterms:created xsi:type="dcterms:W3CDTF">2021-07-03T16:25:45Z</dcterms:created>
  <dcterms:modified xsi:type="dcterms:W3CDTF">2023-05-04T09:32:05Z</dcterms:modified>
</cp:coreProperties>
</file>