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284" r:id="rId3"/>
    <p:sldId id="285" r:id="rId4"/>
    <p:sldId id="261" r:id="rId5"/>
    <p:sldId id="262" r:id="rId6"/>
    <p:sldId id="305" r:id="rId7"/>
    <p:sldId id="267" r:id="rId8"/>
    <p:sldId id="307" r:id="rId9"/>
    <p:sldId id="271" r:id="rId10"/>
    <p:sldId id="273" r:id="rId11"/>
    <p:sldId id="274" r:id="rId12"/>
    <p:sldId id="287" r:id="rId13"/>
    <p:sldId id="266" r:id="rId14"/>
    <p:sldId id="259" r:id="rId15"/>
    <p:sldId id="290" r:id="rId16"/>
    <p:sldId id="306" r:id="rId17"/>
    <p:sldId id="280" r:id="rId18"/>
    <p:sldId id="281" r:id="rId19"/>
    <p:sldId id="2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40141-A022-5005-42DD-1E6F1160D6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E4CB8A-12D3-F8D4-A7F7-DBB6406D6B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4690E0-5D1F-A526-BBA5-6F6E2A844F7F}"/>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5" name="Footer Placeholder 4">
            <a:extLst>
              <a:ext uri="{FF2B5EF4-FFF2-40B4-BE49-F238E27FC236}">
                <a16:creationId xmlns:a16="http://schemas.microsoft.com/office/drawing/2014/main" id="{61189C4D-58C9-8D0B-89EB-B82BBBC7D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C5C9E3-0FE6-217E-B148-8580C3225F67}"/>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4035754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67A02-CC86-3F11-AB80-9CDFF6D91E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7D9A71-A45C-9D1C-EC9E-70E3845DF5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43DD0-92E0-EABD-0B5A-6B5D769437FC}"/>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5" name="Footer Placeholder 4">
            <a:extLst>
              <a:ext uri="{FF2B5EF4-FFF2-40B4-BE49-F238E27FC236}">
                <a16:creationId xmlns:a16="http://schemas.microsoft.com/office/drawing/2014/main" id="{E778B021-0579-545B-04EC-7E47A6D08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2EBD5F-21AD-AA41-0388-E86FDF722459}"/>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252632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82377B-7A10-B32A-6BA4-39C811440D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973070-366E-472C-DD41-8638750D5D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C9C106-28C2-5FFB-E13B-E2F0F5E9C006}"/>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5" name="Footer Placeholder 4">
            <a:extLst>
              <a:ext uri="{FF2B5EF4-FFF2-40B4-BE49-F238E27FC236}">
                <a16:creationId xmlns:a16="http://schemas.microsoft.com/office/drawing/2014/main" id="{C9C78D3E-8EED-8492-1A92-03F336D364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20F66-7D86-AAD1-0903-5E245542C772}"/>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2616133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C0E3-F802-143A-527D-208ED6A202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C7F2FC-E3F9-9C11-C67E-B2FD9F7B8F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844EA-2A44-B6CA-E9E4-A9A6B03DA7DE}"/>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5" name="Footer Placeholder 4">
            <a:extLst>
              <a:ext uri="{FF2B5EF4-FFF2-40B4-BE49-F238E27FC236}">
                <a16:creationId xmlns:a16="http://schemas.microsoft.com/office/drawing/2014/main" id="{FADE588C-5DD8-503F-EAA7-F3E6371C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2C1D64-99BB-DFA7-D6C4-312727E765CB}"/>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3244640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410FD-0875-3356-91A1-EC67D5794F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0F4EB4-BFA3-F1B7-7C59-8EE4172D3F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883B28-3BB8-08EB-DE4B-2C2E3624FFED}"/>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5" name="Footer Placeholder 4">
            <a:extLst>
              <a:ext uri="{FF2B5EF4-FFF2-40B4-BE49-F238E27FC236}">
                <a16:creationId xmlns:a16="http://schemas.microsoft.com/office/drawing/2014/main" id="{20A38C6D-C180-E2F5-3371-154FB0CFD6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EB1A7C-1A95-6CD5-DC8E-0FE7E53E5544}"/>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51252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6A9F5-AED8-AA4C-C994-5AE347E44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63C438-BDAA-D23D-55AD-EE5A4826C4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ECFC13-0E39-0F04-D77A-5FA3DDF149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F45C01-C9C2-7F0C-8C90-81188884D7C0}"/>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6" name="Footer Placeholder 5">
            <a:extLst>
              <a:ext uri="{FF2B5EF4-FFF2-40B4-BE49-F238E27FC236}">
                <a16:creationId xmlns:a16="http://schemas.microsoft.com/office/drawing/2014/main" id="{FBB148F6-0212-D032-84E4-6CA4221AA7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00A77A-4ADD-7024-AF59-9E14BD7D6AC0}"/>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3418688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EB636-9CAB-474F-0FD7-D9EB1A796F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FF8752-DA8D-3107-43A3-3169498031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D8DBAE-C421-9075-A37D-F2B3689220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FAEF97-697D-1A0C-666A-8C3F7DD538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A8BE07-E90B-65C7-D29A-EF6967D429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420EB7-7816-72A6-13C0-02CA7100BB8A}"/>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8" name="Footer Placeholder 7">
            <a:extLst>
              <a:ext uri="{FF2B5EF4-FFF2-40B4-BE49-F238E27FC236}">
                <a16:creationId xmlns:a16="http://schemas.microsoft.com/office/drawing/2014/main" id="{12BA152D-587A-177E-C80F-4ADDA45AA0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95FD65-09DF-327D-3B78-5B920F25D7CE}"/>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400961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BAC9E-CFD8-F070-A671-252BFE0ADB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7139ED-C42A-6EBA-6F56-D93E9B927BAD}"/>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4" name="Footer Placeholder 3">
            <a:extLst>
              <a:ext uri="{FF2B5EF4-FFF2-40B4-BE49-F238E27FC236}">
                <a16:creationId xmlns:a16="http://schemas.microsoft.com/office/drawing/2014/main" id="{D0E353A5-A322-4BC7-BB78-103939B9F0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143399-F80C-0C3E-B5F1-E031E528C2F0}"/>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2281295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59C6DE-EB31-98B4-B97F-39A9B336957C}"/>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3" name="Footer Placeholder 2">
            <a:extLst>
              <a:ext uri="{FF2B5EF4-FFF2-40B4-BE49-F238E27FC236}">
                <a16:creationId xmlns:a16="http://schemas.microsoft.com/office/drawing/2014/main" id="{E5E2AD06-C8BF-5BF5-8528-115FFBB757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6B8744-1F7C-3D92-7736-3856BECA73D0}"/>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2019233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4ECE6-85FA-257D-B661-E4C633EDDA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72B15B-D696-45D5-12AD-E1D3172B8B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7567DA-D192-B9E4-FDCB-119554AD9D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76282-E6B1-0E0C-EFAD-729ABED718A8}"/>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6" name="Footer Placeholder 5">
            <a:extLst>
              <a:ext uri="{FF2B5EF4-FFF2-40B4-BE49-F238E27FC236}">
                <a16:creationId xmlns:a16="http://schemas.microsoft.com/office/drawing/2014/main" id="{4213C2A8-61C1-BF1E-9E34-D1B389A821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D16E3C-6A27-97FF-8F4E-83CA7F79152F}"/>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4122826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839FC-D260-9BB2-EAA0-9B008385AA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9388E4-A974-9FB6-36F2-F95FF603E8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D9D8C7-EF8C-F7AD-6438-AD51B0209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49D30C-7711-F0C0-1448-F90FD26F7D05}"/>
              </a:ext>
            </a:extLst>
          </p:cNvPr>
          <p:cNvSpPr>
            <a:spLocks noGrp="1"/>
          </p:cNvSpPr>
          <p:nvPr>
            <p:ph type="dt" sz="half" idx="10"/>
          </p:nvPr>
        </p:nvSpPr>
        <p:spPr/>
        <p:txBody>
          <a:bodyPr/>
          <a:lstStyle/>
          <a:p>
            <a:fld id="{F0CBEE85-0010-DD45-8824-DE4583176D77}" type="datetimeFigureOut">
              <a:rPr lang="en-US"/>
              <a:t>2/6/2023</a:t>
            </a:fld>
            <a:endParaRPr lang="en-US"/>
          </a:p>
        </p:txBody>
      </p:sp>
      <p:sp>
        <p:nvSpPr>
          <p:cNvPr id="6" name="Footer Placeholder 5">
            <a:extLst>
              <a:ext uri="{FF2B5EF4-FFF2-40B4-BE49-F238E27FC236}">
                <a16:creationId xmlns:a16="http://schemas.microsoft.com/office/drawing/2014/main" id="{AF4412A8-2B7F-AED8-97F7-B07935F3F0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378BB5-396E-F86A-3674-7C14C8BBA501}"/>
              </a:ext>
            </a:extLst>
          </p:cNvPr>
          <p:cNvSpPr>
            <a:spLocks noGrp="1"/>
          </p:cNvSpPr>
          <p:nvPr>
            <p:ph type="sldNum" sz="quarter" idx="12"/>
          </p:nvPr>
        </p:nvSpPr>
        <p:spPr/>
        <p:txBody>
          <a:bodyPr/>
          <a:lstStyle/>
          <a:p>
            <a:fld id="{04B7C9E6-354F-AD4C-B440-6670D7EA6768}" type="slidenum">
              <a:rPr lang="en-US"/>
              <a:t>‹#›</a:t>
            </a:fld>
            <a:endParaRPr lang="en-US"/>
          </a:p>
        </p:txBody>
      </p:sp>
    </p:spTree>
    <p:extLst>
      <p:ext uri="{BB962C8B-B14F-4D97-AF65-F5344CB8AC3E}">
        <p14:creationId xmlns:p14="http://schemas.microsoft.com/office/powerpoint/2010/main" val="352215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97EF87-D387-DF5B-57F0-C6A54E165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C7AB07-806B-B1B8-FCA5-826E003D82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5F90DE-6A9A-C409-FC6A-526FDA5C2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CBEE85-0010-DD45-8824-DE4583176D77}" type="datetimeFigureOut">
              <a:rPr lang="en-US"/>
              <a:t>2/6/2023</a:t>
            </a:fld>
            <a:endParaRPr lang="en-US"/>
          </a:p>
        </p:txBody>
      </p:sp>
      <p:sp>
        <p:nvSpPr>
          <p:cNvPr id="5" name="Footer Placeholder 4">
            <a:extLst>
              <a:ext uri="{FF2B5EF4-FFF2-40B4-BE49-F238E27FC236}">
                <a16:creationId xmlns:a16="http://schemas.microsoft.com/office/drawing/2014/main" id="{2699B76A-56BA-12EB-6D7A-EC4EED761A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8E5E4F-1FAF-C434-33AC-1F16293F9E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7C9E6-354F-AD4C-B440-6670D7EA6768}" type="slidenum">
              <a:rPr lang="en-US"/>
              <a:t>‹#›</a:t>
            </a:fld>
            <a:endParaRPr lang="en-US"/>
          </a:p>
        </p:txBody>
      </p:sp>
    </p:spTree>
    <p:extLst>
      <p:ext uri="{BB962C8B-B14F-4D97-AF65-F5344CB8AC3E}">
        <p14:creationId xmlns:p14="http://schemas.microsoft.com/office/powerpoint/2010/main" val="2663463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550C2-57E4-1A9B-2094-E02A5073E4F2}"/>
              </a:ext>
            </a:extLst>
          </p:cNvPr>
          <p:cNvSpPr>
            <a:spLocks noGrp="1"/>
          </p:cNvSpPr>
          <p:nvPr>
            <p:ph type="title"/>
          </p:nvPr>
        </p:nvSpPr>
        <p:spPr>
          <a:xfrm>
            <a:off x="838200" y="365125"/>
            <a:ext cx="10515600" cy="1740958"/>
          </a:xfrm>
        </p:spPr>
        <p:txBody>
          <a:bodyPr>
            <a:normAutofit fontScale="90000"/>
          </a:bodyPr>
          <a:lstStyle/>
          <a:p>
            <a:r>
              <a:rPr lang="en-US" sz="4400" dirty="0"/>
              <a:t>Lateral dorsal infundibular approach: </a:t>
            </a:r>
            <a:br>
              <a:rPr lang="en-US" sz="4400" dirty="0"/>
            </a:br>
            <a:r>
              <a:rPr lang="en-US" sz="4400" dirty="0"/>
              <a:t>an alternative option for the safe completion of difficult laparoscopic cholecystectomy</a:t>
            </a:r>
            <a:endParaRPr lang="en-US" dirty="0"/>
          </a:p>
        </p:txBody>
      </p:sp>
      <p:sp>
        <p:nvSpPr>
          <p:cNvPr id="3" name="Content Placeholder 2">
            <a:extLst>
              <a:ext uri="{FF2B5EF4-FFF2-40B4-BE49-F238E27FC236}">
                <a16:creationId xmlns:a16="http://schemas.microsoft.com/office/drawing/2014/main" id="{385CA0F9-FAEB-94C0-CBF4-563638141BFF}"/>
              </a:ext>
            </a:extLst>
          </p:cNvPr>
          <p:cNvSpPr>
            <a:spLocks noGrp="1"/>
          </p:cNvSpPr>
          <p:nvPr>
            <p:ph idx="1"/>
          </p:nvPr>
        </p:nvSpPr>
        <p:spPr>
          <a:xfrm>
            <a:off x="838200" y="2211917"/>
            <a:ext cx="10515600" cy="3965046"/>
          </a:xfrm>
        </p:spPr>
        <p:txBody>
          <a:bodyPr/>
          <a:lstStyle/>
          <a:p>
            <a:pPr marL="0" indent="0">
              <a:buNone/>
            </a:pPr>
            <a:r>
              <a:rPr lang="en-US" dirty="0"/>
              <a:t>HOD-Prof </a:t>
            </a:r>
            <a:r>
              <a:rPr lang="en-US" dirty="0" err="1"/>
              <a:t>Dr.J.A.Jayalal</a:t>
            </a:r>
            <a:r>
              <a:rPr lang="en-US" dirty="0"/>
              <a:t>, M.S.,FRCS.,</a:t>
            </a:r>
            <a:r>
              <a:rPr lang="en-US" dirty="0" err="1"/>
              <a:t>Ph.D</a:t>
            </a:r>
            <a:endParaRPr lang="en-US" dirty="0"/>
          </a:p>
          <a:p>
            <a:pPr marL="0" indent="0">
              <a:buNone/>
            </a:pPr>
            <a:r>
              <a:rPr lang="en-US" dirty="0"/>
              <a:t>Chief- Dr. </a:t>
            </a:r>
            <a:r>
              <a:rPr lang="en-US" dirty="0" err="1"/>
              <a:t>Nagalekshmi</a:t>
            </a:r>
            <a:r>
              <a:rPr lang="en-US" dirty="0"/>
              <a:t> M.S., D.G.O</a:t>
            </a:r>
          </a:p>
          <a:p>
            <a:pPr marL="0" indent="0">
              <a:buNone/>
            </a:pPr>
            <a:r>
              <a:rPr lang="en-US" dirty="0"/>
              <a:t>Assistant Professor</a:t>
            </a:r>
          </a:p>
          <a:p>
            <a:pPr marL="0" indent="0">
              <a:buNone/>
            </a:pPr>
            <a:r>
              <a:rPr lang="en-US" dirty="0"/>
              <a:t>Dr. </a:t>
            </a:r>
            <a:r>
              <a:rPr lang="en-US" dirty="0" err="1"/>
              <a:t>Geolin</a:t>
            </a:r>
            <a:r>
              <a:rPr lang="en-US" dirty="0"/>
              <a:t> </a:t>
            </a:r>
            <a:r>
              <a:rPr lang="en-US" dirty="0" err="1"/>
              <a:t>Mithun</a:t>
            </a:r>
            <a:r>
              <a:rPr lang="en-US" dirty="0"/>
              <a:t> M.S</a:t>
            </a:r>
          </a:p>
          <a:p>
            <a:pPr marL="0" indent="0">
              <a:buNone/>
            </a:pPr>
            <a:r>
              <a:rPr lang="en-US" dirty="0"/>
              <a:t>Dr. Ram Praveen M.S                             Review by </a:t>
            </a:r>
            <a:r>
              <a:rPr lang="en-US" dirty="0" err="1"/>
              <a:t>Dr.B.Vignesh</a:t>
            </a:r>
            <a:endParaRPr lang="en-US" dirty="0"/>
          </a:p>
          <a:p>
            <a:pPr marL="0" indent="0">
              <a:buNone/>
            </a:pPr>
            <a:r>
              <a:rPr lang="en-US" dirty="0"/>
              <a:t>                                                                  First year Postgraduate</a:t>
            </a:r>
          </a:p>
          <a:p>
            <a:pPr marL="0" indent="0">
              <a:buNone/>
            </a:pPr>
            <a:r>
              <a:rPr lang="en-US" dirty="0"/>
              <a:t>                                                          Department of General Surgery</a:t>
            </a:r>
          </a:p>
        </p:txBody>
      </p:sp>
    </p:spTree>
    <p:extLst>
      <p:ext uri="{BB962C8B-B14F-4D97-AF65-F5344CB8AC3E}">
        <p14:creationId xmlns:p14="http://schemas.microsoft.com/office/powerpoint/2010/main" val="528993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C8F5D9-39AE-0034-1961-3FB2EF4C01C3}"/>
              </a:ext>
            </a:extLst>
          </p:cNvPr>
          <p:cNvSpPr>
            <a:spLocks noGrp="1"/>
          </p:cNvSpPr>
          <p:nvPr>
            <p:ph idx="1"/>
          </p:nvPr>
        </p:nvSpPr>
        <p:spPr>
          <a:xfrm>
            <a:off x="201083" y="1386417"/>
            <a:ext cx="11046884" cy="5471583"/>
          </a:xfrm>
        </p:spPr>
        <p:txBody>
          <a:bodyPr/>
          <a:lstStyle/>
          <a:p>
            <a:pPr marL="0" indent="0">
              <a:buNone/>
            </a:pPr>
            <a:endParaRPr lang="en-US" dirty="0"/>
          </a:p>
          <a:p>
            <a:endParaRPr lang="en-US" dirty="0"/>
          </a:p>
        </p:txBody>
      </p:sp>
      <p:pic>
        <p:nvPicPr>
          <p:cNvPr id="4" name="Picture 4">
            <a:extLst>
              <a:ext uri="{FF2B5EF4-FFF2-40B4-BE49-F238E27FC236}">
                <a16:creationId xmlns:a16="http://schemas.microsoft.com/office/drawing/2014/main" id="{CFD8CF57-E42F-9F51-B192-51CDEF72BC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083" y="814917"/>
            <a:ext cx="11694583" cy="5968999"/>
          </a:xfrm>
          <a:prstGeom prst="rect">
            <a:avLst/>
          </a:prstGeom>
        </p:spPr>
      </p:pic>
    </p:spTree>
    <p:extLst>
      <p:ext uri="{BB962C8B-B14F-4D97-AF65-F5344CB8AC3E}">
        <p14:creationId xmlns:p14="http://schemas.microsoft.com/office/powerpoint/2010/main" val="294902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2F3607-E0D7-D9FE-706E-9F296F8B4B1F}"/>
              </a:ext>
            </a:extLst>
          </p:cNvPr>
          <p:cNvSpPr>
            <a:spLocks noGrp="1"/>
          </p:cNvSpPr>
          <p:nvPr>
            <p:ph idx="1"/>
          </p:nvPr>
        </p:nvSpPr>
        <p:spPr>
          <a:xfrm>
            <a:off x="573615" y="592667"/>
            <a:ext cx="11004551" cy="6265331"/>
          </a:xfrm>
        </p:spPr>
        <p:txBody>
          <a:bodyPr/>
          <a:lstStyle/>
          <a:p>
            <a:r>
              <a:rPr lang="en-US" dirty="0"/>
              <a:t>At this point, the dissection of the infundibulum is complete. To avoid Bile duct injury, the cystic duct can be dissected according to the actual situation. Once the Critical view of safety is reached, the confluence of the infundibulum and the cystic duct is ligated using clips. </a:t>
            </a:r>
          </a:p>
          <a:p>
            <a:endParaRPr lang="en-US" dirty="0"/>
          </a:p>
        </p:txBody>
      </p:sp>
      <p:pic>
        <p:nvPicPr>
          <p:cNvPr id="4" name="Picture 4">
            <a:extLst>
              <a:ext uri="{FF2B5EF4-FFF2-40B4-BE49-F238E27FC236}">
                <a16:creationId xmlns:a16="http://schemas.microsoft.com/office/drawing/2014/main" id="{0955A719-F34C-74BA-AFDA-99EBC11A1D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084" y="2465917"/>
            <a:ext cx="10339916" cy="4243915"/>
          </a:xfrm>
          <a:prstGeom prst="rect">
            <a:avLst/>
          </a:prstGeom>
        </p:spPr>
      </p:pic>
    </p:spTree>
    <p:extLst>
      <p:ext uri="{BB962C8B-B14F-4D97-AF65-F5344CB8AC3E}">
        <p14:creationId xmlns:p14="http://schemas.microsoft.com/office/powerpoint/2010/main" val="3498394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A53A5-B867-842F-C21E-1FB921B4D77D}"/>
              </a:ext>
            </a:extLst>
          </p:cNvPr>
          <p:cNvSpPr>
            <a:spLocks noGrp="1"/>
          </p:cNvSpPr>
          <p:nvPr>
            <p:ph type="title"/>
          </p:nvPr>
        </p:nvSpPr>
        <p:spPr>
          <a:xfrm>
            <a:off x="700617" y="322791"/>
            <a:ext cx="10515600" cy="1325563"/>
          </a:xfrm>
        </p:spPr>
        <p:txBody>
          <a:bodyPr>
            <a:normAutofit/>
          </a:bodyPr>
          <a:lstStyle/>
          <a:p>
            <a:r>
              <a:rPr lang="en-US" dirty="0"/>
              <a:t>Results</a:t>
            </a:r>
            <a:br>
              <a:rPr lang="en-US" dirty="0"/>
            </a:br>
            <a:endParaRPr lang="en-US" dirty="0"/>
          </a:p>
        </p:txBody>
      </p:sp>
      <p:sp>
        <p:nvSpPr>
          <p:cNvPr id="5" name="Content Placeholder 4">
            <a:extLst>
              <a:ext uri="{FF2B5EF4-FFF2-40B4-BE49-F238E27FC236}">
                <a16:creationId xmlns:a16="http://schemas.microsoft.com/office/drawing/2014/main" id="{8BCAA13E-F49F-F6E6-3D30-34A19A447C90}"/>
              </a:ext>
            </a:extLst>
          </p:cNvPr>
          <p:cNvSpPr>
            <a:spLocks noGrp="1"/>
          </p:cNvSpPr>
          <p:nvPr>
            <p:ph idx="1"/>
          </p:nvPr>
        </p:nvSpPr>
        <p:spPr/>
        <p:txBody>
          <a:bodyPr>
            <a:normAutofit lnSpcReduction="10000"/>
          </a:bodyPr>
          <a:lstStyle/>
          <a:p>
            <a:pPr marL="0" indent="0">
              <a:buNone/>
            </a:pPr>
            <a:r>
              <a:rPr lang="en-US" dirty="0"/>
              <a:t>Total sample 469</a:t>
            </a:r>
          </a:p>
          <a:p>
            <a:pPr marL="0" indent="0">
              <a:buNone/>
            </a:pPr>
            <a:r>
              <a:rPr lang="en-US" dirty="0"/>
              <a:t>Male - 176</a:t>
            </a:r>
          </a:p>
          <a:p>
            <a:pPr marL="0" indent="0">
              <a:buNone/>
            </a:pPr>
            <a:r>
              <a:rPr lang="en-US" dirty="0"/>
              <a:t>Female - 293</a:t>
            </a:r>
          </a:p>
          <a:p>
            <a:pPr marL="0" indent="0">
              <a:buNone/>
            </a:pPr>
            <a:r>
              <a:rPr lang="en-US" dirty="0"/>
              <a:t>Mean age - 55.1 years</a:t>
            </a:r>
          </a:p>
          <a:p>
            <a:pPr marL="0" indent="0">
              <a:buNone/>
            </a:pPr>
            <a:r>
              <a:rPr lang="en-US" dirty="0"/>
              <a:t>Patients with anomalies in cystic duct and hepatic duct found preoperatively using MRCP – 64</a:t>
            </a:r>
          </a:p>
          <a:p>
            <a:pPr marL="0" indent="0">
              <a:buNone/>
            </a:pPr>
            <a:r>
              <a:rPr lang="en-US" dirty="0"/>
              <a:t>Elective surgery- 438</a:t>
            </a:r>
          </a:p>
          <a:p>
            <a:pPr marL="0" indent="0">
              <a:buNone/>
            </a:pPr>
            <a:r>
              <a:rPr lang="en-US" dirty="0"/>
              <a:t>Emergency surgery – 31</a:t>
            </a:r>
          </a:p>
          <a:p>
            <a:pPr marL="0" indent="0">
              <a:buNone/>
            </a:pPr>
            <a:r>
              <a:rPr lang="en-US" dirty="0"/>
              <a:t>Patient requiring conversion - 10</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86688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2B8EBF4-E630-ACC6-DFC1-7A8554F750BC}"/>
              </a:ext>
            </a:extLst>
          </p:cNvPr>
          <p:cNvSpPr>
            <a:spLocks noGrp="1"/>
          </p:cNvSpPr>
          <p:nvPr>
            <p:ph idx="1"/>
          </p:nvPr>
        </p:nvSpPr>
        <p:spPr>
          <a:xfrm>
            <a:off x="455083" y="560917"/>
            <a:ext cx="11303000" cy="5841999"/>
          </a:xfrm>
        </p:spPr>
        <p:txBody>
          <a:bodyPr>
            <a:normAutofit fontScale="85000" lnSpcReduction="20000"/>
          </a:bodyPr>
          <a:lstStyle/>
          <a:p>
            <a:pPr marL="0" indent="0">
              <a:buNone/>
            </a:pPr>
            <a:r>
              <a:rPr lang="en-US" b="1" dirty="0"/>
              <a:t>RESULTS</a:t>
            </a:r>
            <a:r>
              <a:rPr lang="en-US" dirty="0"/>
              <a:t>   </a:t>
            </a:r>
          </a:p>
          <a:p>
            <a:pPr marL="0" indent="0">
              <a:buNone/>
            </a:pPr>
            <a:endParaRPr lang="en-US" dirty="0"/>
          </a:p>
          <a:p>
            <a:r>
              <a:rPr lang="en-US" dirty="0"/>
              <a:t> The described technique was completed successfully in 439 patients </a:t>
            </a:r>
            <a:r>
              <a:rPr lang="en-US" dirty="0" err="1"/>
              <a:t>i.e</a:t>
            </a:r>
            <a:r>
              <a:rPr lang="en-US" dirty="0"/>
              <a:t> 92.5% of total sample size</a:t>
            </a:r>
          </a:p>
          <a:p>
            <a:endParaRPr lang="en-US" dirty="0"/>
          </a:p>
          <a:p>
            <a:r>
              <a:rPr lang="en-US" dirty="0"/>
              <a:t>Fenestrating subtotal cholecystectomy : 13 (2.1%)</a:t>
            </a:r>
          </a:p>
          <a:p>
            <a:r>
              <a:rPr lang="en-US" dirty="0"/>
              <a:t>Reconstituting subtotal cholecystectomy : 22(4.7%)</a:t>
            </a:r>
          </a:p>
          <a:p>
            <a:pPr marL="0" indent="0">
              <a:buNone/>
            </a:pPr>
            <a:endParaRPr lang="en-US" dirty="0"/>
          </a:p>
          <a:p>
            <a:r>
              <a:rPr lang="en-US" dirty="0"/>
              <a:t>Postoperative bile leaks: 4 patients(0.9%)</a:t>
            </a:r>
          </a:p>
          <a:p>
            <a:r>
              <a:rPr lang="en-US" dirty="0"/>
              <a:t>3 in fenestrating and 1 in reconstituting of which except one case all healed        spontaneously with </a:t>
            </a:r>
            <a:r>
              <a:rPr lang="en-US" dirty="0" err="1"/>
              <a:t>ERCPwithin</a:t>
            </a:r>
            <a:r>
              <a:rPr lang="en-US" dirty="0"/>
              <a:t> 1 to2 weeks</a:t>
            </a:r>
          </a:p>
          <a:p>
            <a:r>
              <a:rPr lang="en-US" dirty="0"/>
              <a:t>Remaining one case took two months to heal spontaneously due to non refusal      for ERCP by the patient.</a:t>
            </a:r>
          </a:p>
          <a:p>
            <a:pPr marL="0" indent="0">
              <a:buNone/>
            </a:pPr>
            <a:endParaRPr lang="en-US" dirty="0"/>
          </a:p>
          <a:p>
            <a:r>
              <a:rPr lang="en-US" dirty="0"/>
              <a:t>No retained stones</a:t>
            </a:r>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12896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7F115F-A995-6285-2E10-2A5DD0CF9282}"/>
              </a:ext>
            </a:extLst>
          </p:cNvPr>
          <p:cNvSpPr>
            <a:spLocks noGrp="1"/>
          </p:cNvSpPr>
          <p:nvPr>
            <p:ph idx="1"/>
          </p:nvPr>
        </p:nvSpPr>
        <p:spPr>
          <a:xfrm>
            <a:off x="838200" y="772583"/>
            <a:ext cx="10496550" cy="5312834"/>
          </a:xfrm>
        </p:spPr>
        <p:txBody>
          <a:bodyPr/>
          <a:lstStyle/>
          <a:p>
            <a:pPr marL="0" indent="0">
              <a:buNone/>
            </a:pPr>
            <a:r>
              <a:rPr lang="en-US" b="1" dirty="0"/>
              <a:t>RESULTS</a:t>
            </a:r>
          </a:p>
          <a:p>
            <a:pPr marL="0" indent="0">
              <a:buNone/>
            </a:pPr>
            <a:endParaRPr lang="en-US" dirty="0"/>
          </a:p>
          <a:p>
            <a:pPr marL="0" indent="0">
              <a:buNone/>
            </a:pPr>
            <a:r>
              <a:rPr lang="en-US" dirty="0"/>
              <a:t>Mean operation time  117.0 minutes +/- 34.5 mind</a:t>
            </a:r>
          </a:p>
          <a:p>
            <a:pPr marL="0" indent="0">
              <a:buNone/>
            </a:pPr>
            <a:endParaRPr lang="en-US" dirty="0"/>
          </a:p>
          <a:p>
            <a:pPr marL="0" indent="0">
              <a:buNone/>
            </a:pPr>
            <a:r>
              <a:rPr lang="en-US" dirty="0"/>
              <a:t>Mean blood loss : 146.9+/- 53.2 ml</a:t>
            </a:r>
          </a:p>
          <a:p>
            <a:pPr marL="0" indent="0">
              <a:buNone/>
            </a:pPr>
            <a:endParaRPr lang="en-US" dirty="0"/>
          </a:p>
          <a:p>
            <a:pPr marL="0" indent="0">
              <a:buNone/>
            </a:pPr>
            <a:r>
              <a:rPr lang="en-US" dirty="0"/>
              <a:t>Mean duration of hospital stay : 7.6 +/- 2 days</a:t>
            </a:r>
          </a:p>
          <a:p>
            <a:pPr marL="0" indent="0">
              <a:buNone/>
            </a:pPr>
            <a:endParaRPr lang="en-US" dirty="0"/>
          </a:p>
        </p:txBody>
      </p:sp>
    </p:spTree>
    <p:extLst>
      <p:ext uri="{BB962C8B-B14F-4D97-AF65-F5344CB8AC3E}">
        <p14:creationId xmlns:p14="http://schemas.microsoft.com/office/powerpoint/2010/main" val="170565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32F5-43A7-006F-0843-B686CA2E7FE5}"/>
              </a:ext>
            </a:extLst>
          </p:cNvPr>
          <p:cNvSpPr>
            <a:spLocks noGrp="1"/>
          </p:cNvSpPr>
          <p:nvPr>
            <p:ph type="title"/>
          </p:nvPr>
        </p:nvSpPr>
        <p:spPr>
          <a:xfrm>
            <a:off x="753533" y="301625"/>
            <a:ext cx="10515600" cy="1325563"/>
          </a:xfrm>
        </p:spPr>
        <p:txBody>
          <a:bodyPr>
            <a:normAutofit/>
          </a:bodyPr>
          <a:lstStyle/>
          <a:p>
            <a:r>
              <a:rPr lang="en-US" sz="5400" dirty="0"/>
              <a:t>Conclusion</a:t>
            </a:r>
          </a:p>
        </p:txBody>
      </p:sp>
      <p:sp>
        <p:nvSpPr>
          <p:cNvPr id="3" name="Content Placeholder 2">
            <a:extLst>
              <a:ext uri="{FF2B5EF4-FFF2-40B4-BE49-F238E27FC236}">
                <a16:creationId xmlns:a16="http://schemas.microsoft.com/office/drawing/2014/main" id="{4E94DCA2-CBB0-B287-41E8-9B6649F87FF0}"/>
              </a:ext>
            </a:extLst>
          </p:cNvPr>
          <p:cNvSpPr>
            <a:spLocks noGrp="1"/>
          </p:cNvSpPr>
          <p:nvPr>
            <p:ph idx="1"/>
          </p:nvPr>
        </p:nvSpPr>
        <p:spPr>
          <a:xfrm>
            <a:off x="753532" y="1349375"/>
            <a:ext cx="11311467" cy="5508625"/>
          </a:xfrm>
        </p:spPr>
        <p:txBody>
          <a:bodyPr>
            <a:normAutofit/>
          </a:bodyPr>
          <a:lstStyle/>
          <a:p>
            <a:r>
              <a:rPr lang="en-US" sz="3200" dirty="0"/>
              <a:t>Minimally invasive surgery has great benefits and is extremely attractive to patients and surgeons; however acute cholecystitis presents a challenge for surgeons carrying out Laparoscopic cholecystectomy. </a:t>
            </a:r>
          </a:p>
          <a:p>
            <a:pPr marL="0" indent="0">
              <a:buNone/>
            </a:pPr>
            <a:r>
              <a:rPr lang="en-US" sz="3200" dirty="0"/>
              <a:t> </a:t>
            </a:r>
          </a:p>
          <a:p>
            <a:r>
              <a:rPr lang="en-US" sz="3200" dirty="0"/>
              <a:t>During difficult Laparoscopic cholecystectomy, CVS can gradually achieved by changing the surgical approach and safely peeling of the infundibulum first to achieve cholecystectomy.</a:t>
            </a:r>
          </a:p>
        </p:txBody>
      </p:sp>
    </p:spTree>
    <p:extLst>
      <p:ext uri="{BB962C8B-B14F-4D97-AF65-F5344CB8AC3E}">
        <p14:creationId xmlns:p14="http://schemas.microsoft.com/office/powerpoint/2010/main" val="1013452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C8CAD-B2BB-CBDB-E1F8-91FA9B714245}"/>
              </a:ext>
            </a:extLst>
          </p:cNvPr>
          <p:cNvSpPr>
            <a:spLocks noGrp="1"/>
          </p:cNvSpPr>
          <p:nvPr>
            <p:ph type="title"/>
          </p:nvPr>
        </p:nvSpPr>
        <p:spPr/>
        <p:txBody>
          <a:bodyPr/>
          <a:lstStyle/>
          <a:p>
            <a:r>
              <a:rPr lang="en-US" dirty="0"/>
              <a:t>Limitations </a:t>
            </a:r>
          </a:p>
        </p:txBody>
      </p:sp>
      <p:sp>
        <p:nvSpPr>
          <p:cNvPr id="3" name="Content Placeholder 2">
            <a:extLst>
              <a:ext uri="{FF2B5EF4-FFF2-40B4-BE49-F238E27FC236}">
                <a16:creationId xmlns:a16="http://schemas.microsoft.com/office/drawing/2014/main" id="{C510F7B2-EBB1-0660-4A1D-504F7329A262}"/>
              </a:ext>
            </a:extLst>
          </p:cNvPr>
          <p:cNvSpPr>
            <a:spLocks noGrp="1"/>
          </p:cNvSpPr>
          <p:nvPr>
            <p:ph idx="1"/>
          </p:nvPr>
        </p:nvSpPr>
        <p:spPr/>
        <p:txBody>
          <a:bodyPr/>
          <a:lstStyle/>
          <a:p>
            <a:r>
              <a:rPr lang="en-US" dirty="0"/>
              <a:t>Single center study</a:t>
            </a:r>
          </a:p>
          <a:p>
            <a:r>
              <a:rPr lang="en-US" dirty="0"/>
              <a:t>Retrospective study</a:t>
            </a:r>
          </a:p>
          <a:p>
            <a:r>
              <a:rPr lang="en-US" dirty="0"/>
              <a:t>Small sample size</a:t>
            </a:r>
          </a:p>
        </p:txBody>
      </p:sp>
    </p:spTree>
    <p:extLst>
      <p:ext uri="{BB962C8B-B14F-4D97-AF65-F5344CB8AC3E}">
        <p14:creationId xmlns:p14="http://schemas.microsoft.com/office/powerpoint/2010/main" val="2704481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1BC59A-BAF6-78B9-714F-6BC21EA41524}"/>
              </a:ext>
            </a:extLst>
          </p:cNvPr>
          <p:cNvSpPr>
            <a:spLocks noGrp="1"/>
          </p:cNvSpPr>
          <p:nvPr>
            <p:ph idx="1"/>
          </p:nvPr>
        </p:nvSpPr>
        <p:spPr>
          <a:xfrm>
            <a:off x="457032" y="198667"/>
            <a:ext cx="11417467" cy="6659333"/>
          </a:xfrm>
        </p:spPr>
        <p:txBody>
          <a:bodyPr>
            <a:normAutofit fontScale="77500" lnSpcReduction="20000"/>
          </a:bodyPr>
          <a:lstStyle/>
          <a:p>
            <a:r>
              <a:rPr lang="en-US" sz="1600" dirty="0"/>
              <a:t>References</a:t>
            </a:r>
          </a:p>
          <a:p>
            <a:r>
              <a:rPr lang="en-US" sz="1600" dirty="0"/>
              <a:t>1.</a:t>
            </a:r>
            <a:r>
              <a:rPr lang="en-US" sz="1800" kern="1200" dirty="0">
                <a:solidFill>
                  <a:srgbClr val="000000"/>
                </a:solidFill>
                <a:effectLst/>
                <a:latin typeface="Calibri" panose="020F0502020204030204" pitchFamily="34" charset="0"/>
                <a:ea typeface="+mn-ea"/>
                <a:cs typeface="+mn-cs"/>
              </a:rPr>
              <a:t> </a:t>
            </a:r>
            <a:r>
              <a:rPr lang="en-US" sz="1800" kern="1200" dirty="0" err="1">
                <a:solidFill>
                  <a:srgbClr val="000000"/>
                </a:solidFill>
                <a:effectLst/>
                <a:latin typeface="Calibri" panose="020F0502020204030204" pitchFamily="34" charset="0"/>
                <a:ea typeface="+mn-ea"/>
                <a:cs typeface="+mn-cs"/>
              </a:rPr>
              <a:t>Umezawa</a:t>
            </a:r>
            <a:r>
              <a:rPr lang="en-US" sz="1600" dirty="0"/>
              <a:t> </a:t>
            </a:r>
            <a:r>
              <a:rPr lang="en-US" sz="1600" dirty="0" err="1"/>
              <a:t>Kamarajah</a:t>
            </a:r>
            <a:r>
              <a:rPr lang="en-US" sz="1600" dirty="0"/>
              <a:t> SK, Karri S, </a:t>
            </a:r>
            <a:r>
              <a:rPr lang="en-US" sz="1600" dirty="0" err="1"/>
              <a:t>Bundred</a:t>
            </a:r>
            <a:r>
              <a:rPr lang="en-US" sz="1600" dirty="0"/>
              <a:t> JR, Evans RPT, Lin A, Kew T, </a:t>
            </a:r>
            <a:r>
              <a:rPr lang="en-US" sz="1600" dirty="0" err="1"/>
              <a:t>Ekeozor</a:t>
            </a:r>
            <a:r>
              <a:rPr lang="en-US" sz="1600" dirty="0"/>
              <a:t> C, </a:t>
            </a:r>
          </a:p>
          <a:p>
            <a:r>
              <a:rPr lang="en-US" sz="1600" dirty="0"/>
              <a:t>Powell SL, Singh P, </a:t>
            </a:r>
            <a:r>
              <a:rPr lang="en-US" sz="1600" dirty="0" err="1"/>
              <a:t>Grifths</a:t>
            </a:r>
            <a:r>
              <a:rPr lang="en-US" sz="1600" dirty="0"/>
              <a:t> EA. Perioperative outcomes after laparoscopic </a:t>
            </a:r>
          </a:p>
          <a:p>
            <a:r>
              <a:rPr lang="en-US" sz="1600" dirty="0"/>
              <a:t>cholecystectomy in elderly patients: a systematic review and meta-</a:t>
            </a:r>
            <a:r>
              <a:rPr lang="en-US" sz="1600" dirty="0" err="1"/>
              <a:t>analy</a:t>
            </a:r>
            <a:r>
              <a:rPr lang="en-US" sz="1600" dirty="0"/>
              <a:t>-</a:t>
            </a:r>
          </a:p>
          <a:p>
            <a:r>
              <a:rPr lang="en-US" sz="1600" dirty="0"/>
              <a:t>sis. </a:t>
            </a:r>
            <a:r>
              <a:rPr lang="en-US" sz="1600" dirty="0" err="1"/>
              <a:t>Surg</a:t>
            </a:r>
            <a:r>
              <a:rPr lang="en-US" sz="1600" dirty="0"/>
              <a:t> </a:t>
            </a:r>
            <a:r>
              <a:rPr lang="en-US" sz="1600" dirty="0" err="1"/>
              <a:t>Endosc</a:t>
            </a:r>
            <a:r>
              <a:rPr lang="en-US" sz="1600" dirty="0"/>
              <a:t>. 2020;34(11):4727–40.</a:t>
            </a:r>
          </a:p>
          <a:p>
            <a:r>
              <a:rPr lang="en-US" sz="1600" dirty="0"/>
              <a:t>2. NIH Consensus conference. Gallstones and laparoscopic </a:t>
            </a:r>
            <a:r>
              <a:rPr lang="en-US" sz="1600" dirty="0" err="1"/>
              <a:t>cholecystec</a:t>
            </a:r>
            <a:r>
              <a:rPr lang="en-US" sz="1600" dirty="0"/>
              <a:t>-</a:t>
            </a:r>
          </a:p>
          <a:p>
            <a:r>
              <a:rPr lang="en-US" sz="1600" dirty="0" err="1"/>
              <a:t>tomy</a:t>
            </a:r>
            <a:r>
              <a:rPr lang="en-US" sz="1600" dirty="0"/>
              <a:t>. JAMA. 1993;269(8):1018–24.</a:t>
            </a:r>
          </a:p>
          <a:p>
            <a:r>
              <a:rPr lang="en-US" sz="1600" dirty="0"/>
              <a:t>3. Wakabayashi G, Iwashita Y, </a:t>
            </a:r>
            <a:r>
              <a:rPr lang="en-US" sz="1600" dirty="0" err="1"/>
              <a:t>Hibi</a:t>
            </a:r>
            <a:r>
              <a:rPr lang="en-US" sz="1600" dirty="0"/>
              <a:t> T, Takada T, Strasberg SM, </a:t>
            </a:r>
            <a:r>
              <a:rPr lang="en-US" sz="1600" dirty="0" err="1"/>
              <a:t>Asbun</a:t>
            </a:r>
            <a:r>
              <a:rPr lang="en-US" sz="1600" dirty="0"/>
              <a:t> HJ, Endo </a:t>
            </a:r>
          </a:p>
          <a:p>
            <a:r>
              <a:rPr lang="en-US" sz="1600" dirty="0"/>
              <a:t>I, </a:t>
            </a:r>
            <a:r>
              <a:rPr lang="en-US" sz="1600" dirty="0" err="1"/>
              <a:t>Umezawa</a:t>
            </a:r>
            <a:r>
              <a:rPr lang="en-US" sz="1600" dirty="0"/>
              <a:t> A, </a:t>
            </a:r>
            <a:r>
              <a:rPr lang="en-US" sz="1600" dirty="0" err="1"/>
              <a:t>Asai</a:t>
            </a:r>
            <a:r>
              <a:rPr lang="en-US" sz="1600" dirty="0"/>
              <a:t> K, Suzuki K, et al. Tokyo Guidelines 2018: surgical </a:t>
            </a:r>
          </a:p>
          <a:p>
            <a:r>
              <a:rPr lang="en-US" sz="1600" dirty="0"/>
              <a:t>management of acute cholecystitis: safe steps in laparoscopic </a:t>
            </a:r>
            <a:r>
              <a:rPr lang="en-US" sz="1600" dirty="0" err="1"/>
              <a:t>cholecys</a:t>
            </a:r>
            <a:r>
              <a:rPr lang="en-US" sz="1600" dirty="0"/>
              <a:t>-</a:t>
            </a:r>
          </a:p>
          <a:p>
            <a:r>
              <a:rPr lang="en-US" sz="1600" dirty="0" err="1"/>
              <a:t>tectomy</a:t>
            </a:r>
            <a:r>
              <a:rPr lang="en-US" sz="1600" dirty="0"/>
              <a:t> for acute cholecystitis (with videos). J Hepatobiliary </a:t>
            </a:r>
            <a:r>
              <a:rPr lang="en-US" sz="1600" dirty="0" err="1"/>
              <a:t>Pancreat</a:t>
            </a:r>
            <a:r>
              <a:rPr lang="en-US" sz="1600" dirty="0"/>
              <a:t> Sci. </a:t>
            </a:r>
          </a:p>
          <a:p>
            <a:r>
              <a:rPr lang="en-US" sz="1600" dirty="0"/>
              <a:t>2018;25(1):73–86.</a:t>
            </a:r>
          </a:p>
          <a:p>
            <a:r>
              <a:rPr lang="en-US" sz="1600" dirty="0"/>
              <a:t>4. Yamashita Y, Takada T, Strasberg SM, Pitt HA, </a:t>
            </a:r>
            <a:r>
              <a:rPr lang="en-US" sz="1600" dirty="0" err="1"/>
              <a:t>Gouma</a:t>
            </a:r>
            <a:r>
              <a:rPr lang="en-US" sz="1600" dirty="0"/>
              <a:t> DJ, Garden </a:t>
            </a:r>
          </a:p>
          <a:p>
            <a:r>
              <a:rPr lang="en-US" sz="1600" dirty="0"/>
              <a:t>OJ, </a:t>
            </a:r>
            <a:r>
              <a:rPr lang="en-US" sz="1600" dirty="0" err="1"/>
              <a:t>Buchler</a:t>
            </a:r>
            <a:r>
              <a:rPr lang="en-US" sz="1600" dirty="0"/>
              <a:t> MW, </a:t>
            </a:r>
            <a:r>
              <a:rPr lang="en-US" sz="1600" dirty="0" err="1"/>
              <a:t>Gomi</a:t>
            </a:r>
            <a:r>
              <a:rPr lang="en-US" sz="1600" dirty="0"/>
              <a:t> H, </a:t>
            </a:r>
            <a:r>
              <a:rPr lang="en-US" sz="1600" dirty="0" err="1"/>
              <a:t>Dervenis</a:t>
            </a:r>
            <a:r>
              <a:rPr lang="en-US" sz="1600" dirty="0"/>
              <a:t> C, Windsor JA, et al. TG13 </a:t>
            </a:r>
            <a:r>
              <a:rPr lang="en-US" sz="1600" dirty="0" err="1"/>
              <a:t>surgi</a:t>
            </a:r>
            <a:r>
              <a:rPr lang="en-US" sz="1600" dirty="0"/>
              <a:t>-</a:t>
            </a:r>
          </a:p>
          <a:p>
            <a:r>
              <a:rPr lang="en-US" sz="1600" dirty="0" err="1"/>
              <a:t>cal</a:t>
            </a:r>
            <a:r>
              <a:rPr lang="en-US" sz="1600" dirty="0"/>
              <a:t> management of acute cholecystitis. J Hepatobiliary </a:t>
            </a:r>
            <a:r>
              <a:rPr lang="en-US" sz="1600" dirty="0" err="1"/>
              <a:t>Pancreat</a:t>
            </a:r>
            <a:r>
              <a:rPr lang="en-US" sz="1600" dirty="0"/>
              <a:t> Sci. </a:t>
            </a:r>
          </a:p>
          <a:p>
            <a:r>
              <a:rPr lang="en-US" sz="1600" dirty="0"/>
              <a:t>2013;20(1):89–96.</a:t>
            </a:r>
          </a:p>
          <a:p>
            <a:r>
              <a:rPr lang="en-US" sz="1600" dirty="0"/>
              <a:t>5. Brunt LM, </a:t>
            </a:r>
            <a:r>
              <a:rPr lang="en-US" sz="1600" dirty="0" err="1"/>
              <a:t>Deziel</a:t>
            </a:r>
            <a:r>
              <a:rPr lang="en-US" sz="1600" dirty="0"/>
              <a:t> DJ, </a:t>
            </a:r>
            <a:r>
              <a:rPr lang="en-US" sz="1600" dirty="0" err="1"/>
              <a:t>Telem</a:t>
            </a:r>
            <a:r>
              <a:rPr lang="en-US" sz="1600" dirty="0"/>
              <a:t> DA, Strasberg SM, Aggarwal R, </a:t>
            </a:r>
            <a:r>
              <a:rPr lang="en-US" sz="1600" dirty="0" err="1"/>
              <a:t>Asbun</a:t>
            </a:r>
            <a:r>
              <a:rPr lang="en-US" sz="1600" dirty="0"/>
              <a:t> H, </a:t>
            </a:r>
            <a:r>
              <a:rPr lang="en-US" sz="1600" dirty="0" err="1"/>
              <a:t>Bonjer</a:t>
            </a:r>
            <a:r>
              <a:rPr lang="en-US" sz="1600" dirty="0"/>
              <a:t> </a:t>
            </a:r>
          </a:p>
          <a:p>
            <a:r>
              <a:rPr lang="en-US" sz="1600" dirty="0"/>
              <a:t>J, McDonald M, </a:t>
            </a:r>
            <a:r>
              <a:rPr lang="en-US" sz="1600" dirty="0" err="1"/>
              <a:t>Alseidi</a:t>
            </a:r>
            <a:r>
              <a:rPr lang="en-US" sz="1600" dirty="0"/>
              <a:t> A, </a:t>
            </a:r>
            <a:r>
              <a:rPr lang="en-US" sz="1600" dirty="0" err="1"/>
              <a:t>Ujiki</a:t>
            </a:r>
            <a:r>
              <a:rPr lang="en-US" sz="1600" dirty="0"/>
              <a:t> M et al. Safe cholecystectomy multi-</a:t>
            </a:r>
          </a:p>
          <a:p>
            <a:r>
              <a:rPr lang="en-US" sz="1600" dirty="0"/>
              <a:t>society practice guideline and state of the art consensus conference on </a:t>
            </a:r>
          </a:p>
          <a:p>
            <a:r>
              <a:rPr lang="en-US" sz="1600" dirty="0"/>
              <a:t>prevention of bile duct injury during cholecystectomy. Ann </a:t>
            </a:r>
            <a:r>
              <a:rPr lang="en-US" sz="1600" dirty="0" err="1"/>
              <a:t>Surg</a:t>
            </a:r>
            <a:r>
              <a:rPr lang="en-US" sz="1600" dirty="0"/>
              <a:t> 2020, </a:t>
            </a:r>
          </a:p>
          <a:p>
            <a:r>
              <a:rPr lang="en-US" sz="1600" dirty="0"/>
              <a:t>272(1):3–23.</a:t>
            </a:r>
          </a:p>
          <a:p>
            <a:r>
              <a:rPr lang="en-US" sz="1600" dirty="0"/>
              <a:t>6. Strasberg SM, </a:t>
            </a:r>
            <a:r>
              <a:rPr lang="en-US" sz="1600" dirty="0" err="1"/>
              <a:t>Pucci</a:t>
            </a:r>
            <a:r>
              <a:rPr lang="en-US" sz="1600" dirty="0"/>
              <a:t> MJ, Brunt LM, </a:t>
            </a:r>
            <a:r>
              <a:rPr lang="en-US" sz="1600" dirty="0" err="1"/>
              <a:t>Deziel</a:t>
            </a:r>
            <a:r>
              <a:rPr lang="en-US" sz="1600" dirty="0"/>
              <a:t> DJ. Subtotal Cholecystectomy-</a:t>
            </a:r>
          </a:p>
          <a:p>
            <a:r>
              <a:rPr lang="en-US" sz="1600" dirty="0"/>
              <a:t>"Fenestrating" vs “Reconstituting” subtypes and the prevention of bile </a:t>
            </a:r>
          </a:p>
          <a:p>
            <a:r>
              <a:rPr lang="en-US" sz="1600" dirty="0"/>
              <a:t>duct injury: </a:t>
            </a:r>
            <a:r>
              <a:rPr lang="en-US" sz="1600" dirty="0" err="1"/>
              <a:t>defnition</a:t>
            </a:r>
            <a:r>
              <a:rPr lang="en-US" sz="1600" dirty="0"/>
              <a:t> of the optimal procedure in </a:t>
            </a:r>
            <a:r>
              <a:rPr lang="en-US" sz="1600" dirty="0" err="1"/>
              <a:t>difcult</a:t>
            </a:r>
            <a:r>
              <a:rPr lang="en-US" sz="1600" dirty="0"/>
              <a:t> operative </a:t>
            </a:r>
          </a:p>
          <a:p>
            <a:r>
              <a:rPr lang="en-US" sz="1600" dirty="0"/>
              <a:t>conditions. J Am </a:t>
            </a:r>
            <a:r>
              <a:rPr lang="en-US" sz="1600" dirty="0" err="1"/>
              <a:t>Coll</a:t>
            </a:r>
            <a:r>
              <a:rPr lang="en-US" sz="1600" dirty="0"/>
              <a:t> Surg. 2016;222(1):89–96.</a:t>
            </a:r>
          </a:p>
          <a:p>
            <a:endParaRPr lang="en-US" sz="1600" dirty="0"/>
          </a:p>
        </p:txBody>
      </p:sp>
    </p:spTree>
    <p:extLst>
      <p:ext uri="{BB962C8B-B14F-4D97-AF65-F5344CB8AC3E}">
        <p14:creationId xmlns:p14="http://schemas.microsoft.com/office/powerpoint/2010/main" val="143615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DC2A88-ACBA-78D5-079A-DB0D6F0FC9FE}"/>
              </a:ext>
            </a:extLst>
          </p:cNvPr>
          <p:cNvSpPr>
            <a:spLocks noGrp="1"/>
          </p:cNvSpPr>
          <p:nvPr>
            <p:ph idx="1"/>
          </p:nvPr>
        </p:nvSpPr>
        <p:spPr>
          <a:xfrm>
            <a:off x="867833" y="190501"/>
            <a:ext cx="10160000" cy="6667500"/>
          </a:xfrm>
        </p:spPr>
        <p:txBody>
          <a:bodyPr>
            <a:noAutofit/>
          </a:bodyPr>
          <a:lstStyle/>
          <a:p>
            <a:pPr marL="0" indent="0">
              <a:buNone/>
            </a:pPr>
            <a:r>
              <a:rPr lang="en-US" sz="1200" dirty="0"/>
              <a:t>13. Strasberg SM, </a:t>
            </a:r>
            <a:r>
              <a:rPr lang="en-US" sz="1200" dirty="0" err="1"/>
              <a:t>Hertl</a:t>
            </a:r>
            <a:r>
              <a:rPr lang="en-US" sz="1200" dirty="0"/>
              <a:t> M, </a:t>
            </a:r>
            <a:r>
              <a:rPr lang="en-US" sz="1200" dirty="0" err="1"/>
              <a:t>Soper</a:t>
            </a:r>
            <a:r>
              <a:rPr lang="en-US" sz="1200" dirty="0"/>
              <a:t> NJ. An analysis of the problem of </a:t>
            </a:r>
          </a:p>
          <a:p>
            <a:pPr marL="0" indent="0">
              <a:buNone/>
            </a:pPr>
            <a:r>
              <a:rPr lang="en-US" sz="1200" dirty="0"/>
              <a:t>biliary injury during laparoscopic cholecystectomy. J Am </a:t>
            </a:r>
            <a:r>
              <a:rPr lang="en-US" sz="1200" dirty="0" err="1"/>
              <a:t>Coll</a:t>
            </a:r>
            <a:r>
              <a:rPr lang="en-US" sz="1200" dirty="0"/>
              <a:t> Surg. </a:t>
            </a:r>
          </a:p>
          <a:p>
            <a:pPr marL="0" indent="0">
              <a:buNone/>
            </a:pPr>
            <a:r>
              <a:rPr lang="en-US" sz="1200" dirty="0"/>
              <a:t>1995;180(1):101–25.</a:t>
            </a:r>
          </a:p>
          <a:p>
            <a:pPr marL="0" indent="0">
              <a:buNone/>
            </a:pPr>
            <a:r>
              <a:rPr lang="en-US" sz="1200" dirty="0"/>
              <a:t>14. </a:t>
            </a:r>
            <a:r>
              <a:rPr lang="en-US" sz="1200" dirty="0" err="1"/>
              <a:t>Boerma</a:t>
            </a:r>
            <a:r>
              <a:rPr lang="en-US" sz="1200" dirty="0"/>
              <a:t> D, </a:t>
            </a:r>
            <a:r>
              <a:rPr lang="en-US" sz="1200" dirty="0" err="1"/>
              <a:t>Rauws</a:t>
            </a:r>
            <a:r>
              <a:rPr lang="en-US" sz="1200" dirty="0"/>
              <a:t> EA, </a:t>
            </a:r>
            <a:r>
              <a:rPr lang="en-US" sz="1200" dirty="0" err="1"/>
              <a:t>Keulemans</a:t>
            </a:r>
            <a:r>
              <a:rPr lang="en-US" sz="1200" dirty="0"/>
              <a:t> YC, Bergman JJ, </a:t>
            </a:r>
            <a:r>
              <a:rPr lang="en-US" sz="1200" dirty="0" err="1"/>
              <a:t>Obertop</a:t>
            </a:r>
            <a:r>
              <a:rPr lang="en-US" sz="1200" dirty="0"/>
              <a:t> H, </a:t>
            </a:r>
            <a:r>
              <a:rPr lang="en-US" sz="1200" dirty="0" err="1"/>
              <a:t>Huibregtse</a:t>
            </a:r>
            <a:r>
              <a:rPr lang="en-US" sz="1200" dirty="0"/>
              <a:t> </a:t>
            </a:r>
          </a:p>
          <a:p>
            <a:pPr marL="0" indent="0">
              <a:buNone/>
            </a:pPr>
            <a:r>
              <a:rPr lang="en-US" sz="1200" dirty="0"/>
              <a:t>K, </a:t>
            </a:r>
            <a:r>
              <a:rPr lang="en-US" sz="1200" dirty="0" err="1"/>
              <a:t>Gouma</a:t>
            </a:r>
            <a:r>
              <a:rPr lang="en-US" sz="1200" dirty="0"/>
              <a:t> DJ. Impaired quality of life 5 years after bile duct injury </a:t>
            </a:r>
            <a:r>
              <a:rPr lang="en-US" sz="1200" dirty="0" err="1"/>
              <a:t>dur</a:t>
            </a:r>
            <a:r>
              <a:rPr lang="en-US" sz="1200" dirty="0"/>
              <a:t>-</a:t>
            </a:r>
          </a:p>
          <a:p>
            <a:pPr marL="0" indent="0">
              <a:buNone/>
            </a:pPr>
            <a:r>
              <a:rPr lang="en-US" sz="1200" dirty="0"/>
              <a:t>ing laparoscopic cholecystectomy: a prospective analysis. Ann Surg. </a:t>
            </a:r>
          </a:p>
          <a:p>
            <a:pPr marL="0" indent="0">
              <a:buNone/>
            </a:pPr>
            <a:r>
              <a:rPr lang="en-US" sz="1200" dirty="0"/>
              <a:t>2001;234(6):750–7.</a:t>
            </a:r>
          </a:p>
          <a:p>
            <a:pPr marL="0" indent="0">
              <a:buNone/>
            </a:pPr>
            <a:r>
              <a:rPr lang="en-US" sz="1200" dirty="0"/>
              <a:t>15. </a:t>
            </a:r>
            <a:r>
              <a:rPr lang="en-US" sz="1200" dirty="0" err="1"/>
              <a:t>Booij</a:t>
            </a:r>
            <a:r>
              <a:rPr lang="en-US" sz="1200" dirty="0"/>
              <a:t> KAC, de </a:t>
            </a:r>
            <a:r>
              <a:rPr lang="en-US" sz="1200" dirty="0" err="1"/>
              <a:t>Reuver</a:t>
            </a:r>
            <a:r>
              <a:rPr lang="en-US" sz="1200" dirty="0"/>
              <a:t> PR, van </a:t>
            </a:r>
            <a:r>
              <a:rPr lang="en-US" sz="1200" dirty="0" err="1"/>
              <a:t>Dieren</a:t>
            </a:r>
            <a:r>
              <a:rPr lang="en-US" sz="1200" dirty="0"/>
              <a:t> S, van </a:t>
            </a:r>
            <a:r>
              <a:rPr lang="en-US" sz="1200" dirty="0" err="1"/>
              <a:t>Delden</a:t>
            </a:r>
            <a:r>
              <a:rPr lang="en-US" sz="1200" dirty="0"/>
              <a:t> OM, </a:t>
            </a:r>
            <a:r>
              <a:rPr lang="en-US" sz="1200" dirty="0" err="1"/>
              <a:t>Rauws</a:t>
            </a:r>
            <a:r>
              <a:rPr lang="en-US" sz="1200" dirty="0"/>
              <a:t> EA, Busch </a:t>
            </a:r>
          </a:p>
          <a:p>
            <a:pPr marL="0" indent="0">
              <a:buNone/>
            </a:pPr>
            <a:r>
              <a:rPr lang="en-US" sz="1200" dirty="0"/>
              <a:t>OR, van </a:t>
            </a:r>
            <a:r>
              <a:rPr lang="en-US" sz="1200" dirty="0" err="1"/>
              <a:t>Gulik</a:t>
            </a:r>
            <a:r>
              <a:rPr lang="en-US" sz="1200" dirty="0"/>
              <a:t> TM, </a:t>
            </a:r>
            <a:r>
              <a:rPr lang="en-US" sz="1200" dirty="0" err="1"/>
              <a:t>Gouma</a:t>
            </a:r>
            <a:r>
              <a:rPr lang="en-US" sz="1200" dirty="0"/>
              <a:t> DJ. Long-term impact of bile duct injury on </a:t>
            </a:r>
          </a:p>
          <a:p>
            <a:pPr marL="0" indent="0">
              <a:buNone/>
            </a:pPr>
            <a:r>
              <a:rPr lang="en-US" sz="1200" dirty="0"/>
              <a:t>morbidity, mortality, quality of life, and work related limitations. Ann Surg. </a:t>
            </a:r>
          </a:p>
          <a:p>
            <a:pPr marL="0" indent="0">
              <a:buNone/>
            </a:pPr>
            <a:r>
              <a:rPr lang="en-US" sz="1200" dirty="0"/>
              <a:t>2018;268(1):143–50.</a:t>
            </a:r>
          </a:p>
          <a:p>
            <a:pPr marL="0" indent="0">
              <a:buNone/>
            </a:pPr>
            <a:r>
              <a:rPr lang="en-US" sz="1200" dirty="0"/>
              <a:t>16. </a:t>
            </a:r>
            <a:r>
              <a:rPr lang="en-US" sz="1200" dirty="0" err="1"/>
              <a:t>Cirocchi</a:t>
            </a:r>
            <a:r>
              <a:rPr lang="en-US" sz="1200" dirty="0"/>
              <a:t> R, </a:t>
            </a:r>
            <a:r>
              <a:rPr lang="en-US" sz="1200" dirty="0" err="1"/>
              <a:t>Panata</a:t>
            </a:r>
            <a:r>
              <a:rPr lang="en-US" sz="1200" dirty="0"/>
              <a:t> L, </a:t>
            </a:r>
            <a:r>
              <a:rPr lang="en-US" sz="1200" dirty="0" err="1"/>
              <a:t>Grifths</a:t>
            </a:r>
            <a:r>
              <a:rPr lang="en-US" sz="1200" dirty="0"/>
              <a:t> EA, </a:t>
            </a:r>
            <a:r>
              <a:rPr lang="en-US" sz="1200" dirty="0" err="1"/>
              <a:t>Tebala</a:t>
            </a:r>
            <a:r>
              <a:rPr lang="en-US" sz="1200" dirty="0"/>
              <a:t> GD, </a:t>
            </a:r>
            <a:r>
              <a:rPr lang="en-US" sz="1200" dirty="0" err="1"/>
              <a:t>Lancia</a:t>
            </a:r>
            <a:r>
              <a:rPr lang="en-US" sz="1200" dirty="0"/>
              <a:t> M, </a:t>
            </a:r>
            <a:r>
              <a:rPr lang="en-US" sz="1200" dirty="0" err="1"/>
              <a:t>Fedeli</a:t>
            </a:r>
            <a:r>
              <a:rPr lang="en-US" sz="1200" dirty="0"/>
              <a:t> P, </a:t>
            </a:r>
            <a:r>
              <a:rPr lang="en-US" sz="1200" dirty="0" err="1"/>
              <a:t>Lauro</a:t>
            </a:r>
            <a:r>
              <a:rPr lang="en-US" sz="900" dirty="0"/>
              <a:t> </a:t>
            </a:r>
          </a:p>
          <a:p>
            <a:pPr marL="0" indent="0">
              <a:buNone/>
            </a:pPr>
            <a:r>
              <a:rPr lang="en-US" sz="1200" dirty="0"/>
              <a:t>A, </a:t>
            </a:r>
            <a:r>
              <a:rPr lang="en-US" sz="1200" dirty="0" err="1"/>
              <a:t>Anania</a:t>
            </a:r>
            <a:r>
              <a:rPr lang="en-US" sz="1200" dirty="0"/>
              <a:t> G, </a:t>
            </a:r>
            <a:r>
              <a:rPr lang="en-US" sz="1200" dirty="0" err="1"/>
              <a:t>Avenia</a:t>
            </a:r>
            <a:r>
              <a:rPr lang="en-US" sz="1200" dirty="0"/>
              <a:t> S, Di </a:t>
            </a:r>
            <a:r>
              <a:rPr lang="en-US" sz="1200" dirty="0" err="1"/>
              <a:t>Saverio</a:t>
            </a:r>
            <a:r>
              <a:rPr lang="en-US" sz="1200" dirty="0"/>
              <a:t> S, et al. Injuries during laparoscopic</a:t>
            </a:r>
          </a:p>
          <a:p>
            <a:r>
              <a:rPr lang="en-US" sz="1200" dirty="0"/>
              <a:t>cholecystectomy: a scoping review of the claims and civil action judge-</a:t>
            </a:r>
          </a:p>
          <a:p>
            <a:r>
              <a:rPr lang="en-US" sz="1200" dirty="0" err="1"/>
              <a:t>ments</a:t>
            </a:r>
            <a:r>
              <a:rPr lang="en-US" sz="1200" dirty="0"/>
              <a:t>. J </a:t>
            </a:r>
            <a:r>
              <a:rPr lang="en-US" sz="1200" dirty="0" err="1"/>
              <a:t>Clin</a:t>
            </a:r>
            <a:r>
              <a:rPr lang="en-US" sz="1200" dirty="0"/>
              <a:t> Med. 2021;10:22.</a:t>
            </a:r>
          </a:p>
          <a:p>
            <a:r>
              <a:rPr lang="en-US" sz="1200" dirty="0"/>
              <a:t>17. </a:t>
            </a:r>
            <a:r>
              <a:rPr lang="en-US" sz="1200" dirty="0" err="1"/>
              <a:t>Kohga</a:t>
            </a:r>
            <a:r>
              <a:rPr lang="en-US" sz="1200" dirty="0"/>
              <a:t> A, Suzuki K, Okumura T, Yamashita K, </a:t>
            </a:r>
            <a:r>
              <a:rPr lang="en-US" sz="1200" dirty="0" err="1"/>
              <a:t>Isogaki</a:t>
            </a:r>
            <a:r>
              <a:rPr lang="en-US" sz="1200" dirty="0"/>
              <a:t> J, </a:t>
            </a:r>
            <a:r>
              <a:rPr lang="en-US" sz="1200" dirty="0" err="1"/>
              <a:t>Kawabe</a:t>
            </a:r>
            <a:r>
              <a:rPr lang="en-US" sz="1200" dirty="0"/>
              <a:t> A, Kimura T. </a:t>
            </a:r>
          </a:p>
          <a:p>
            <a:r>
              <a:rPr lang="en-US" sz="1200" dirty="0"/>
              <a:t>Does preoperative MRCP imaging predict risk for conversion to subtotal </a:t>
            </a:r>
          </a:p>
          <a:p>
            <a:r>
              <a:rPr lang="en-US" sz="1200" dirty="0"/>
              <a:t>cholecystectomy in patients with acute cholecystitis? </a:t>
            </a:r>
            <a:r>
              <a:rPr lang="en-US" sz="1200" dirty="0" err="1"/>
              <a:t>Surg</a:t>
            </a:r>
            <a:r>
              <a:rPr lang="en-US" sz="1200" dirty="0"/>
              <a:t> </a:t>
            </a:r>
            <a:r>
              <a:rPr lang="en-US" sz="1200" dirty="0" err="1"/>
              <a:t>Endosc</a:t>
            </a:r>
            <a:r>
              <a:rPr lang="en-US" sz="1200" dirty="0"/>
              <a:t>. </a:t>
            </a:r>
          </a:p>
          <a:p>
            <a:r>
              <a:rPr lang="en-US" sz="1200" dirty="0"/>
              <a:t>2021;35(12):6717–23.</a:t>
            </a:r>
          </a:p>
          <a:p>
            <a:r>
              <a:rPr lang="en-US" sz="1200" dirty="0"/>
              <a:t>18. </a:t>
            </a:r>
            <a:r>
              <a:rPr lang="en-US" sz="1200" dirty="0" err="1"/>
              <a:t>Tonolini</a:t>
            </a:r>
            <a:r>
              <a:rPr lang="en-US" sz="1200" dirty="0"/>
              <a:t> M, </a:t>
            </a:r>
            <a:r>
              <a:rPr lang="en-US" sz="1200" dirty="0" err="1"/>
              <a:t>Ravelli</a:t>
            </a:r>
            <a:r>
              <a:rPr lang="en-US" sz="1200" dirty="0"/>
              <a:t> A, Villa C, Bianco R. Urgent MRI with MR </a:t>
            </a:r>
            <a:r>
              <a:rPr lang="en-US" sz="1200" dirty="0" err="1"/>
              <a:t>cholangio</a:t>
            </a:r>
            <a:r>
              <a:rPr lang="en-US" sz="1200" dirty="0"/>
              <a:t>-</a:t>
            </a:r>
          </a:p>
          <a:p>
            <a:r>
              <a:rPr lang="en-US" sz="1200" dirty="0" err="1"/>
              <a:t>pancreatography</a:t>
            </a:r>
            <a:r>
              <a:rPr lang="en-US" sz="1200" dirty="0"/>
              <a:t> (MRCP) of acute cholecystitis and related </a:t>
            </a:r>
            <a:r>
              <a:rPr lang="en-US" sz="1200" dirty="0" err="1"/>
              <a:t>complica</a:t>
            </a:r>
            <a:r>
              <a:rPr lang="en-US" sz="1200" dirty="0"/>
              <a:t>-</a:t>
            </a:r>
          </a:p>
          <a:p>
            <a:r>
              <a:rPr lang="en-US" sz="1200" dirty="0" err="1"/>
              <a:t>tions</a:t>
            </a:r>
            <a:r>
              <a:rPr lang="en-US" sz="1200" dirty="0"/>
              <a:t>: diagnostic role and spectrum of imaging </a:t>
            </a:r>
            <a:r>
              <a:rPr lang="en-US" sz="1200" dirty="0" err="1"/>
              <a:t>fndings</a:t>
            </a:r>
            <a:r>
              <a:rPr lang="en-US" sz="1200" dirty="0"/>
              <a:t>. </a:t>
            </a:r>
            <a:r>
              <a:rPr lang="en-US" sz="1200" dirty="0" err="1"/>
              <a:t>Emerg</a:t>
            </a:r>
            <a:r>
              <a:rPr lang="en-US" sz="1200" dirty="0"/>
              <a:t> </a:t>
            </a:r>
            <a:r>
              <a:rPr lang="en-US" sz="1200" dirty="0" err="1"/>
              <a:t>Radiol</a:t>
            </a:r>
            <a:r>
              <a:rPr lang="en-US" sz="1200" dirty="0"/>
              <a:t>. </a:t>
            </a:r>
          </a:p>
          <a:p>
            <a:r>
              <a:rPr lang="en-US" sz="1200" dirty="0"/>
              <a:t>2012;19(4):341–8.</a:t>
            </a:r>
          </a:p>
          <a:p>
            <a:endParaRPr lang="en-US" sz="1200" dirty="0"/>
          </a:p>
        </p:txBody>
      </p:sp>
    </p:spTree>
    <p:extLst>
      <p:ext uri="{BB962C8B-B14F-4D97-AF65-F5344CB8AC3E}">
        <p14:creationId xmlns:p14="http://schemas.microsoft.com/office/powerpoint/2010/main" val="3866184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6B248-F227-3481-CED8-C864DFFCB369}"/>
              </a:ext>
            </a:extLst>
          </p:cNvPr>
          <p:cNvSpPr>
            <a:spLocks noGrp="1"/>
          </p:cNvSpPr>
          <p:nvPr>
            <p:ph type="title"/>
          </p:nvPr>
        </p:nvSpPr>
        <p:spPr>
          <a:xfrm>
            <a:off x="2963332" y="4021667"/>
            <a:ext cx="8390467" cy="1418166"/>
          </a:xfrm>
        </p:spPr>
        <p:txBody>
          <a:bodyPr>
            <a:normAutofit/>
          </a:bodyPr>
          <a:lstStyle/>
          <a:p>
            <a:r>
              <a:rPr lang="en-US" sz="6600" dirty="0"/>
              <a:t>Thank you ….</a:t>
            </a:r>
          </a:p>
        </p:txBody>
      </p:sp>
    </p:spTree>
    <p:extLst>
      <p:ext uri="{BB962C8B-B14F-4D97-AF65-F5344CB8AC3E}">
        <p14:creationId xmlns:p14="http://schemas.microsoft.com/office/powerpoint/2010/main" val="90269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B0BDC-0142-2557-493A-9510A8A2F567}"/>
              </a:ext>
            </a:extLst>
          </p:cNvPr>
          <p:cNvSpPr>
            <a:spLocks noGrp="1"/>
          </p:cNvSpPr>
          <p:nvPr>
            <p:ph idx="1"/>
          </p:nvPr>
        </p:nvSpPr>
        <p:spPr>
          <a:xfrm>
            <a:off x="266700" y="428625"/>
            <a:ext cx="11353800" cy="6000750"/>
          </a:xfrm>
        </p:spPr>
        <p:txBody>
          <a:bodyPr>
            <a:normAutofit/>
          </a:bodyPr>
          <a:lstStyle/>
          <a:p>
            <a:pPr marL="0" indent="0">
              <a:buNone/>
            </a:pPr>
            <a:r>
              <a:rPr lang="en-US" sz="3600" dirty="0"/>
              <a:t>Author details</a:t>
            </a:r>
          </a:p>
          <a:p>
            <a:endParaRPr lang="en-US" dirty="0"/>
          </a:p>
          <a:p>
            <a:pPr marL="0" indent="0">
              <a:buNone/>
            </a:pPr>
            <a:r>
              <a:rPr lang="en-US" dirty="0"/>
              <a:t>Department of Hepatobiliary Surgery, </a:t>
            </a:r>
          </a:p>
          <a:p>
            <a:pPr marL="0" indent="0">
              <a:buNone/>
            </a:pPr>
            <a:r>
              <a:rPr lang="en-US" dirty="0"/>
              <a:t>The 925Th Hospital of the Chinese Institute of Hepatobiliary </a:t>
            </a:r>
          </a:p>
          <a:p>
            <a:pPr marL="0" indent="0">
              <a:buNone/>
            </a:pPr>
            <a:r>
              <a:rPr lang="en-US" dirty="0"/>
              <a:t>Surgery, First Affiliated Hospital, Army Military Medical University, Shapingba </a:t>
            </a:r>
          </a:p>
          <a:p>
            <a:pPr marL="0" indent="0">
              <a:buNone/>
            </a:pPr>
            <a:r>
              <a:rPr lang="en-US" dirty="0"/>
              <a:t>District, Galtonian Main Street 29, Chongqing 400038, China. </a:t>
            </a:r>
          </a:p>
          <a:p>
            <a:pPr marL="0" indent="0">
              <a:buNone/>
            </a:pPr>
            <a:endParaRPr lang="en-US" dirty="0"/>
          </a:p>
        </p:txBody>
      </p:sp>
    </p:spTree>
    <p:extLst>
      <p:ext uri="{BB962C8B-B14F-4D97-AF65-F5344CB8AC3E}">
        <p14:creationId xmlns:p14="http://schemas.microsoft.com/office/powerpoint/2010/main" val="2260850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68B20-78BF-387B-1995-1F547D285611}"/>
              </a:ext>
            </a:extLst>
          </p:cNvPr>
          <p:cNvSpPr>
            <a:spLocks noGrp="1"/>
          </p:cNvSpPr>
          <p:nvPr>
            <p:ph type="title"/>
          </p:nvPr>
        </p:nvSpPr>
        <p:spPr/>
        <p:txBody>
          <a:bodyPr/>
          <a:lstStyle/>
          <a:p>
            <a:r>
              <a:rPr lang="en-US" dirty="0"/>
              <a:t>Aim of study</a:t>
            </a:r>
          </a:p>
        </p:txBody>
      </p:sp>
      <p:sp>
        <p:nvSpPr>
          <p:cNvPr id="5" name="Content Placeholder 4">
            <a:extLst>
              <a:ext uri="{FF2B5EF4-FFF2-40B4-BE49-F238E27FC236}">
                <a16:creationId xmlns:a16="http://schemas.microsoft.com/office/drawing/2014/main" id="{C5E91B9B-7DFB-AF5F-378E-2CE54AF070EA}"/>
              </a:ext>
            </a:extLst>
          </p:cNvPr>
          <p:cNvSpPr>
            <a:spLocks noGrp="1"/>
          </p:cNvSpPr>
          <p:nvPr>
            <p:ph idx="1"/>
          </p:nvPr>
        </p:nvSpPr>
        <p:spPr/>
        <p:txBody>
          <a:bodyPr>
            <a:normAutofit/>
          </a:bodyPr>
          <a:lstStyle/>
          <a:p>
            <a:pPr marL="0" indent="0">
              <a:buNone/>
            </a:pPr>
            <a:r>
              <a:rPr lang="en-US" dirty="0"/>
              <a:t>The main aim of this study is in cases of Acute cholecystitis to avoid</a:t>
            </a:r>
          </a:p>
          <a:p>
            <a:pPr marL="0" indent="0">
              <a:buNone/>
            </a:pPr>
            <a:r>
              <a:rPr lang="en-US" dirty="0"/>
              <a:t> Bile duct injury  by using laparoscopic subtotal cholecystectomy</a:t>
            </a:r>
          </a:p>
          <a:p>
            <a:pPr marL="0" indent="0">
              <a:buNone/>
            </a:pPr>
            <a:r>
              <a:rPr lang="en-US" dirty="0"/>
              <a:t> technique to explore and mark the infundibulum to determine the</a:t>
            </a:r>
          </a:p>
          <a:p>
            <a:pPr marL="0" indent="0">
              <a:buNone/>
            </a:pPr>
            <a:r>
              <a:rPr lang="en-US" dirty="0"/>
              <a:t> initial anatomical landmarks, from the lateral submucosal approach to</a:t>
            </a:r>
          </a:p>
          <a:p>
            <a:pPr marL="0" indent="0">
              <a:buNone/>
            </a:pPr>
            <a:r>
              <a:rPr lang="en-US" dirty="0"/>
              <a:t> the dorsal, until complete circumferential dissection of the</a:t>
            </a:r>
          </a:p>
          <a:p>
            <a:pPr marL="0" indent="0">
              <a:buNone/>
            </a:pPr>
            <a:r>
              <a:rPr lang="en-US" dirty="0"/>
              <a:t> infundibulum allows Critical view of safety, and the Gall bladder can</a:t>
            </a:r>
          </a:p>
          <a:p>
            <a:pPr marL="0" indent="0">
              <a:buNone/>
            </a:pPr>
            <a:r>
              <a:rPr lang="en-US" dirty="0"/>
              <a:t> then be removed in sections.</a:t>
            </a:r>
          </a:p>
        </p:txBody>
      </p:sp>
    </p:spTree>
    <p:extLst>
      <p:ext uri="{BB962C8B-B14F-4D97-AF65-F5344CB8AC3E}">
        <p14:creationId xmlns:p14="http://schemas.microsoft.com/office/powerpoint/2010/main" val="373844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5244B-C476-5E8C-1C44-AA1D57AC0203}"/>
              </a:ext>
            </a:extLst>
          </p:cNvPr>
          <p:cNvSpPr>
            <a:spLocks noGrp="1"/>
          </p:cNvSpPr>
          <p:nvPr>
            <p:ph type="title"/>
          </p:nvPr>
        </p:nvSpPr>
        <p:spPr>
          <a:xfrm>
            <a:off x="838200" y="365125"/>
            <a:ext cx="10515600" cy="1508125"/>
          </a:xfrm>
        </p:spPr>
        <p:txBody>
          <a:bodyPr/>
          <a:lstStyle/>
          <a:p>
            <a:r>
              <a:rPr lang="en-US" dirty="0"/>
              <a:t>Methods</a:t>
            </a:r>
          </a:p>
        </p:txBody>
      </p:sp>
      <p:sp>
        <p:nvSpPr>
          <p:cNvPr id="3" name="Content Placeholder 2">
            <a:extLst>
              <a:ext uri="{FF2B5EF4-FFF2-40B4-BE49-F238E27FC236}">
                <a16:creationId xmlns:a16="http://schemas.microsoft.com/office/drawing/2014/main" id="{F291096F-6A55-D849-F8E9-30AA244DC3F3}"/>
              </a:ext>
            </a:extLst>
          </p:cNvPr>
          <p:cNvSpPr>
            <a:spLocks noGrp="1"/>
          </p:cNvSpPr>
          <p:nvPr>
            <p:ph idx="1"/>
          </p:nvPr>
        </p:nvSpPr>
        <p:spPr>
          <a:xfrm>
            <a:off x="539751" y="1439334"/>
            <a:ext cx="9503833" cy="4561417"/>
          </a:xfrm>
        </p:spPr>
        <p:txBody>
          <a:bodyPr>
            <a:normAutofit/>
          </a:bodyPr>
          <a:lstStyle/>
          <a:p>
            <a:pPr marL="0" indent="0">
              <a:buNone/>
            </a:pPr>
            <a:endParaRPr lang="en-US" dirty="0"/>
          </a:p>
          <a:p>
            <a:pPr marL="0" indent="0">
              <a:buNone/>
            </a:pPr>
            <a:r>
              <a:rPr lang="en-US" dirty="0"/>
              <a:t>Type of study: Retrospective single </a:t>
            </a:r>
            <a:r>
              <a:rPr lang="en-US" dirty="0" err="1"/>
              <a:t>centre</a:t>
            </a:r>
            <a:r>
              <a:rPr lang="en-US" dirty="0"/>
              <a:t> study</a:t>
            </a:r>
          </a:p>
          <a:p>
            <a:pPr marL="0" indent="0">
              <a:buNone/>
            </a:pPr>
            <a:endParaRPr lang="en-US" dirty="0"/>
          </a:p>
          <a:p>
            <a:pPr marL="0" indent="0">
              <a:buNone/>
            </a:pPr>
            <a:r>
              <a:rPr lang="en-US" dirty="0"/>
              <a:t>Sample size : 469</a:t>
            </a:r>
          </a:p>
          <a:p>
            <a:pPr marL="0" indent="0">
              <a:buNone/>
            </a:pPr>
            <a:endParaRPr lang="en-US" dirty="0"/>
          </a:p>
          <a:p>
            <a:pPr marL="0" indent="0">
              <a:buNone/>
            </a:pPr>
            <a:r>
              <a:rPr lang="en-US" dirty="0"/>
              <a:t>Duration of study : July 2016 to June 2021</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73336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BA6AC7-75ED-11D5-0F17-36ABB2076299}"/>
              </a:ext>
            </a:extLst>
          </p:cNvPr>
          <p:cNvSpPr>
            <a:spLocks noGrp="1"/>
          </p:cNvSpPr>
          <p:nvPr>
            <p:ph idx="1"/>
          </p:nvPr>
        </p:nvSpPr>
        <p:spPr>
          <a:xfrm>
            <a:off x="838200" y="592667"/>
            <a:ext cx="10515600" cy="5584296"/>
          </a:xfrm>
        </p:spPr>
        <p:txBody>
          <a:bodyPr>
            <a:normAutofit/>
          </a:bodyPr>
          <a:lstStyle/>
          <a:p>
            <a:pPr marL="0" indent="0">
              <a:buNone/>
            </a:pPr>
            <a:endParaRPr lang="en-US" dirty="0"/>
          </a:p>
          <a:p>
            <a:pPr marL="0" indent="0">
              <a:buNone/>
            </a:pPr>
            <a:r>
              <a:rPr lang="en-US" dirty="0"/>
              <a:t>INCLUSION CRITERIA</a:t>
            </a:r>
          </a:p>
          <a:p>
            <a:pPr marL="0" indent="0">
              <a:buNone/>
            </a:pPr>
            <a:r>
              <a:rPr lang="en-US" dirty="0"/>
              <a:t>   The patients who met a Tokyo Guidelines 2018 criteria for the  </a:t>
            </a:r>
          </a:p>
          <a:p>
            <a:pPr marL="0" indent="0">
              <a:buNone/>
            </a:pPr>
            <a:r>
              <a:rPr lang="en-US" dirty="0"/>
              <a:t>    diagnosis of Acute cholecystitis and performed the lateral dorsal    </a:t>
            </a:r>
          </a:p>
          <a:p>
            <a:pPr marL="0" indent="0">
              <a:buNone/>
            </a:pPr>
            <a:r>
              <a:rPr lang="en-US" dirty="0"/>
              <a:t>    infundibular approach were included in the analysis.</a:t>
            </a:r>
          </a:p>
          <a:p>
            <a:pPr marL="0" indent="0">
              <a:buNone/>
            </a:pPr>
            <a:endParaRPr lang="en-US" dirty="0"/>
          </a:p>
          <a:p>
            <a:pPr marL="0" indent="0">
              <a:buNone/>
            </a:pPr>
            <a:r>
              <a:rPr lang="en-US" dirty="0"/>
              <a:t>EXCLUSION CRITERIA</a:t>
            </a:r>
          </a:p>
          <a:p>
            <a:pPr marL="0" indent="0">
              <a:buNone/>
            </a:pPr>
            <a:r>
              <a:rPr lang="en-US" dirty="0"/>
              <a:t>    Patients with Gallbladder cancer confirmed by post operative HPE.</a:t>
            </a:r>
          </a:p>
          <a:p>
            <a:pPr marL="0" indent="0">
              <a:buNone/>
            </a:pP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89727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6F16F-BFB5-F3B9-2478-56BD5703A947}"/>
              </a:ext>
            </a:extLst>
          </p:cNvPr>
          <p:cNvSpPr>
            <a:spLocks noGrp="1"/>
          </p:cNvSpPr>
          <p:nvPr>
            <p:ph type="ctrTitle"/>
          </p:nvPr>
        </p:nvSpPr>
        <p:spPr/>
        <p:txBody>
          <a:bodyPr/>
          <a:lstStyle/>
          <a:p>
            <a:r>
              <a:rPr lang="en-US" dirty="0"/>
              <a:t>Technique</a:t>
            </a:r>
          </a:p>
        </p:txBody>
      </p:sp>
    </p:spTree>
    <p:extLst>
      <p:ext uri="{BB962C8B-B14F-4D97-AF65-F5344CB8AC3E}">
        <p14:creationId xmlns:p14="http://schemas.microsoft.com/office/powerpoint/2010/main" val="1938781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24465583-7853-0DFE-C525-563E48F02C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8083" y="1132416"/>
            <a:ext cx="8667750" cy="5376333"/>
          </a:xfrm>
        </p:spPr>
      </p:pic>
    </p:spTree>
    <p:extLst>
      <p:ext uri="{BB962C8B-B14F-4D97-AF65-F5344CB8AC3E}">
        <p14:creationId xmlns:p14="http://schemas.microsoft.com/office/powerpoint/2010/main" val="113376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F062-B4F3-7721-274F-8F93EC907C7C}"/>
              </a:ext>
            </a:extLst>
          </p:cNvPr>
          <p:cNvSpPr>
            <a:spLocks noGrp="1"/>
          </p:cNvSpPr>
          <p:nvPr>
            <p:ph type="title"/>
          </p:nvPr>
        </p:nvSpPr>
        <p:spPr/>
        <p:txBody>
          <a:bodyPr/>
          <a:lstStyle/>
          <a:p>
            <a:r>
              <a:rPr lang="en-US" dirty="0"/>
              <a:t>Critical view of safety</a:t>
            </a:r>
          </a:p>
        </p:txBody>
      </p:sp>
      <p:sp>
        <p:nvSpPr>
          <p:cNvPr id="3" name="Content Placeholder 2">
            <a:extLst>
              <a:ext uri="{FF2B5EF4-FFF2-40B4-BE49-F238E27FC236}">
                <a16:creationId xmlns:a16="http://schemas.microsoft.com/office/drawing/2014/main" id="{8BB1E023-E6F8-3381-C988-21C02A789B52}"/>
              </a:ext>
            </a:extLst>
          </p:cNvPr>
          <p:cNvSpPr>
            <a:spLocks noGrp="1"/>
          </p:cNvSpPr>
          <p:nvPr>
            <p:ph idx="1"/>
          </p:nvPr>
        </p:nvSpPr>
        <p:spPr/>
        <p:txBody>
          <a:bodyPr/>
          <a:lstStyle/>
          <a:p>
            <a:r>
              <a:rPr lang="en-US" dirty="0" err="1"/>
              <a:t>Hepatocystic</a:t>
            </a:r>
            <a:r>
              <a:rPr lang="en-US" dirty="0"/>
              <a:t> triangle  dissection to identify the cystic duct and </a:t>
            </a:r>
            <a:r>
              <a:rPr lang="en-US" dirty="0" err="1"/>
              <a:t>cytic</a:t>
            </a:r>
            <a:r>
              <a:rPr lang="en-US" dirty="0"/>
              <a:t> artery </a:t>
            </a:r>
          </a:p>
          <a:p>
            <a:pPr marL="0" indent="0">
              <a:buNone/>
            </a:pPr>
            <a:endParaRPr lang="en-US" dirty="0"/>
          </a:p>
          <a:p>
            <a:r>
              <a:rPr lang="en-US" dirty="0"/>
              <a:t>Dissection of GB from </a:t>
            </a:r>
            <a:r>
              <a:rPr lang="en-US"/>
              <a:t>cystic plate</a:t>
            </a:r>
          </a:p>
          <a:p>
            <a:pPr marL="0" indent="0">
              <a:buNone/>
            </a:pPr>
            <a:endParaRPr lang="en-US" dirty="0"/>
          </a:p>
          <a:p>
            <a:r>
              <a:rPr lang="en-US" dirty="0"/>
              <a:t>Only two structures entering the GB – cystic duct and cystic artery</a:t>
            </a:r>
          </a:p>
        </p:txBody>
      </p:sp>
    </p:spTree>
    <p:extLst>
      <p:ext uri="{BB962C8B-B14F-4D97-AF65-F5344CB8AC3E}">
        <p14:creationId xmlns:p14="http://schemas.microsoft.com/office/powerpoint/2010/main" val="4129882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06018A0E-FE7D-EEAF-5442-461050A767F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5583" y="720769"/>
            <a:ext cx="9916584" cy="5456194"/>
          </a:xfrm>
        </p:spPr>
      </p:pic>
    </p:spTree>
    <p:extLst>
      <p:ext uri="{BB962C8B-B14F-4D97-AF65-F5344CB8AC3E}">
        <p14:creationId xmlns:p14="http://schemas.microsoft.com/office/powerpoint/2010/main" val="519657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19</Slides>
  <Notes>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Lateral dorsal infundibular approach:  an alternative option for the safe completion of difficult laparoscopic cholecystectomy</vt:lpstr>
      <vt:lpstr>PowerPoint Presentation</vt:lpstr>
      <vt:lpstr>Aim of study</vt:lpstr>
      <vt:lpstr>Methods</vt:lpstr>
      <vt:lpstr>PowerPoint Presentation</vt:lpstr>
      <vt:lpstr>Technique</vt:lpstr>
      <vt:lpstr>PowerPoint Presentation</vt:lpstr>
      <vt:lpstr>Critical view of safety</vt:lpstr>
      <vt:lpstr>PowerPoint Presentation</vt:lpstr>
      <vt:lpstr>PowerPoint Presentation</vt:lpstr>
      <vt:lpstr>PowerPoint Presentation</vt:lpstr>
      <vt:lpstr>Results </vt:lpstr>
      <vt:lpstr>PowerPoint Presentation</vt:lpstr>
      <vt:lpstr>PowerPoint Presentation</vt:lpstr>
      <vt:lpstr>Conclusion</vt:lpstr>
      <vt:lpstr>Limitations </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Lateral dorsal infundibular approach: an alternative option for the safe completion of difficult lapraroscopic cholecystectomy</dc:title>
  <dc:creator>Unknown User</dc:creator>
  <cp:lastModifiedBy>vinoanisha0427@gmail.com</cp:lastModifiedBy>
  <cp:revision>22</cp:revision>
  <dcterms:created xsi:type="dcterms:W3CDTF">2023-01-31T16:13:38Z</dcterms:created>
  <dcterms:modified xsi:type="dcterms:W3CDTF">2023-02-06T06:36:02Z</dcterms:modified>
</cp:coreProperties>
</file>