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20" Type="http://schemas.openxmlformats.org/officeDocument/2006/relationships/slide" Target="slides/slide15.xml"/><Relationship Id="rId42" Type="http://schemas.openxmlformats.org/officeDocument/2006/relationships/slide" Target="slides/slide37.xml"/><Relationship Id="rId41" Type="http://schemas.openxmlformats.org/officeDocument/2006/relationships/slide" Target="slides/slide36.xml"/><Relationship Id="rId22" Type="http://schemas.openxmlformats.org/officeDocument/2006/relationships/slide" Target="slides/slide17.xml"/><Relationship Id="rId44" Type="http://schemas.openxmlformats.org/officeDocument/2006/relationships/slide" Target="slides/slide39.xml"/><Relationship Id="rId21" Type="http://schemas.openxmlformats.org/officeDocument/2006/relationships/slide" Target="slides/slide16.xml"/><Relationship Id="rId43" Type="http://schemas.openxmlformats.org/officeDocument/2006/relationships/slide" Target="slides/slide38.xml"/><Relationship Id="rId24" Type="http://schemas.openxmlformats.org/officeDocument/2006/relationships/slide" Target="slides/slide19.xml"/><Relationship Id="rId46" Type="http://schemas.openxmlformats.org/officeDocument/2006/relationships/slide" Target="slides/slide41.xml"/><Relationship Id="rId23" Type="http://schemas.openxmlformats.org/officeDocument/2006/relationships/slide" Target="slides/slide18.xml"/><Relationship Id="rId45" Type="http://schemas.openxmlformats.org/officeDocument/2006/relationships/slide" Target="slides/slide40.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47" Type="http://schemas.openxmlformats.org/officeDocument/2006/relationships/slide" Target="slides/slide42.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slide" Target="slides/slide34.xml"/><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3626fc127e418fe8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3626fc127e418fe8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664c816b00f1014b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664c816b00f1014b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664c816b00f1014b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664c816b00f1014b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239ee5592f3b193d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239ee5592f3b193d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239ee5592f3b193d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g239ee5592f3b193d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239ee5592f3b193d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239ee5592f3b193d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5d4253045d962e15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5d4253045d962e15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5d4253045d962e15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5d4253045d962e15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239ee5592f3b193d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239ee5592f3b193d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5d4253045d962e15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5d4253045d962e15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p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9" name="Google Shape;59;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239ee5592f3b193d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239ee5592f3b193d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5d4253045d962e15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5d4253045d962e15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2" name="Google Shape;182;p3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8" name="Google Shape;188;p3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g239ee5592f3b193d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239ee5592f3b193d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g239ee5592f3b193d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0" name="Google Shape;200;g239ee5592f3b193d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g239ee5592f3b193d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6" name="Google Shape;206;g239ee5592f3b193d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g5d4253045d962e15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2" name="Google Shape;212;g5d4253045d962e15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g5d4253045d962e15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8" name="Google Shape;218;g5d4253045d962e15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g5d4253045d962e15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4" name="Google Shape;224;g5d4253045d962e15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p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6" name="Google Shape;66;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g5d4253045d962e15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0" name="Google Shape;230;g5d4253045d962e15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g5d4253045d962e15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6" name="Google Shape;236;g5d4253045d962e15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g5d4253045d962e15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2" name="Google Shape;242;g5d4253045d962e15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g5d4253045d962e15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8" name="Google Shape;248;g5d4253045d962e15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g5d4253045d962e15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4" name="Google Shape;254;g5d4253045d962e15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g5d4253045d962e15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0" name="Google Shape;260;g5d4253045d962e15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g5d4253045d962e15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6" name="Google Shape;266;g5d4253045d962e15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0" name="Shape 270"/>
        <p:cNvGrpSpPr/>
        <p:nvPr/>
      </p:nvGrpSpPr>
      <p:grpSpPr>
        <a:xfrm>
          <a:off x="0" y="0"/>
          <a:ext cx="0" cy="0"/>
          <a:chOff x="0" y="0"/>
          <a:chExt cx="0" cy="0"/>
        </a:xfrm>
      </p:grpSpPr>
      <p:sp>
        <p:nvSpPr>
          <p:cNvPr id="271" name="Google Shape;271;g5d4253045d962e15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2" name="Google Shape;272;g5d4253045d962e15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6" name="Shape 276"/>
        <p:cNvGrpSpPr/>
        <p:nvPr/>
      </p:nvGrpSpPr>
      <p:grpSpPr>
        <a:xfrm>
          <a:off x="0" y="0"/>
          <a:ext cx="0" cy="0"/>
          <a:chOff x="0" y="0"/>
          <a:chExt cx="0" cy="0"/>
        </a:xfrm>
      </p:grpSpPr>
      <p:sp>
        <p:nvSpPr>
          <p:cNvPr id="277" name="Google Shape;277;g5d4253045d962e15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8" name="Google Shape;278;g5d4253045d962e15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2" name="Shape 282"/>
        <p:cNvGrpSpPr/>
        <p:nvPr/>
      </p:nvGrpSpPr>
      <p:grpSpPr>
        <a:xfrm>
          <a:off x="0" y="0"/>
          <a:ext cx="0" cy="0"/>
          <a:chOff x="0" y="0"/>
          <a:chExt cx="0" cy="0"/>
        </a:xfrm>
      </p:grpSpPr>
      <p:sp>
        <p:nvSpPr>
          <p:cNvPr id="283" name="Google Shape;283;g5d4253045d962e15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4" name="Google Shape;284;g5d4253045d962e15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p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2" name="Google Shape;72;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8" name="Shape 288"/>
        <p:cNvGrpSpPr/>
        <p:nvPr/>
      </p:nvGrpSpPr>
      <p:grpSpPr>
        <a:xfrm>
          <a:off x="0" y="0"/>
          <a:ext cx="0" cy="0"/>
          <a:chOff x="0" y="0"/>
          <a:chExt cx="0" cy="0"/>
        </a:xfrm>
      </p:grpSpPr>
      <p:sp>
        <p:nvSpPr>
          <p:cNvPr id="289" name="Google Shape;289;p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90" name="Google Shape;290;p4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4" name="Shape 294"/>
        <p:cNvGrpSpPr/>
        <p:nvPr/>
      </p:nvGrpSpPr>
      <p:grpSpPr>
        <a:xfrm>
          <a:off x="0" y="0"/>
          <a:ext cx="0" cy="0"/>
          <a:chOff x="0" y="0"/>
          <a:chExt cx="0" cy="0"/>
        </a:xfrm>
      </p:grpSpPr>
      <p:sp>
        <p:nvSpPr>
          <p:cNvPr id="295" name="Google Shape;295;p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96" name="Google Shape;296;p5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0" name="Shape 300"/>
        <p:cNvGrpSpPr/>
        <p:nvPr/>
      </p:nvGrpSpPr>
      <p:grpSpPr>
        <a:xfrm>
          <a:off x="0" y="0"/>
          <a:ext cx="0" cy="0"/>
          <a:chOff x="0" y="0"/>
          <a:chExt cx="0" cy="0"/>
        </a:xfrm>
      </p:grpSpPr>
      <p:sp>
        <p:nvSpPr>
          <p:cNvPr id="301" name="Google Shape;301;p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02" name="Google Shape;302;p5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p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8" name="Google Shape;78;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239ee5592f3b193d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239ee5592f3b193d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3626fc127e418fe8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3626fc127e418fe8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3626fc127e418fe8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3626fc127e418fe8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664c816b00f1014b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664c816b00f1014b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9" name="Shape 9"/>
        <p:cNvGrpSpPr/>
        <p:nvPr/>
      </p:nvGrpSpPr>
      <p:grpSpPr>
        <a:xfrm>
          <a:off x="0" y="0"/>
          <a:ext cx="0" cy="0"/>
          <a:chOff x="0" y="0"/>
          <a:chExt cx="0" cy="0"/>
        </a:xfrm>
      </p:grpSpPr>
      <p:sp>
        <p:nvSpPr>
          <p:cNvPr id="10" name="Google Shape;10;p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1" name="Google Shape;11;p2"/>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12" name="Google Shape;12;p2"/>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13" name="Google Shape;13;p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0"/>
              </a:spcBef>
              <a:spcAft>
                <a:spcPts val="0"/>
              </a:spcAft>
              <a:buSzPts val="1400"/>
              <a:buChar char="○"/>
              <a:defRPr/>
            </a:lvl2pPr>
            <a:lvl3pPr indent="-317500" lvl="2" marL="1371600" algn="ctr">
              <a:lnSpc>
                <a:spcPct val="115000"/>
              </a:lnSpc>
              <a:spcBef>
                <a:spcPts val="0"/>
              </a:spcBef>
              <a:spcAft>
                <a:spcPts val="0"/>
              </a:spcAft>
              <a:buSzPts val="1400"/>
              <a:buChar char="■"/>
              <a:defRPr/>
            </a:lvl3pPr>
            <a:lvl4pPr indent="-317500" lvl="3" marL="1828800" algn="ctr">
              <a:lnSpc>
                <a:spcPct val="115000"/>
              </a:lnSpc>
              <a:spcBef>
                <a:spcPts val="0"/>
              </a:spcBef>
              <a:spcAft>
                <a:spcPts val="0"/>
              </a:spcAft>
              <a:buSzPts val="1400"/>
              <a:buChar char="●"/>
              <a:defRPr/>
            </a:lvl4pPr>
            <a:lvl5pPr indent="-317500" lvl="4" marL="2286000" algn="ctr">
              <a:lnSpc>
                <a:spcPct val="115000"/>
              </a:lnSpc>
              <a:spcBef>
                <a:spcPts val="0"/>
              </a:spcBef>
              <a:spcAft>
                <a:spcPts val="0"/>
              </a:spcAft>
              <a:buSzPts val="1400"/>
              <a:buChar char="○"/>
              <a:defRPr/>
            </a:lvl5pPr>
            <a:lvl6pPr indent="-317500" lvl="5" marL="2743200" algn="ctr">
              <a:lnSpc>
                <a:spcPct val="115000"/>
              </a:lnSpc>
              <a:spcBef>
                <a:spcPts val="0"/>
              </a:spcBef>
              <a:spcAft>
                <a:spcPts val="0"/>
              </a:spcAft>
              <a:buSzPts val="1400"/>
              <a:buChar char="■"/>
              <a:defRPr/>
            </a:lvl6pPr>
            <a:lvl7pPr indent="-317500" lvl="6" marL="3200400" algn="ctr">
              <a:lnSpc>
                <a:spcPct val="115000"/>
              </a:lnSpc>
              <a:spcBef>
                <a:spcPts val="0"/>
              </a:spcBef>
              <a:spcAft>
                <a:spcPts val="0"/>
              </a:spcAft>
              <a:buSzPts val="1400"/>
              <a:buChar char="●"/>
              <a:defRPr/>
            </a:lvl7pPr>
            <a:lvl8pPr indent="-317500" lvl="7" marL="3657600" algn="ctr">
              <a:lnSpc>
                <a:spcPct val="115000"/>
              </a:lnSpc>
              <a:spcBef>
                <a:spcPts val="0"/>
              </a:spcBef>
              <a:spcAft>
                <a:spcPts val="0"/>
              </a:spcAft>
              <a:buSzPts val="1400"/>
              <a:buChar char="○"/>
              <a:defRPr/>
            </a:lvl8pPr>
            <a:lvl9pPr indent="-317500" lvl="8" marL="4114800" algn="ctr">
              <a:lnSpc>
                <a:spcPct val="115000"/>
              </a:lnSpc>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4" name="Shape 14"/>
        <p:cNvGrpSpPr/>
        <p:nvPr/>
      </p:nvGrpSpPr>
      <p:grpSpPr>
        <a:xfrm>
          <a:off x="0" y="0"/>
          <a:ext cx="0" cy="0"/>
          <a:chOff x="0" y="0"/>
          <a:chExt cx="0" cy="0"/>
        </a:xfrm>
      </p:grpSpPr>
      <p:sp>
        <p:nvSpPr>
          <p:cNvPr id="15" name="Google Shape;15;p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6" name="Google Shape;16;p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17" name="Google Shape;17;p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8" name="Shape 18"/>
        <p:cNvGrpSpPr/>
        <p:nvPr/>
      </p:nvGrpSpPr>
      <p:grpSpPr>
        <a:xfrm>
          <a:off x="0" y="0"/>
          <a:ext cx="0" cy="0"/>
          <a:chOff x="0" y="0"/>
          <a:chExt cx="0" cy="0"/>
        </a:xfrm>
      </p:grpSpPr>
      <p:sp>
        <p:nvSpPr>
          <p:cNvPr id="19" name="Google Shape;19;p4"/>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20" name="Google Shape;20;p4"/>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21" name="Google Shape;21;p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2" name="Shape 22"/>
        <p:cNvGrpSpPr/>
        <p:nvPr/>
      </p:nvGrpSpPr>
      <p:grpSpPr>
        <a:xfrm>
          <a:off x="0" y="0"/>
          <a:ext cx="0" cy="0"/>
          <a:chOff x="0" y="0"/>
          <a:chExt cx="0" cy="0"/>
        </a:xfrm>
      </p:grpSpPr>
      <p:sp>
        <p:nvSpPr>
          <p:cNvPr id="23" name="Google Shape;23;p5"/>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24" name="Google Shape;24;p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9"/>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2.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title"/>
          </p:nvPr>
        </p:nvSpPr>
        <p:spPr>
          <a:xfrm>
            <a:off x="311700" y="342475"/>
            <a:ext cx="8520600" cy="14391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00000"/>
              <a:buNone/>
            </a:pPr>
            <a:r>
              <a:rPr lang="en"/>
              <a:t>A retrospective observational study of enhanced recovery after surgery in older patients undergoing elective colorectal surgery</a:t>
            </a:r>
            <a:endParaRPr/>
          </a:p>
        </p:txBody>
      </p:sp>
      <p:sp>
        <p:nvSpPr>
          <p:cNvPr id="55" name="Google Shape;55;p13"/>
          <p:cNvSpPr txBox="1"/>
          <p:nvPr>
            <p:ph idx="1" type="body"/>
          </p:nvPr>
        </p:nvSpPr>
        <p:spPr>
          <a:xfrm>
            <a:off x="168825" y="1689275"/>
            <a:ext cx="3999900" cy="24510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1400"/>
              <a:buNone/>
            </a:pPr>
            <a:r>
              <a:rPr lang="en"/>
              <a:t>Unit chief- Dr RAJKUMAR M.S</a:t>
            </a:r>
            <a:endParaRPr/>
          </a:p>
          <a:p>
            <a:pPr indent="0" lvl="0" marL="0" rtl="0" algn="l">
              <a:lnSpc>
                <a:spcPct val="115000"/>
              </a:lnSpc>
              <a:spcBef>
                <a:spcPts val="1200"/>
              </a:spcBef>
              <a:spcAft>
                <a:spcPts val="0"/>
              </a:spcAft>
              <a:buSzPts val="1400"/>
              <a:buNone/>
            </a:pPr>
            <a:r>
              <a:rPr lang="en"/>
              <a:t>Assistant professors</a:t>
            </a:r>
            <a:endParaRPr/>
          </a:p>
          <a:p>
            <a:pPr indent="0" lvl="0" marL="0" rtl="0" algn="l">
              <a:lnSpc>
                <a:spcPct val="115000"/>
              </a:lnSpc>
              <a:spcBef>
                <a:spcPts val="1200"/>
              </a:spcBef>
              <a:spcAft>
                <a:spcPts val="0"/>
              </a:spcAft>
              <a:buSzPts val="1400"/>
              <a:buNone/>
            </a:pPr>
            <a:r>
              <a:rPr lang="en"/>
              <a:t>Dr. AJIN MANOVAH MS </a:t>
            </a:r>
            <a:endParaRPr/>
          </a:p>
          <a:p>
            <a:pPr indent="0" lvl="0" marL="0" rtl="0" algn="l">
              <a:lnSpc>
                <a:spcPct val="115000"/>
              </a:lnSpc>
              <a:spcBef>
                <a:spcPts val="1200"/>
              </a:spcBef>
              <a:spcAft>
                <a:spcPts val="1200"/>
              </a:spcAft>
              <a:buSzPts val="1400"/>
              <a:buNone/>
            </a:pPr>
            <a:r>
              <a:rPr lang="en"/>
              <a:t>Dr. GEOLIN MITHUN MS</a:t>
            </a:r>
            <a:endParaRPr/>
          </a:p>
        </p:txBody>
      </p:sp>
      <p:sp>
        <p:nvSpPr>
          <p:cNvPr id="56" name="Google Shape;56;p13"/>
          <p:cNvSpPr txBox="1"/>
          <p:nvPr>
            <p:ph idx="2" type="body"/>
          </p:nvPr>
        </p:nvSpPr>
        <p:spPr>
          <a:xfrm>
            <a:off x="4832400" y="2117875"/>
            <a:ext cx="3999900" cy="24510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1400"/>
              <a:buNone/>
            </a:pPr>
            <a:r>
              <a:rPr lang="en"/>
              <a:t>Journal club presentation </a:t>
            </a:r>
            <a:endParaRPr/>
          </a:p>
          <a:p>
            <a:pPr indent="0" lvl="0" marL="0" rtl="0" algn="l">
              <a:lnSpc>
                <a:spcPct val="115000"/>
              </a:lnSpc>
              <a:spcBef>
                <a:spcPts val="1200"/>
              </a:spcBef>
              <a:spcAft>
                <a:spcPts val="0"/>
              </a:spcAft>
              <a:buSzPts val="1400"/>
              <a:buNone/>
            </a:pPr>
            <a:r>
              <a:rPr lang="en"/>
              <a:t>Dr. Neethu Tomy</a:t>
            </a:r>
            <a:endParaRPr/>
          </a:p>
          <a:p>
            <a:pPr indent="0" lvl="0" marL="0" rtl="0" algn="l">
              <a:lnSpc>
                <a:spcPct val="115000"/>
              </a:lnSpc>
              <a:spcBef>
                <a:spcPts val="1200"/>
              </a:spcBef>
              <a:spcAft>
                <a:spcPts val="0"/>
              </a:spcAft>
              <a:buSzPts val="1400"/>
              <a:buNone/>
            </a:pPr>
            <a:r>
              <a:rPr lang="en"/>
              <a:t>Post Graduate </a:t>
            </a:r>
            <a:endParaRPr/>
          </a:p>
          <a:p>
            <a:pPr indent="0" lvl="0" marL="0" rtl="0" algn="l">
              <a:lnSpc>
                <a:spcPct val="115000"/>
              </a:lnSpc>
              <a:spcBef>
                <a:spcPts val="1200"/>
              </a:spcBef>
              <a:spcAft>
                <a:spcPts val="0"/>
              </a:spcAft>
              <a:buSzPts val="1400"/>
              <a:buNone/>
            </a:pPr>
            <a:r>
              <a:rPr lang="en"/>
              <a:t>Dept of General surgery </a:t>
            </a:r>
            <a:endParaRPr/>
          </a:p>
          <a:p>
            <a:pPr indent="0" lvl="0" marL="0" rtl="0" algn="l">
              <a:lnSpc>
                <a:spcPct val="115000"/>
              </a:lnSpc>
              <a:spcBef>
                <a:spcPts val="1200"/>
              </a:spcBef>
              <a:spcAft>
                <a:spcPts val="1200"/>
              </a:spcAft>
              <a:buSzPts val="1400"/>
              <a:buNone/>
            </a:pPr>
            <a:r>
              <a:rPr lang="en"/>
              <a:t>Kanyakamari government medical college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12" name="Google Shape;112;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a:t>Surgery-related variables</a:t>
            </a:r>
            <a:endParaRPr b="1"/>
          </a:p>
          <a:p>
            <a:pPr indent="0" lvl="0" marL="0" rtl="0" algn="l">
              <a:spcBef>
                <a:spcPts val="0"/>
              </a:spcBef>
              <a:spcAft>
                <a:spcPts val="0"/>
              </a:spcAft>
              <a:buNone/>
            </a:pPr>
            <a:r>
              <a:t/>
            </a:r>
            <a:endParaRPr/>
          </a:p>
          <a:p>
            <a:pPr indent="-342900" lvl="0" marL="457200" rtl="0" algn="l">
              <a:spcBef>
                <a:spcPts val="0"/>
              </a:spcBef>
              <a:spcAft>
                <a:spcPts val="0"/>
              </a:spcAft>
              <a:buSzPts val="1800"/>
              <a:buChar char="●"/>
            </a:pPr>
            <a:r>
              <a:rPr lang="en"/>
              <a:t>American Society of Anesthesiologists (ASA) class </a:t>
            </a:r>
            <a:endParaRPr/>
          </a:p>
          <a:p>
            <a:pPr indent="-342900" lvl="0" marL="457200" rtl="0" algn="l">
              <a:spcBef>
                <a:spcPts val="0"/>
              </a:spcBef>
              <a:spcAft>
                <a:spcPts val="0"/>
              </a:spcAft>
              <a:buSzPts val="1800"/>
              <a:buChar char="●"/>
            </a:pPr>
            <a:r>
              <a:rPr lang="en"/>
              <a:t>type of surgery -ileocecal resection or right colectomy or left colectomy, </a:t>
            </a:r>
            <a:endParaRPr/>
          </a:p>
          <a:p>
            <a:pPr indent="0" lvl="0" marL="0" rtl="0" algn="l">
              <a:spcBef>
                <a:spcPts val="0"/>
              </a:spcBef>
              <a:spcAft>
                <a:spcPts val="0"/>
              </a:spcAft>
              <a:buNone/>
            </a:pPr>
            <a:r>
              <a:rPr lang="en"/>
              <a:t>                        -sigmoid resection or Hartmann, </a:t>
            </a:r>
            <a:endParaRPr/>
          </a:p>
          <a:p>
            <a:pPr indent="0" lvl="0" marL="0" rtl="0" algn="l">
              <a:spcBef>
                <a:spcPts val="0"/>
              </a:spcBef>
              <a:spcAft>
                <a:spcPts val="0"/>
              </a:spcAft>
              <a:buNone/>
            </a:pPr>
            <a:r>
              <a:rPr lang="en"/>
              <a:t>                        -rectal surgery, </a:t>
            </a:r>
            <a:endParaRPr/>
          </a:p>
          <a:p>
            <a:pPr indent="0" lvl="0" marL="0" rtl="0" algn="l">
              <a:spcBef>
                <a:spcPts val="0"/>
              </a:spcBef>
              <a:spcAft>
                <a:spcPts val="0"/>
              </a:spcAft>
              <a:buNone/>
            </a:pPr>
            <a:r>
              <a:rPr lang="en"/>
              <a:t>                        -total or proctocolectomy),</a:t>
            </a:r>
            <a:endParaRPr/>
          </a:p>
          <a:p>
            <a:pPr indent="-342900" lvl="0" marL="457200" rtl="0" algn="l">
              <a:spcBef>
                <a:spcPts val="0"/>
              </a:spcBef>
              <a:spcAft>
                <a:spcPts val="0"/>
              </a:spcAft>
              <a:buSzPts val="1800"/>
              <a:buChar char="●"/>
            </a:pPr>
            <a:r>
              <a:rPr lang="en"/>
              <a:t>site of surgery (colon, rectum), </a:t>
            </a:r>
            <a:endParaRPr/>
          </a:p>
          <a:p>
            <a:pPr indent="-342900" lvl="0" marL="457200" rtl="0" algn="l">
              <a:spcBef>
                <a:spcPts val="0"/>
              </a:spcBef>
              <a:spcAft>
                <a:spcPts val="0"/>
              </a:spcAft>
              <a:buSzPts val="1800"/>
              <a:buChar char="●"/>
            </a:pPr>
            <a:r>
              <a:rPr lang="en"/>
              <a:t>surgical approach (laparoscopic, open or converted),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18" name="Google Shape;118;p23"/>
          <p:cNvSpPr txBox="1"/>
          <p:nvPr>
            <p:ph idx="1" type="body"/>
          </p:nvPr>
        </p:nvSpPr>
        <p:spPr>
          <a:xfrm>
            <a:off x="311693" y="1301801"/>
            <a:ext cx="8520600" cy="34164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b="1" lang="en"/>
              <a:t>Outcome variable</a:t>
            </a:r>
            <a:endParaRPr b="1"/>
          </a:p>
          <a:p>
            <a:pPr indent="0" lvl="0" marL="0" rtl="0" algn="l">
              <a:spcBef>
                <a:spcPts val="0"/>
              </a:spcBef>
              <a:spcAft>
                <a:spcPts val="0"/>
              </a:spcAft>
              <a:buNone/>
            </a:pPr>
            <a:r>
              <a:t/>
            </a:r>
            <a:endParaRPr/>
          </a:p>
          <a:p>
            <a:pPr indent="0" lvl="0" marL="0" rtl="0" algn="l">
              <a:spcBef>
                <a:spcPts val="0"/>
              </a:spcBef>
              <a:spcAft>
                <a:spcPts val="0"/>
              </a:spcAft>
              <a:buNone/>
            </a:pPr>
            <a:r>
              <a:rPr lang="en"/>
              <a:t>    Primary - Clavien Dindo grade 2 and above in hospital </a:t>
            </a:r>
            <a:r>
              <a:rPr lang="en"/>
              <a:t>postoperative</a:t>
            </a:r>
            <a:r>
              <a:rPr lang="en"/>
              <a:t>         complications</a:t>
            </a:r>
            <a:endParaRPr/>
          </a:p>
          <a:p>
            <a:pPr indent="0" lvl="0" marL="0" rtl="0" algn="l">
              <a:spcBef>
                <a:spcPts val="0"/>
              </a:spcBef>
              <a:spcAft>
                <a:spcPts val="0"/>
              </a:spcAft>
              <a:buNone/>
            </a:pPr>
            <a:r>
              <a:rPr lang="en"/>
              <a:t>                 - prolonged postoperative length of stay</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Secondary - in hospital complications that occurred during or after surgery and their severity grading </a:t>
            </a:r>
            <a:endParaRPr/>
          </a:p>
          <a:p>
            <a:pPr indent="0" lvl="0" marL="0" rtl="0" algn="l">
              <a:spcBef>
                <a:spcPts val="0"/>
              </a:spcBef>
              <a:spcAft>
                <a:spcPts val="0"/>
              </a:spcAft>
              <a:buNone/>
            </a:pPr>
            <a:r>
              <a:rPr lang="en"/>
              <a:t>                  - mortality within first 30 post operative day</a:t>
            </a:r>
            <a:endParaRPr/>
          </a:p>
          <a:p>
            <a:pPr indent="0" lvl="0" marL="0" rtl="0" algn="l">
              <a:spcBef>
                <a:spcPts val="0"/>
              </a:spcBef>
              <a:spcAft>
                <a:spcPts val="0"/>
              </a:spcAft>
              <a:buNone/>
            </a:pPr>
            <a:r>
              <a:rPr lang="en"/>
              <a:t>                  - 30 day readmission rate </a:t>
            </a:r>
            <a:endParaRPr/>
          </a:p>
          <a:p>
            <a:pPr indent="0" lvl="0" marL="0" rtl="0" algn="l">
              <a:spcBef>
                <a:spcPts val="0"/>
              </a:spcBef>
              <a:spcAft>
                <a:spcPts val="0"/>
              </a:spcAft>
              <a:buNone/>
            </a:pPr>
            <a:r>
              <a:rPr lang="en"/>
              <a:t>                  - unplanned reoperation within first 30 days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Clr>
                <a:schemeClr val="dk1"/>
              </a:buClr>
              <a:buSzPct val="52380"/>
              <a:buFont typeface="Arial"/>
              <a:buNone/>
            </a:pPr>
            <a:r>
              <a:rPr b="1" lang="en" sz="2100">
                <a:solidFill>
                  <a:schemeClr val="dk2"/>
                </a:solidFill>
              </a:rPr>
              <a:t>Clavien Dindo classification</a:t>
            </a:r>
            <a:endParaRPr b="1" sz="2100">
              <a:solidFill>
                <a:schemeClr val="dk2"/>
              </a:solidFill>
            </a:endParaRPr>
          </a:p>
          <a:p>
            <a:pPr indent="0" lvl="0" marL="0" rtl="0" algn="l">
              <a:spcBef>
                <a:spcPts val="0"/>
              </a:spcBef>
              <a:spcAft>
                <a:spcPts val="0"/>
              </a:spcAft>
              <a:buNone/>
            </a:pPr>
            <a:r>
              <a:t/>
            </a:r>
            <a:endParaRPr/>
          </a:p>
        </p:txBody>
      </p:sp>
      <p:sp>
        <p:nvSpPr>
          <p:cNvPr id="124" name="Google Shape;124;p2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a:p>
        </p:txBody>
      </p:sp>
      <p:pic>
        <p:nvPicPr>
          <p:cNvPr id="125" name="Google Shape;125;p24"/>
          <p:cNvPicPr preferRelativeResize="0"/>
          <p:nvPr/>
        </p:nvPicPr>
        <p:blipFill rotWithShape="1">
          <a:blip r:embed="rId3">
            <a:alphaModFix/>
          </a:blip>
          <a:srcRect b="0" l="0" r="11730" t="24357"/>
          <a:stretch/>
        </p:blipFill>
        <p:spPr>
          <a:xfrm>
            <a:off x="3623288" y="0"/>
            <a:ext cx="4721201" cy="51435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ERP Interventions</a:t>
            </a:r>
            <a:endParaRPr/>
          </a:p>
        </p:txBody>
      </p:sp>
      <p:sp>
        <p:nvSpPr>
          <p:cNvPr id="131" name="Google Shape;131;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Pre Admission</a:t>
            </a:r>
            <a:r>
              <a:rPr lang="en"/>
              <a:t> education by ERP nurse, </a:t>
            </a:r>
            <a:endParaRPr/>
          </a:p>
          <a:p>
            <a:pPr indent="-342900" lvl="0" marL="457200" rtl="0" algn="l">
              <a:spcBef>
                <a:spcPts val="0"/>
              </a:spcBef>
              <a:spcAft>
                <a:spcPts val="0"/>
              </a:spcAft>
              <a:buSzPts val="1800"/>
              <a:buChar char="●"/>
            </a:pPr>
            <a:r>
              <a:rPr lang="en"/>
              <a:t>No mechanical bowel preparation in colonic surgery, </a:t>
            </a:r>
            <a:endParaRPr/>
          </a:p>
          <a:p>
            <a:pPr indent="-342900" lvl="0" marL="457200" rtl="0" algn="l">
              <a:spcBef>
                <a:spcPts val="0"/>
              </a:spcBef>
              <a:spcAft>
                <a:spcPts val="0"/>
              </a:spcAft>
              <a:buSzPts val="1800"/>
              <a:buChar char="●"/>
            </a:pPr>
            <a:r>
              <a:rPr lang="en"/>
              <a:t>Carbohydrate loading 3 hours prior to surgery, </a:t>
            </a:r>
            <a:endParaRPr/>
          </a:p>
          <a:p>
            <a:pPr indent="-342900" lvl="0" marL="457200" rtl="0" algn="l">
              <a:spcBef>
                <a:spcPts val="0"/>
              </a:spcBef>
              <a:spcAft>
                <a:spcPts val="0"/>
              </a:spcAft>
              <a:buSzPts val="1800"/>
              <a:buChar char="●"/>
            </a:pPr>
            <a:r>
              <a:rPr lang="en"/>
              <a:t>No sedative or anxiolytic premedication, </a:t>
            </a:r>
            <a:endParaRPr/>
          </a:p>
          <a:p>
            <a:pPr indent="-342900" lvl="0" marL="457200" rtl="0" algn="l">
              <a:spcBef>
                <a:spcPts val="0"/>
              </a:spcBef>
              <a:spcAft>
                <a:spcPts val="0"/>
              </a:spcAft>
              <a:buSzPts val="1800"/>
              <a:buChar char="●"/>
            </a:pPr>
            <a:r>
              <a:rPr lang="en"/>
              <a:t>Thromboprophylaxis with low molecular weight heparin, </a:t>
            </a:r>
            <a:endParaRPr/>
          </a:p>
          <a:p>
            <a:pPr indent="-342900" lvl="0" marL="457200" rtl="0" algn="l">
              <a:spcBef>
                <a:spcPts val="0"/>
              </a:spcBef>
              <a:spcAft>
                <a:spcPts val="0"/>
              </a:spcAft>
              <a:buSzPts val="1800"/>
              <a:buChar char="●"/>
            </a:pPr>
            <a:r>
              <a:rPr lang="en"/>
              <a:t>Antimicrobial prophylaxis, </a:t>
            </a:r>
            <a:endParaRPr/>
          </a:p>
          <a:p>
            <a:pPr indent="-342900" lvl="0" marL="457200" rtl="0" algn="l">
              <a:spcBef>
                <a:spcPts val="0"/>
              </a:spcBef>
              <a:spcAft>
                <a:spcPts val="0"/>
              </a:spcAft>
              <a:buSzPts val="1800"/>
              <a:buChar char="●"/>
            </a:pPr>
            <a:r>
              <a:rPr lang="en"/>
              <a:t>Postoperative nausea and vomiting (PONV) prophylaxis administered in patients with &gt;</a:t>
            </a:r>
            <a:r>
              <a:rPr lang="en"/>
              <a:t>1 risk</a:t>
            </a:r>
            <a:r>
              <a:rPr lang="en"/>
              <a:t> factor on the Apfel Score </a:t>
            </a:r>
            <a:endParaRPr/>
          </a:p>
          <a:p>
            <a:pPr indent="-342900" lvl="0" marL="457200" rtl="0" algn="l">
              <a:spcBef>
                <a:spcPts val="0"/>
              </a:spcBef>
              <a:spcAft>
                <a:spcPts val="0"/>
              </a:spcAft>
              <a:buSzPts val="1800"/>
              <a:buChar char="●"/>
            </a:pPr>
            <a:r>
              <a:rPr lang="en"/>
              <a:t>Planned laparoscopic operation, </a:t>
            </a:r>
            <a:endParaRPr/>
          </a:p>
          <a:p>
            <a:pPr indent="-342900" lvl="0" marL="457200" rtl="0" algn="l">
              <a:spcBef>
                <a:spcPts val="0"/>
              </a:spcBef>
              <a:spcAft>
                <a:spcPts val="0"/>
              </a:spcAft>
              <a:buSzPts val="1800"/>
              <a:buChar char="●"/>
            </a:pPr>
            <a:r>
              <a:rPr lang="en"/>
              <a:t>No nasogastric tube after reversal of anesthesia,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37" name="Google Shape;137;p26"/>
          <p:cNvSpPr txBox="1"/>
          <p:nvPr>
            <p:ph idx="1" type="body"/>
          </p:nvPr>
        </p:nvSpPr>
        <p:spPr>
          <a:xfrm>
            <a:off x="311700" y="1152475"/>
            <a:ext cx="8406000" cy="38577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Prevention of intraoperative hypothermia, </a:t>
            </a:r>
            <a:endParaRPr/>
          </a:p>
          <a:p>
            <a:pPr indent="-342900" lvl="0" marL="457200" rtl="0" algn="l">
              <a:spcBef>
                <a:spcPts val="0"/>
              </a:spcBef>
              <a:spcAft>
                <a:spcPts val="0"/>
              </a:spcAft>
              <a:buSzPts val="1800"/>
              <a:buChar char="●"/>
            </a:pPr>
            <a:r>
              <a:rPr lang="en"/>
              <a:t>Cessation of intravenous fluids by postoperative day (POD) 3, provided removal of PCEA or patient controlled intravenous analgesia (PCIA), </a:t>
            </a:r>
            <a:endParaRPr/>
          </a:p>
          <a:p>
            <a:pPr indent="-342900" lvl="0" marL="457200" rtl="0" algn="l">
              <a:spcBef>
                <a:spcPts val="0"/>
              </a:spcBef>
              <a:spcAft>
                <a:spcPts val="0"/>
              </a:spcAft>
              <a:buSzPts val="1800"/>
              <a:buChar char="●"/>
            </a:pPr>
            <a:r>
              <a:rPr lang="en"/>
              <a:t>No abdominal drain in colonic surgery, </a:t>
            </a:r>
            <a:endParaRPr/>
          </a:p>
          <a:p>
            <a:pPr indent="-342900" lvl="0" marL="457200" rtl="0" algn="l">
              <a:spcBef>
                <a:spcPts val="0"/>
              </a:spcBef>
              <a:spcAft>
                <a:spcPts val="0"/>
              </a:spcAft>
              <a:buSzPts val="1800"/>
              <a:buChar char="●"/>
            </a:pPr>
            <a:r>
              <a:rPr lang="en"/>
              <a:t>Removal of urinary catheter on POD 1 in laparoscopic colonic surgery and on POD 3 in open colonic surgery, provided PCEA removal, </a:t>
            </a:r>
            <a:endParaRPr/>
          </a:p>
          <a:p>
            <a:pPr indent="-342900" lvl="0" marL="457200" rtl="0" algn="l">
              <a:spcBef>
                <a:spcPts val="0"/>
              </a:spcBef>
              <a:spcAft>
                <a:spcPts val="0"/>
              </a:spcAft>
              <a:buSzPts val="1800"/>
              <a:buChar char="●"/>
            </a:pPr>
            <a:r>
              <a:rPr lang="en"/>
              <a:t>Patient controlled epidural analgesia (PCEA) activated before first incision in open surgery, provided patient without long-term anticoagulant therapy, </a:t>
            </a:r>
            <a:endParaRPr/>
          </a:p>
          <a:p>
            <a:pPr indent="-342900" lvl="0" marL="457200" rtl="0" algn="l">
              <a:spcBef>
                <a:spcPts val="0"/>
              </a:spcBef>
              <a:spcAft>
                <a:spcPts val="0"/>
              </a:spcAft>
              <a:buSzPts val="1800"/>
              <a:buChar char="●"/>
            </a:pPr>
            <a:r>
              <a:rPr lang="en"/>
              <a:t>Oral food on POD 1, </a:t>
            </a:r>
            <a:endParaRPr/>
          </a:p>
          <a:p>
            <a:pPr indent="-342900" lvl="0" marL="457200" rtl="0" algn="l">
              <a:spcBef>
                <a:spcPts val="0"/>
              </a:spcBef>
              <a:spcAft>
                <a:spcPts val="0"/>
              </a:spcAft>
              <a:buSzPts val="1800"/>
              <a:buChar char="●"/>
            </a:pPr>
            <a:r>
              <a:rPr lang="en"/>
              <a:t>Oral food on POD2,</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43" name="Google Shape;143;p27"/>
          <p:cNvSpPr txBox="1"/>
          <p:nvPr>
            <p:ph idx="1" type="body"/>
          </p:nvPr>
        </p:nvSpPr>
        <p:spPr>
          <a:xfrm>
            <a:off x="311700" y="101772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Oral food on POD3,</a:t>
            </a:r>
            <a:endParaRPr/>
          </a:p>
          <a:p>
            <a:pPr indent="-342900" lvl="0" marL="457200" rtl="0" algn="l">
              <a:spcBef>
                <a:spcPts val="0"/>
              </a:spcBef>
              <a:spcAft>
                <a:spcPts val="0"/>
              </a:spcAft>
              <a:buSzPts val="1800"/>
              <a:buChar char="●"/>
            </a:pPr>
            <a:r>
              <a:rPr lang="en"/>
              <a:t>Glucose day profile in patients with diabetes, </a:t>
            </a:r>
            <a:endParaRPr/>
          </a:p>
          <a:p>
            <a:pPr indent="-342900" lvl="0" marL="457200" rtl="0" algn="l">
              <a:spcBef>
                <a:spcPts val="0"/>
              </a:spcBef>
              <a:spcAft>
                <a:spcPts val="0"/>
              </a:spcAft>
              <a:buSzPts val="1800"/>
              <a:buChar char="●"/>
            </a:pPr>
            <a:r>
              <a:rPr lang="en"/>
              <a:t>Out of bed on POD1,</a:t>
            </a:r>
            <a:endParaRPr/>
          </a:p>
          <a:p>
            <a:pPr indent="-342900" lvl="0" marL="457200" rtl="0" algn="l">
              <a:spcBef>
                <a:spcPts val="0"/>
              </a:spcBef>
              <a:spcAft>
                <a:spcPts val="0"/>
              </a:spcAft>
              <a:buSzPts val="1800"/>
              <a:buChar char="●"/>
            </a:pPr>
            <a:r>
              <a:rPr lang="en"/>
              <a:t>Out of bed on  POD2,</a:t>
            </a:r>
            <a:endParaRPr/>
          </a:p>
          <a:p>
            <a:pPr indent="-342900" lvl="0" marL="457200" rtl="0" algn="l">
              <a:spcBef>
                <a:spcPts val="0"/>
              </a:spcBef>
              <a:spcAft>
                <a:spcPts val="0"/>
              </a:spcAft>
              <a:buSzPts val="1800"/>
              <a:buChar char="●"/>
            </a:pPr>
            <a:r>
              <a:rPr lang="en"/>
              <a:t>Out of bed on POD 3</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Result </a:t>
            </a:r>
            <a:endParaRPr/>
          </a:p>
        </p:txBody>
      </p:sp>
      <p:sp>
        <p:nvSpPr>
          <p:cNvPr id="149" name="Google Shape;149;p2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median age was 77</a:t>
            </a:r>
            <a:endParaRPr/>
          </a:p>
          <a:p>
            <a:pPr indent="-342900" lvl="0" marL="457200" rtl="0" algn="l">
              <a:spcBef>
                <a:spcPts val="0"/>
              </a:spcBef>
              <a:spcAft>
                <a:spcPts val="0"/>
              </a:spcAft>
              <a:buSzPts val="1800"/>
              <a:buChar char="●"/>
            </a:pPr>
            <a:r>
              <a:rPr lang="en"/>
              <a:t>(92.7%) lived at home before admission</a:t>
            </a:r>
            <a:endParaRPr/>
          </a:p>
          <a:p>
            <a:pPr indent="-342900" lvl="0" marL="457200" rtl="0" algn="l">
              <a:spcBef>
                <a:spcPts val="0"/>
              </a:spcBef>
              <a:spcAft>
                <a:spcPts val="0"/>
              </a:spcAft>
              <a:buSzPts val="1800"/>
              <a:buChar char="●"/>
            </a:pPr>
            <a:r>
              <a:rPr lang="en"/>
              <a:t> fTRST scoring was positive in 49% of the patients</a:t>
            </a:r>
            <a:endParaRPr/>
          </a:p>
          <a:p>
            <a:pPr indent="-342900" lvl="0" marL="457200" rtl="0" algn="l">
              <a:spcBef>
                <a:spcPts val="0"/>
              </a:spcBef>
              <a:spcAft>
                <a:spcPts val="0"/>
              </a:spcAft>
              <a:buSzPts val="1800"/>
              <a:buChar char="●"/>
            </a:pPr>
            <a:r>
              <a:rPr lang="en"/>
              <a:t>NRS-2002 identified 33 patients (34.4%) with undernutrition or risk for undernutrition</a:t>
            </a:r>
            <a:endParaRPr/>
          </a:p>
          <a:p>
            <a:pPr indent="-342900" lvl="0" marL="457200" rtl="0" algn="l">
              <a:spcBef>
                <a:spcPts val="0"/>
              </a:spcBef>
              <a:spcAft>
                <a:spcPts val="0"/>
              </a:spcAft>
              <a:buSzPts val="1800"/>
              <a:buChar char="●"/>
            </a:pPr>
            <a:r>
              <a:rPr lang="en"/>
              <a:t>Median BMI was 25.3 kg/m 2</a:t>
            </a:r>
            <a:endParaRPr/>
          </a:p>
          <a:p>
            <a:pPr indent="-342900" lvl="0" marL="457200" rtl="0" algn="l">
              <a:spcBef>
                <a:spcPts val="0"/>
              </a:spcBef>
              <a:spcAft>
                <a:spcPts val="0"/>
              </a:spcAft>
              <a:buSzPts val="1800"/>
              <a:buChar char="●"/>
            </a:pPr>
            <a:r>
              <a:rPr lang="en"/>
              <a:t>Fifty-eight patients (60.4%) had at least two chronic diseases in the CCI list and 31 patients (32.3%) scored above the median CCI score of 3.</a:t>
            </a:r>
            <a:endParaRPr/>
          </a:p>
          <a:p>
            <a:pPr indent="-342900" lvl="0" marL="457200" rtl="0" algn="l">
              <a:spcBef>
                <a:spcPts val="0"/>
              </a:spcBef>
              <a:spcAft>
                <a:spcPts val="0"/>
              </a:spcAft>
              <a:buSzPts val="1800"/>
              <a:buChar char="●"/>
            </a:pPr>
            <a:r>
              <a:rPr lang="en"/>
              <a:t> Forty-seven patients (49.0%) had ACCI scores above the median of 6. </a:t>
            </a:r>
            <a:endParaRPr/>
          </a:p>
          <a:p>
            <a:pPr indent="-342900" lvl="0" marL="457200" rtl="0" algn="l">
              <a:spcBef>
                <a:spcPts val="0"/>
              </a:spcBef>
              <a:spcAft>
                <a:spcPts val="0"/>
              </a:spcAft>
              <a:buSzPts val="1800"/>
              <a:buChar char="●"/>
            </a:pPr>
            <a:r>
              <a:rPr lang="en"/>
              <a:t>A majority of patients (68.7%) were classified in ASA class 3 or 4.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2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55" name="Google Shape;155;p2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25% </a:t>
            </a:r>
            <a:r>
              <a:rPr lang="en"/>
              <a:t>of the patients underwent surgery for benign disease; the remaining patients had colorectal cancer. </a:t>
            </a:r>
            <a:endParaRPr/>
          </a:p>
          <a:p>
            <a:pPr indent="-342900" lvl="0" marL="457200" rtl="0" algn="l">
              <a:spcBef>
                <a:spcPts val="0"/>
              </a:spcBef>
              <a:spcAft>
                <a:spcPts val="0"/>
              </a:spcAft>
              <a:buSzPts val="1800"/>
              <a:buChar char="●"/>
            </a:pPr>
            <a:r>
              <a:rPr lang="en"/>
              <a:t>laparoscopic-  82.0% of colonic operations (50/61) and 88.6% (31/35) of rectal operations. </a:t>
            </a:r>
            <a:endParaRPr/>
          </a:p>
          <a:p>
            <a:pPr indent="-342900" lvl="0" marL="457200" rtl="0" algn="l">
              <a:spcBef>
                <a:spcPts val="0"/>
              </a:spcBef>
              <a:spcAft>
                <a:spcPts val="0"/>
              </a:spcAft>
              <a:buSzPts val="1800"/>
              <a:buChar char="●"/>
            </a:pPr>
            <a:r>
              <a:rPr lang="en"/>
              <a:t>In 10.0% of colonic operations (5/50) and 16.1% of rectal operations (5/31) the laparoscopic procedure was converted to open surgery. </a:t>
            </a:r>
            <a:endParaRPr/>
          </a:p>
          <a:p>
            <a:pPr indent="-342900" lvl="0" marL="457200" rtl="0" algn="l">
              <a:spcBef>
                <a:spcPts val="0"/>
              </a:spcBef>
              <a:spcAft>
                <a:spcPts val="0"/>
              </a:spcAft>
              <a:buSzPts val="1800"/>
              <a:buChar char="●"/>
            </a:pPr>
            <a:r>
              <a:rPr lang="en"/>
              <a:t>The reasons for conversion were obesity (n = 2), extensive adhesions (n = 5), extensive malignancy (n = 2), and difficult splenic flexure mobilisation (n = 1).</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3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61" name="Google Shape;161;p3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t>Type of surgery</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Ileocecal, right or left hemicolectomy- 38</a:t>
            </a:r>
            <a:endParaRPr/>
          </a:p>
          <a:p>
            <a:pPr indent="0" lvl="0" marL="0" rtl="0" algn="l">
              <a:spcBef>
                <a:spcPts val="0"/>
              </a:spcBef>
              <a:spcAft>
                <a:spcPts val="0"/>
              </a:spcAft>
              <a:buNone/>
            </a:pPr>
            <a:r>
              <a:rPr lang="en"/>
              <a:t>Sigmoid, </a:t>
            </a:r>
            <a:r>
              <a:rPr lang="en"/>
              <a:t>Hartmann- 21</a:t>
            </a:r>
            <a:endParaRPr/>
          </a:p>
          <a:p>
            <a:pPr indent="0" lvl="0" marL="0" rtl="0" algn="l">
              <a:spcBef>
                <a:spcPts val="0"/>
              </a:spcBef>
              <a:spcAft>
                <a:spcPts val="0"/>
              </a:spcAft>
              <a:buNone/>
            </a:pPr>
            <a:r>
              <a:rPr lang="en"/>
              <a:t>Rectal- 34</a:t>
            </a:r>
            <a:endParaRPr/>
          </a:p>
          <a:p>
            <a:pPr indent="0" lvl="0" marL="0" rtl="0" algn="l">
              <a:spcBef>
                <a:spcPts val="0"/>
              </a:spcBef>
              <a:spcAft>
                <a:spcPts val="0"/>
              </a:spcAft>
              <a:buNone/>
            </a:pPr>
            <a:r>
              <a:rPr lang="en"/>
              <a:t>Total colectomy or proctocolectomy- 3</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Surgical approach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Laparoscopic- 71</a:t>
            </a:r>
            <a:endParaRPr/>
          </a:p>
          <a:p>
            <a:pPr indent="0" lvl="0" marL="0" rtl="0" algn="l">
              <a:spcBef>
                <a:spcPts val="0"/>
              </a:spcBef>
              <a:spcAft>
                <a:spcPts val="0"/>
              </a:spcAft>
              <a:buNone/>
            </a:pPr>
            <a:r>
              <a:rPr lang="en"/>
              <a:t>Open or converted - 25</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3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Adherence </a:t>
            </a:r>
            <a:endParaRPr/>
          </a:p>
        </p:txBody>
      </p:sp>
      <p:sp>
        <p:nvSpPr>
          <p:cNvPr id="167" name="Google Shape;167;p31"/>
          <p:cNvSpPr txBox="1"/>
          <p:nvPr>
            <p:ph idx="1" type="body"/>
          </p:nvPr>
        </p:nvSpPr>
        <p:spPr>
          <a:xfrm>
            <a:off x="311700" y="101772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The overall (mean) adherence for the 21 measured interventions was 87.9% (SD ±10.8).</a:t>
            </a:r>
            <a:endParaRPr/>
          </a:p>
          <a:p>
            <a:pPr indent="-342900" lvl="0" marL="457200" rtl="0" algn="l">
              <a:spcBef>
                <a:spcPts val="0"/>
              </a:spcBef>
              <a:spcAft>
                <a:spcPts val="0"/>
              </a:spcAft>
              <a:buSzPts val="1800"/>
              <a:buChar char="●"/>
            </a:pPr>
            <a:r>
              <a:rPr lang="en"/>
              <a:t>Lower adherence rates were noted for urinary catheter removal (77.5%), for carbohydrate loading (69.8%), and for cessation of intravenous fluids by POD 3 (54.7%).</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ph type="title"/>
          </p:nvPr>
        </p:nvSpPr>
        <p:spPr>
          <a:xfrm flipH="1" rot="10800000">
            <a:off x="311700" y="-1730275"/>
            <a:ext cx="8520600" cy="21753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3111"/>
              <a:buNone/>
            </a:pPr>
            <a:r>
              <a:t/>
            </a:r>
            <a:endParaRPr/>
          </a:p>
        </p:txBody>
      </p:sp>
      <p:sp>
        <p:nvSpPr>
          <p:cNvPr id="62" name="Google Shape;62;p14"/>
          <p:cNvSpPr txBox="1"/>
          <p:nvPr>
            <p:ph idx="1" type="body"/>
          </p:nvPr>
        </p:nvSpPr>
        <p:spPr>
          <a:xfrm>
            <a:off x="290100" y="1904760"/>
            <a:ext cx="8804700" cy="2988900"/>
          </a:xfrm>
          <a:prstGeom prst="rect">
            <a:avLst/>
          </a:prstGeom>
          <a:noFill/>
          <a:ln>
            <a:noFill/>
          </a:ln>
        </p:spPr>
        <p:txBody>
          <a:bodyPr anchorCtr="0" anchor="t" bIns="91425" lIns="91425" spcFirstLastPara="1" rIns="91425" wrap="square" tIns="91425">
            <a:normAutofit fontScale="85000" lnSpcReduction="20000"/>
          </a:bodyPr>
          <a:lstStyle/>
          <a:p>
            <a:pPr indent="0" lvl="0" marL="0" rtl="0" algn="l">
              <a:lnSpc>
                <a:spcPct val="115000"/>
              </a:lnSpc>
              <a:spcBef>
                <a:spcPts val="0"/>
              </a:spcBef>
              <a:spcAft>
                <a:spcPts val="0"/>
              </a:spcAft>
              <a:buSzPct val="100000"/>
              <a:buNone/>
            </a:pPr>
            <a:r>
              <a:rPr lang="en"/>
              <a:t>Authors</a:t>
            </a:r>
            <a:endParaRPr/>
          </a:p>
          <a:p>
            <a:pPr indent="0" lvl="0" marL="0" rtl="0" algn="l">
              <a:lnSpc>
                <a:spcPct val="115000"/>
              </a:lnSpc>
              <a:spcBef>
                <a:spcPts val="1200"/>
              </a:spcBef>
              <a:spcAft>
                <a:spcPts val="0"/>
              </a:spcAft>
              <a:buSzPct val="100000"/>
              <a:buNone/>
            </a:pPr>
            <a:r>
              <a:rPr lang="en"/>
              <a:t>1.</a:t>
            </a:r>
            <a:r>
              <a:rPr lang="en"/>
              <a:t>Katleen Fagard -</a:t>
            </a:r>
            <a:r>
              <a:rPr lang="en"/>
              <a:t>Department of geriatric Medicine, University Hospitals Leuven, Leuven, Belgium, </a:t>
            </a:r>
            <a:endParaRPr/>
          </a:p>
          <a:p>
            <a:pPr indent="0" lvl="0" marL="0" rtl="0" algn="l">
              <a:lnSpc>
                <a:spcPct val="115000"/>
              </a:lnSpc>
              <a:spcBef>
                <a:spcPts val="1200"/>
              </a:spcBef>
              <a:spcAft>
                <a:spcPts val="0"/>
              </a:spcAft>
              <a:buSzPct val="100000"/>
              <a:buNone/>
            </a:pPr>
            <a:r>
              <a:rPr lang="en"/>
              <a:t>2.</a:t>
            </a:r>
            <a:r>
              <a:rPr lang="en"/>
              <a:t>Mieke Deschodt -Department of Abdominal Surgery, University Hospitals Leuven, Leuven, Belgium</a:t>
            </a:r>
            <a:endParaRPr/>
          </a:p>
          <a:p>
            <a:pPr indent="0" lvl="0" marL="0" rtl="0" algn="l">
              <a:lnSpc>
                <a:spcPct val="115000"/>
              </a:lnSpc>
              <a:spcBef>
                <a:spcPts val="1200"/>
              </a:spcBef>
              <a:spcAft>
                <a:spcPts val="0"/>
              </a:spcAft>
              <a:buSzPct val="100000"/>
              <a:buNone/>
            </a:pPr>
            <a:r>
              <a:rPr lang="en"/>
              <a:t>3.</a:t>
            </a:r>
            <a:r>
              <a:rPr lang="en"/>
              <a:t>Albert Wolthuis</a:t>
            </a:r>
            <a:r>
              <a:rPr lang="en"/>
              <a:t> - </a:t>
            </a:r>
            <a:r>
              <a:rPr lang="en"/>
              <a:t>Department of Anesthesia, University Hospitals Leuven, Leuven, Belgium</a:t>
            </a:r>
            <a:endParaRPr/>
          </a:p>
          <a:p>
            <a:pPr indent="0" lvl="0" marL="0" rtl="0" algn="l">
              <a:lnSpc>
                <a:spcPct val="115000"/>
              </a:lnSpc>
              <a:spcBef>
                <a:spcPts val="1200"/>
              </a:spcBef>
              <a:spcAft>
                <a:spcPts val="0"/>
              </a:spcAft>
              <a:buSzPct val="100000"/>
              <a:buNone/>
            </a:pPr>
            <a:r>
              <a:rPr lang="en"/>
              <a:t>4.</a:t>
            </a:r>
            <a:r>
              <a:rPr lang="en"/>
              <a:t>Marleen Verhaegen - Division of Gerontology and Geriatrics, Department of Public Health &amp; Primary Care, KULeuven,Leuven,Belgium</a:t>
            </a:r>
            <a:endParaRPr/>
          </a:p>
          <a:p>
            <a:pPr indent="0" lvl="0" marL="0" rtl="0" algn="l">
              <a:lnSpc>
                <a:spcPct val="115000"/>
              </a:lnSpc>
              <a:spcBef>
                <a:spcPts val="1200"/>
              </a:spcBef>
              <a:spcAft>
                <a:spcPts val="0"/>
              </a:spcAft>
              <a:buSzPct val="100000"/>
              <a:buNone/>
            </a:pPr>
            <a:r>
              <a:rPr lang="en"/>
              <a:t>5.</a:t>
            </a:r>
            <a:r>
              <a:rPr lang="en"/>
              <a:t>Johan Flamaing-</a:t>
            </a:r>
            <a:r>
              <a:rPr lang="en"/>
              <a:t>   Department of Public Health, Institute of Nursing Science, University of Basel, Basel, Switzerland</a:t>
            </a:r>
            <a:endParaRPr/>
          </a:p>
        </p:txBody>
      </p:sp>
      <p:sp>
        <p:nvSpPr>
          <p:cNvPr id="63" name="Google Shape;63;p14"/>
          <p:cNvSpPr txBox="1"/>
          <p:nvPr>
            <p:ph type="title"/>
          </p:nvPr>
        </p:nvSpPr>
        <p:spPr>
          <a:xfrm>
            <a:off x="432150" y="367651"/>
            <a:ext cx="8520600" cy="11565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00000"/>
              <a:buNone/>
            </a:pPr>
            <a:r>
              <a:rPr lang="en"/>
              <a:t>A </a:t>
            </a:r>
            <a:r>
              <a:rPr lang="en"/>
              <a:t>Retrospective</a:t>
            </a:r>
            <a:r>
              <a:rPr lang="en"/>
              <a:t> observational study of enhanced recovery after surgery in older patients undergoing elective colorectal surgery</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2"/>
          <p:cNvSpPr txBox="1"/>
          <p:nvPr>
            <p:ph type="title"/>
          </p:nvPr>
        </p:nvSpPr>
        <p:spPr>
          <a:xfrm>
            <a:off x="311700" y="0"/>
            <a:ext cx="8520600" cy="1017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Outcome</a:t>
            </a:r>
            <a:endParaRPr/>
          </a:p>
        </p:txBody>
      </p:sp>
      <p:sp>
        <p:nvSpPr>
          <p:cNvPr id="173" name="Google Shape;173;p32"/>
          <p:cNvSpPr txBox="1"/>
          <p:nvPr>
            <p:ph idx="1" type="body"/>
          </p:nvPr>
        </p:nvSpPr>
        <p:spPr>
          <a:xfrm>
            <a:off x="311700" y="515250"/>
            <a:ext cx="8520600" cy="44595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SzPts val="1800"/>
              <a:buChar char="●"/>
            </a:pPr>
            <a:r>
              <a:rPr lang="en"/>
              <a:t>The median postoperative LOS was 7 days </a:t>
            </a:r>
            <a:endParaRPr/>
          </a:p>
          <a:p>
            <a:pPr indent="-342900" lvl="0" marL="457200" rtl="0" algn="l">
              <a:spcBef>
                <a:spcPts val="0"/>
              </a:spcBef>
              <a:spcAft>
                <a:spcPts val="0"/>
              </a:spcAft>
              <a:buSzPts val="1800"/>
              <a:buChar char="●"/>
            </a:pPr>
            <a:r>
              <a:rPr lang="en"/>
              <a:t>in hospital postoperative complications- </a:t>
            </a:r>
            <a:r>
              <a:rPr lang="en"/>
              <a:t>Sixty-one patients (63.5%), of whom 38 (39.6%) Clavien-Dindo &gt;2 and 13 (13.5%) </a:t>
            </a:r>
            <a:r>
              <a:rPr lang="en"/>
              <a:t>Clavien-Dindo &gt;3 </a:t>
            </a:r>
            <a:endParaRPr/>
          </a:p>
          <a:p>
            <a:pPr indent="0" lvl="0" marL="0" rtl="0" algn="l">
              <a:spcBef>
                <a:spcPts val="0"/>
              </a:spcBef>
              <a:spcAft>
                <a:spcPts val="0"/>
              </a:spcAft>
              <a:buNone/>
            </a:pPr>
            <a:r>
              <a:rPr lang="en"/>
              <a:t>       </a:t>
            </a:r>
            <a:endParaRPr/>
          </a:p>
          <a:p>
            <a:pPr indent="0" lvl="0" marL="0" rtl="0" algn="l">
              <a:spcBef>
                <a:spcPts val="0"/>
              </a:spcBef>
              <a:spcAft>
                <a:spcPts val="0"/>
              </a:spcAft>
              <a:buNone/>
            </a:pPr>
            <a:r>
              <a:rPr lang="en"/>
              <a:t>         </a:t>
            </a:r>
            <a:r>
              <a:rPr lang="en"/>
              <a:t>ileus or gastroparesis with nasogastric tube placement 13.5%, </a:t>
            </a:r>
            <a:endParaRPr/>
          </a:p>
          <a:p>
            <a:pPr indent="0" lvl="0" marL="0" rtl="0" algn="l">
              <a:spcBef>
                <a:spcPts val="0"/>
              </a:spcBef>
              <a:spcAft>
                <a:spcPts val="0"/>
              </a:spcAft>
              <a:buNone/>
            </a:pPr>
            <a:r>
              <a:rPr lang="en"/>
              <a:t>        urinary tract infection 9.3%, </a:t>
            </a:r>
            <a:endParaRPr/>
          </a:p>
          <a:p>
            <a:pPr indent="0" lvl="0" marL="0" rtl="0" algn="l">
              <a:spcBef>
                <a:spcPts val="0"/>
              </a:spcBef>
              <a:spcAft>
                <a:spcPts val="0"/>
              </a:spcAft>
              <a:buNone/>
            </a:pPr>
            <a:r>
              <a:rPr lang="en"/>
              <a:t>        urinary retention 8.3%, </a:t>
            </a:r>
            <a:endParaRPr/>
          </a:p>
          <a:p>
            <a:pPr indent="0" lvl="0" marL="0" rtl="0" algn="l">
              <a:spcBef>
                <a:spcPts val="0"/>
              </a:spcBef>
              <a:spcAft>
                <a:spcPts val="0"/>
              </a:spcAft>
              <a:buNone/>
            </a:pPr>
            <a:r>
              <a:rPr lang="en"/>
              <a:t>        medically treated confusion 5.2%, </a:t>
            </a:r>
            <a:endParaRPr/>
          </a:p>
          <a:p>
            <a:pPr indent="0" lvl="0" marL="0" rtl="0" algn="l">
              <a:spcBef>
                <a:spcPts val="0"/>
              </a:spcBef>
              <a:spcAft>
                <a:spcPts val="0"/>
              </a:spcAft>
              <a:buNone/>
            </a:pPr>
            <a:r>
              <a:rPr lang="en"/>
              <a:t>        cardiac arrhythmia 5.2%, </a:t>
            </a:r>
            <a:endParaRPr/>
          </a:p>
          <a:p>
            <a:pPr indent="0" lvl="0" marL="0" rtl="0" algn="l">
              <a:spcBef>
                <a:spcPts val="0"/>
              </a:spcBef>
              <a:spcAft>
                <a:spcPts val="0"/>
              </a:spcAft>
              <a:buNone/>
            </a:pPr>
            <a:r>
              <a:rPr lang="en"/>
              <a:t>        heart failure treated with diuretics 3.1%, </a:t>
            </a:r>
            <a:endParaRPr/>
          </a:p>
          <a:p>
            <a:pPr indent="0" lvl="0" marL="0" rtl="0" algn="l">
              <a:spcBef>
                <a:spcPts val="0"/>
              </a:spcBef>
              <a:spcAft>
                <a:spcPts val="0"/>
              </a:spcAft>
              <a:buNone/>
            </a:pPr>
            <a:r>
              <a:rPr lang="en"/>
              <a:t>        pneumonia 3.1%, </a:t>
            </a:r>
            <a:endParaRPr/>
          </a:p>
          <a:p>
            <a:pPr indent="0" lvl="0" marL="0" rtl="0" algn="l">
              <a:spcBef>
                <a:spcPts val="0"/>
              </a:spcBef>
              <a:spcAft>
                <a:spcPts val="0"/>
              </a:spcAft>
              <a:buNone/>
            </a:pPr>
            <a:r>
              <a:rPr lang="en"/>
              <a:t>        catheter-related bloodstream infection 2.1%, </a:t>
            </a:r>
            <a:endParaRPr/>
          </a:p>
          <a:p>
            <a:pPr indent="0" lvl="0" marL="0" rtl="0" algn="l">
              <a:spcBef>
                <a:spcPts val="0"/>
              </a:spcBef>
              <a:spcAft>
                <a:spcPts val="0"/>
              </a:spcAft>
              <a:buNone/>
            </a:pPr>
            <a:r>
              <a:rPr lang="en"/>
              <a:t>        myocardial infarction 1%. </a:t>
            </a:r>
            <a:endParaRPr/>
          </a:p>
          <a:p>
            <a:pPr indent="-342900" lvl="0" marL="457200" rtl="0" algn="l">
              <a:spcBef>
                <a:spcPts val="0"/>
              </a:spcBef>
              <a:spcAft>
                <a:spcPts val="0"/>
              </a:spcAft>
              <a:buSzPts val="1800"/>
              <a:buChar char="●"/>
            </a:pPr>
            <a:r>
              <a:rPr lang="en"/>
              <a:t>At 30 post surgery 2 patient (2.1%) died and 12 patient readmitted (12.6%)</a:t>
            </a:r>
            <a:endParaRPr/>
          </a:p>
          <a:p>
            <a:pPr indent="-342900" lvl="0" marL="457200" rtl="0" algn="l">
              <a:spcBef>
                <a:spcPts val="0"/>
              </a:spcBef>
              <a:spcAft>
                <a:spcPts val="0"/>
              </a:spcAft>
              <a:buSzPts val="1800"/>
              <a:buChar char="●"/>
            </a:pPr>
            <a:r>
              <a:rPr lang="en"/>
              <a:t>Eight patient 8.3% unplanned reoperation within 30 days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33"/>
          <p:cNvSpPr txBox="1"/>
          <p:nvPr>
            <p:ph type="title"/>
          </p:nvPr>
        </p:nvSpPr>
        <p:spPr>
          <a:xfrm>
            <a:off x="311700" y="142989"/>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79" name="Google Shape;179;p33"/>
          <p:cNvSpPr txBox="1"/>
          <p:nvPr>
            <p:ph idx="1" type="body"/>
          </p:nvPr>
        </p:nvSpPr>
        <p:spPr>
          <a:xfrm>
            <a:off x="420500" y="682051"/>
            <a:ext cx="8520600" cy="41565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b="1" lang="en"/>
              <a:t>Risk factors for postoperative complications and for prolonged hospital stay</a:t>
            </a:r>
            <a:r>
              <a:rPr lang="en"/>
              <a:t> </a:t>
            </a:r>
            <a:endParaRPr/>
          </a:p>
          <a:p>
            <a:pPr indent="0" lvl="0" marL="0" rtl="0" algn="l">
              <a:spcBef>
                <a:spcPts val="0"/>
              </a:spcBef>
              <a:spcAft>
                <a:spcPts val="0"/>
              </a:spcAft>
              <a:buNone/>
            </a:pPr>
            <a:r>
              <a:t/>
            </a:r>
            <a:endParaRPr/>
          </a:p>
          <a:p>
            <a:pPr indent="-342900" lvl="0" marL="457200" rtl="0" algn="l">
              <a:spcBef>
                <a:spcPts val="0"/>
              </a:spcBef>
              <a:spcAft>
                <a:spcPts val="0"/>
              </a:spcAft>
              <a:buSzPts val="1800"/>
              <a:buChar char="●"/>
            </a:pPr>
            <a:r>
              <a:rPr lang="en"/>
              <a:t>Age, polypharmacy, ACCI, and ASA class were found to be significantly associated with Clavien-Dindo &gt;2 complications. </a:t>
            </a:r>
            <a:endParaRPr/>
          </a:p>
          <a:p>
            <a:pPr indent="-342900" lvl="0" marL="457200" rtl="0" algn="l">
              <a:spcBef>
                <a:spcPts val="0"/>
              </a:spcBef>
              <a:spcAft>
                <a:spcPts val="0"/>
              </a:spcAft>
              <a:buSzPts val="1800"/>
              <a:buChar char="●"/>
            </a:pPr>
            <a:r>
              <a:rPr lang="en"/>
              <a:t>Polypharmacy was an independent risk factor in the forward logistic regression analysis together with the site of surgery</a:t>
            </a:r>
            <a:endParaRPr/>
          </a:p>
          <a:p>
            <a:pPr indent="-342900" lvl="0" marL="457200" rtl="0" algn="l">
              <a:spcBef>
                <a:spcPts val="0"/>
              </a:spcBef>
              <a:spcAft>
                <a:spcPts val="0"/>
              </a:spcAft>
              <a:buSzPts val="1800"/>
              <a:buChar char="●"/>
            </a:pPr>
            <a:r>
              <a:rPr lang="en"/>
              <a:t>Age, fTRST, impaired mobility, polypharmacy, ASA class, surgical approach, creation of a stoma, preoperative chemotherapy and preoperative radiotherapy were significantly associated with prolonged postoperative LOS.</a:t>
            </a:r>
            <a:endParaRPr/>
          </a:p>
          <a:p>
            <a:pPr indent="-342900" lvl="0" marL="457200" rtl="0" algn="l">
              <a:spcBef>
                <a:spcPts val="0"/>
              </a:spcBef>
              <a:spcAft>
                <a:spcPts val="0"/>
              </a:spcAft>
              <a:buSzPts val="1800"/>
              <a:buChar char="●"/>
            </a:pPr>
            <a:r>
              <a:rPr lang="en"/>
              <a:t>Age,ASA class and preoperative radiotherapy remained as independent risk factors in forward logistic regression analysis.</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3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t>Conclusion </a:t>
            </a:r>
            <a:endParaRPr/>
          </a:p>
        </p:txBody>
      </p:sp>
      <p:sp>
        <p:nvSpPr>
          <p:cNvPr id="185" name="Google Shape;185;p34"/>
          <p:cNvSpPr txBox="1"/>
          <p:nvPr>
            <p:ph idx="1" type="body"/>
          </p:nvPr>
        </p:nvSpPr>
        <p:spPr>
          <a:xfrm>
            <a:off x="388690" y="1116941"/>
            <a:ext cx="8520600" cy="3416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1800"/>
              <a:buNone/>
            </a:pPr>
            <a:r>
              <a:rPr lang="en"/>
              <a:t>This study shows that ERPs are feasible with good adherence in older persons undergoing colorectal surgery. </a:t>
            </a:r>
            <a:endParaRPr/>
          </a:p>
          <a:p>
            <a:pPr indent="0" lvl="0" marL="0" rtl="0" algn="l">
              <a:lnSpc>
                <a:spcPct val="115000"/>
              </a:lnSpc>
              <a:spcBef>
                <a:spcPts val="1200"/>
              </a:spcBef>
              <a:spcAft>
                <a:spcPts val="0"/>
              </a:spcAft>
              <a:buSzPts val="1800"/>
              <a:buNone/>
            </a:pPr>
            <a:r>
              <a:rPr lang="en"/>
              <a:t>ERPs should be implemented in this patient group without reservations.</a:t>
            </a:r>
            <a:endParaRPr/>
          </a:p>
          <a:p>
            <a:pPr indent="0" lvl="0" marL="0" rtl="0" algn="l">
              <a:lnSpc>
                <a:spcPct val="115000"/>
              </a:lnSpc>
              <a:spcBef>
                <a:spcPts val="1200"/>
              </a:spcBef>
              <a:spcAft>
                <a:spcPts val="1200"/>
              </a:spcAft>
              <a:buSzPts val="1800"/>
              <a:buNone/>
            </a:pPr>
            <a:r>
              <a:rPr lang="en"/>
              <a:t> The advantage of optimizing ERP-implementation in the older patient group could be larger than in younger patients, given the non-negligible occurrence of adverse postoperative outcomes and of baseline risk factors for adverse outcomes in this patient population.</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35"/>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p>
            <a:pPr indent="0" lvl="0" marL="0" rtl="0" algn="ctr">
              <a:lnSpc>
                <a:spcPct val="100000"/>
              </a:lnSpc>
              <a:spcBef>
                <a:spcPts val="0"/>
              </a:spcBef>
              <a:spcAft>
                <a:spcPts val="0"/>
              </a:spcAft>
              <a:buSzPts val="5200"/>
              <a:buNone/>
            </a:pPr>
            <a:r>
              <a:rPr lang="en"/>
              <a:t>Discussion </a:t>
            </a:r>
            <a:endParaRPr/>
          </a:p>
        </p:txBody>
      </p:sp>
      <p:sp>
        <p:nvSpPr>
          <p:cNvPr id="191" name="Google Shape;191;p35"/>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p>
            <a:pPr indent="0" lvl="0" marL="0" rtl="0" algn="ctr">
              <a:lnSpc>
                <a:spcPct val="100000"/>
              </a:lnSpc>
              <a:spcBef>
                <a:spcPts val="0"/>
              </a:spcBef>
              <a:spcAft>
                <a:spcPts val="0"/>
              </a:spcAft>
              <a:buSzPts val="2800"/>
              <a:buNone/>
            </a:pPr>
            <a:r>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3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97" name="Google Shape;197;p3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Enhanced recovery protocols were developed </a:t>
            </a:r>
            <a:r>
              <a:rPr lang="en"/>
              <a:t>primarily for the care of colorectal surgical patient during late 1990 s </a:t>
            </a:r>
            <a:endParaRPr/>
          </a:p>
          <a:p>
            <a:pPr indent="-342900" lvl="0" marL="457200" rtl="0" algn="l">
              <a:spcBef>
                <a:spcPts val="0"/>
              </a:spcBef>
              <a:spcAft>
                <a:spcPts val="0"/>
              </a:spcAft>
              <a:buSzPts val="1800"/>
              <a:buChar char="●"/>
            </a:pPr>
            <a:r>
              <a:rPr lang="en"/>
              <a:t>These strategies are designed to recognise and optimise Pre operative physiological adverse factors, peri operative stress response ,  prevention of potentially preventable complications </a:t>
            </a:r>
            <a:endParaRPr/>
          </a:p>
          <a:p>
            <a:pPr indent="0" lvl="0" marL="0" rtl="0" algn="l">
              <a:spcBef>
                <a:spcPts val="0"/>
              </a:spcBef>
              <a:spcAft>
                <a:spcPts val="0"/>
              </a:spcAft>
              <a:buNone/>
            </a:pPr>
            <a:r>
              <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3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Eras </a:t>
            </a:r>
            <a:r>
              <a:rPr lang="en"/>
              <a:t>protocol 2018 ( Elective Colorectal Surgery) </a:t>
            </a:r>
            <a:endParaRPr/>
          </a:p>
        </p:txBody>
      </p:sp>
      <p:sp>
        <p:nvSpPr>
          <p:cNvPr id="203" name="Google Shape;203;p37"/>
          <p:cNvSpPr txBox="1"/>
          <p:nvPr>
            <p:ph idx="1" type="body"/>
          </p:nvPr>
        </p:nvSpPr>
        <p:spPr>
          <a:xfrm>
            <a:off x="311700" y="1152475"/>
            <a:ext cx="8520600" cy="43788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t>1. Preadmission information, education and counselling</a:t>
            </a:r>
            <a:endParaRPr/>
          </a:p>
          <a:p>
            <a:pPr indent="0" lvl="0" marL="0" rtl="0" algn="l">
              <a:spcBef>
                <a:spcPts val="0"/>
              </a:spcBef>
              <a:spcAft>
                <a:spcPts val="0"/>
              </a:spcAft>
              <a:buNone/>
            </a:pPr>
            <a:r>
              <a:rPr lang="en"/>
              <a:t>2. Preoperative optimisation </a:t>
            </a:r>
            <a:endParaRPr/>
          </a:p>
          <a:p>
            <a:pPr indent="0" lvl="0" marL="0" rtl="0" algn="l">
              <a:spcBef>
                <a:spcPts val="0"/>
              </a:spcBef>
              <a:spcAft>
                <a:spcPts val="0"/>
              </a:spcAft>
              <a:buNone/>
            </a:pPr>
            <a:r>
              <a:rPr lang="en"/>
              <a:t>3. Prehabilitation</a:t>
            </a:r>
            <a:endParaRPr/>
          </a:p>
          <a:p>
            <a:pPr indent="0" lvl="0" marL="0" rtl="0" algn="l">
              <a:spcBef>
                <a:spcPts val="0"/>
              </a:spcBef>
              <a:spcAft>
                <a:spcPts val="0"/>
              </a:spcAft>
              <a:buNone/>
            </a:pPr>
            <a:r>
              <a:rPr lang="en"/>
              <a:t>4. Preoperative nutritional care</a:t>
            </a:r>
            <a:endParaRPr/>
          </a:p>
          <a:p>
            <a:pPr indent="0" lvl="0" marL="0" rtl="0" algn="l">
              <a:spcBef>
                <a:spcPts val="0"/>
              </a:spcBef>
              <a:spcAft>
                <a:spcPts val="0"/>
              </a:spcAft>
              <a:buNone/>
            </a:pPr>
            <a:r>
              <a:rPr lang="en"/>
              <a:t>5. Management of Anaemia</a:t>
            </a:r>
            <a:endParaRPr/>
          </a:p>
          <a:p>
            <a:pPr indent="0" lvl="0" marL="0" rtl="0" algn="l">
              <a:spcBef>
                <a:spcPts val="0"/>
              </a:spcBef>
              <a:spcAft>
                <a:spcPts val="0"/>
              </a:spcAft>
              <a:buNone/>
            </a:pPr>
            <a:r>
              <a:rPr lang="en"/>
              <a:t>6. Prevention of nausea and vomiting (PONV)</a:t>
            </a:r>
            <a:endParaRPr/>
          </a:p>
          <a:p>
            <a:pPr indent="0" lvl="0" marL="0" rtl="0" algn="l">
              <a:spcBef>
                <a:spcPts val="0"/>
              </a:spcBef>
              <a:spcAft>
                <a:spcPts val="0"/>
              </a:spcAft>
              <a:buNone/>
            </a:pPr>
            <a:r>
              <a:rPr lang="en"/>
              <a:t>7. Pre-anaesthetic medication</a:t>
            </a:r>
            <a:endParaRPr/>
          </a:p>
          <a:p>
            <a:pPr indent="0" lvl="0" marL="0" rtl="0" algn="l">
              <a:spcBef>
                <a:spcPts val="0"/>
              </a:spcBef>
              <a:spcAft>
                <a:spcPts val="0"/>
              </a:spcAft>
              <a:buNone/>
            </a:pPr>
            <a:r>
              <a:rPr lang="en"/>
              <a:t>8. Antimicrobial prophylaxis and skin preparation</a:t>
            </a:r>
            <a:endParaRPr/>
          </a:p>
          <a:p>
            <a:pPr indent="0" lvl="0" marL="0" rtl="0" algn="l">
              <a:spcBef>
                <a:spcPts val="0"/>
              </a:spcBef>
              <a:spcAft>
                <a:spcPts val="0"/>
              </a:spcAft>
              <a:buNone/>
            </a:pPr>
            <a:r>
              <a:rPr lang="en"/>
              <a:t>9. Bowel Preparation</a:t>
            </a:r>
            <a:endParaRPr/>
          </a:p>
          <a:p>
            <a:pPr indent="0" lvl="0" marL="0" rtl="0" algn="l">
              <a:spcBef>
                <a:spcPts val="0"/>
              </a:spcBef>
              <a:spcAft>
                <a:spcPts val="0"/>
              </a:spcAft>
              <a:buNone/>
            </a:pPr>
            <a:r>
              <a:rPr lang="en"/>
              <a:t>10. Preoperative fluid and electrolyte therapy</a:t>
            </a:r>
            <a:endParaRPr/>
          </a:p>
          <a:p>
            <a:pPr indent="0" lvl="0" marL="0" rtl="0" algn="l">
              <a:spcBef>
                <a:spcPts val="0"/>
              </a:spcBef>
              <a:spcAft>
                <a:spcPts val="0"/>
              </a:spcAft>
              <a:buNone/>
            </a:pPr>
            <a:r>
              <a:rPr lang="en"/>
              <a:t>11. Preoperative fasting and carbohydrate loading</a:t>
            </a:r>
            <a:endParaRPr/>
          </a:p>
          <a:p>
            <a:pPr indent="0" lvl="0" marL="0" rtl="0" algn="l">
              <a:spcBef>
                <a:spcPts val="0"/>
              </a:spcBef>
              <a:spcAft>
                <a:spcPts val="0"/>
              </a:spcAft>
              <a:buNone/>
            </a:pPr>
            <a:r>
              <a:rPr lang="en"/>
              <a:t>12. Standard Anaesthetic Protocol</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38"/>
          <p:cNvSpPr txBox="1"/>
          <p:nvPr>
            <p:ph type="title"/>
          </p:nvPr>
        </p:nvSpPr>
        <p:spPr>
          <a:xfrm>
            <a:off x="311700" y="445025"/>
            <a:ext cx="8520600" cy="218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209" name="Google Shape;209;p38"/>
          <p:cNvSpPr txBox="1"/>
          <p:nvPr>
            <p:ph idx="1" type="body"/>
          </p:nvPr>
        </p:nvSpPr>
        <p:spPr>
          <a:xfrm>
            <a:off x="311700" y="823200"/>
            <a:ext cx="8520600" cy="4071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a:t>13. Intraoperative fluid and electrolyte therapy</a:t>
            </a:r>
            <a:endParaRPr/>
          </a:p>
          <a:p>
            <a:pPr indent="0" lvl="0" marL="0" rtl="0" algn="l">
              <a:spcBef>
                <a:spcPts val="0"/>
              </a:spcBef>
              <a:spcAft>
                <a:spcPts val="0"/>
              </a:spcAft>
              <a:buClr>
                <a:schemeClr val="dk1"/>
              </a:buClr>
              <a:buSzPts val="1100"/>
              <a:buFont typeface="Arial"/>
              <a:buNone/>
            </a:pPr>
            <a:r>
              <a:rPr lang="en"/>
              <a:t>14. Preventing intraoperative hypothermia</a:t>
            </a:r>
            <a:endParaRPr/>
          </a:p>
          <a:p>
            <a:pPr indent="0" lvl="0" marL="0" rtl="0" algn="l">
              <a:spcBef>
                <a:spcPts val="0"/>
              </a:spcBef>
              <a:spcAft>
                <a:spcPts val="0"/>
              </a:spcAft>
              <a:buClr>
                <a:schemeClr val="dk1"/>
              </a:buClr>
              <a:buSzPts val="1100"/>
              <a:buFont typeface="Arial"/>
              <a:buNone/>
            </a:pPr>
            <a:r>
              <a:rPr lang="en"/>
              <a:t>15. Surgical access (open and minimally invasive surgery including laparoscopic, robotic and trans-anal approaches)</a:t>
            </a:r>
            <a:endParaRPr/>
          </a:p>
          <a:p>
            <a:pPr indent="0" lvl="0" marL="0" rtl="0" algn="l">
              <a:spcBef>
                <a:spcPts val="0"/>
              </a:spcBef>
              <a:spcAft>
                <a:spcPts val="0"/>
              </a:spcAft>
              <a:buClr>
                <a:schemeClr val="dk1"/>
              </a:buClr>
              <a:buSzPts val="1100"/>
              <a:buFont typeface="Arial"/>
              <a:buNone/>
            </a:pPr>
            <a:r>
              <a:rPr lang="en"/>
              <a:t>16. Drainage of the peritoneal cavity and pelvis </a:t>
            </a:r>
            <a:endParaRPr/>
          </a:p>
          <a:p>
            <a:pPr indent="0" lvl="0" marL="0" rtl="0" algn="l">
              <a:spcBef>
                <a:spcPts val="0"/>
              </a:spcBef>
              <a:spcAft>
                <a:spcPts val="0"/>
              </a:spcAft>
              <a:buClr>
                <a:schemeClr val="dk1"/>
              </a:buClr>
              <a:buSzPts val="1100"/>
              <a:buFont typeface="Arial"/>
              <a:buNone/>
            </a:pPr>
            <a:r>
              <a:rPr lang="en"/>
              <a:t>17. Nasogastric Intubation</a:t>
            </a:r>
            <a:endParaRPr/>
          </a:p>
          <a:p>
            <a:pPr indent="0" lvl="0" marL="0" rtl="0" algn="l">
              <a:spcBef>
                <a:spcPts val="0"/>
              </a:spcBef>
              <a:spcAft>
                <a:spcPts val="0"/>
              </a:spcAft>
              <a:buClr>
                <a:schemeClr val="dk1"/>
              </a:buClr>
              <a:buSzPts val="1100"/>
              <a:buFont typeface="Arial"/>
              <a:buNone/>
            </a:pPr>
            <a:r>
              <a:rPr lang="en"/>
              <a:t>18. Postoperative analgesia</a:t>
            </a:r>
            <a:endParaRPr/>
          </a:p>
          <a:p>
            <a:pPr indent="0" lvl="0" marL="0" rtl="0" algn="l">
              <a:spcBef>
                <a:spcPts val="0"/>
              </a:spcBef>
              <a:spcAft>
                <a:spcPts val="0"/>
              </a:spcAft>
              <a:buClr>
                <a:schemeClr val="dk1"/>
              </a:buClr>
              <a:buSzPts val="1100"/>
              <a:buFont typeface="Arial"/>
              <a:buNone/>
            </a:pPr>
            <a:r>
              <a:rPr lang="en"/>
              <a:t>19. Thromboprophylaxis</a:t>
            </a:r>
            <a:endParaRPr/>
          </a:p>
          <a:p>
            <a:pPr indent="0" lvl="0" marL="0" rtl="0" algn="l">
              <a:spcBef>
                <a:spcPts val="0"/>
              </a:spcBef>
              <a:spcAft>
                <a:spcPts val="0"/>
              </a:spcAft>
              <a:buClr>
                <a:schemeClr val="dk1"/>
              </a:buClr>
              <a:buSzPts val="1100"/>
              <a:buFont typeface="Arial"/>
              <a:buNone/>
            </a:pPr>
            <a:r>
              <a:rPr lang="en"/>
              <a:t>20. Postoperative fluid and electrolyte therapy 21. Urinary drainage</a:t>
            </a:r>
            <a:endParaRPr/>
          </a:p>
          <a:p>
            <a:pPr indent="0" lvl="0" marL="0" rtl="0" algn="l">
              <a:spcBef>
                <a:spcPts val="0"/>
              </a:spcBef>
              <a:spcAft>
                <a:spcPts val="0"/>
              </a:spcAft>
              <a:buClr>
                <a:schemeClr val="dk1"/>
              </a:buClr>
              <a:buSzPts val="1100"/>
              <a:buFont typeface="Arial"/>
              <a:buNone/>
            </a:pPr>
            <a:r>
              <a:rPr lang="en"/>
              <a:t>22. Prevention of postoperative ileus</a:t>
            </a:r>
            <a:endParaRPr/>
          </a:p>
          <a:p>
            <a:pPr indent="0" lvl="0" marL="0" rtl="0" algn="l">
              <a:spcBef>
                <a:spcPts val="0"/>
              </a:spcBef>
              <a:spcAft>
                <a:spcPts val="0"/>
              </a:spcAft>
              <a:buNone/>
            </a:pPr>
            <a:r>
              <a:rPr lang="en"/>
              <a:t>23. Postoperative glycaemic control</a:t>
            </a:r>
            <a:endParaRPr/>
          </a:p>
          <a:p>
            <a:pPr indent="0" lvl="0" marL="0" rtl="0" algn="l">
              <a:spcBef>
                <a:spcPts val="0"/>
              </a:spcBef>
              <a:spcAft>
                <a:spcPts val="0"/>
              </a:spcAft>
              <a:buClr>
                <a:schemeClr val="dk1"/>
              </a:buClr>
              <a:buSzPts val="1100"/>
              <a:buFont typeface="Arial"/>
              <a:buNone/>
            </a:pPr>
            <a:r>
              <a:rPr lang="en"/>
              <a:t>24. Postoperative nutritional care</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3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Pre admission </a:t>
            </a:r>
            <a:endParaRPr/>
          </a:p>
        </p:txBody>
      </p:sp>
      <p:sp>
        <p:nvSpPr>
          <p:cNvPr id="215" name="Google Shape;215;p3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a:t>1.</a:t>
            </a:r>
            <a:r>
              <a:rPr b="1" lang="en"/>
              <a:t>Pre Admission</a:t>
            </a:r>
            <a:r>
              <a:rPr b="1" lang="en"/>
              <a:t> information, education and</a:t>
            </a:r>
            <a:endParaRPr b="1"/>
          </a:p>
          <a:p>
            <a:pPr indent="0" lvl="0" marL="0" rtl="0" algn="l">
              <a:spcBef>
                <a:spcPts val="0"/>
              </a:spcBef>
              <a:spcAft>
                <a:spcPts val="0"/>
              </a:spcAft>
              <a:buNone/>
            </a:pPr>
            <a:r>
              <a:rPr b="1" lang="en"/>
              <a:t>counselling</a:t>
            </a:r>
            <a:endParaRPr b="1"/>
          </a:p>
          <a:p>
            <a:pPr indent="0" lvl="0" marL="0" rtl="0" algn="l">
              <a:spcBef>
                <a:spcPts val="0"/>
              </a:spcBef>
              <a:spcAft>
                <a:spcPts val="0"/>
              </a:spcAft>
              <a:buNone/>
            </a:pPr>
            <a:r>
              <a:rPr lang="en"/>
              <a:t>Comprehensive preoperative counselling has several important goals. First, as patients fear the unknown, proper and complete information may reduce anaesthesia- and surgery-related anxiety and subsequent pain.</a:t>
            </a:r>
            <a:endParaRPr/>
          </a:p>
          <a:p>
            <a:pPr indent="0" lvl="0" marL="0" rtl="0" algn="l">
              <a:spcBef>
                <a:spcPts val="0"/>
              </a:spcBef>
              <a:spcAft>
                <a:spcPts val="0"/>
              </a:spcAft>
              <a:buNone/>
            </a:pPr>
            <a:r>
              <a:rPr lang="en"/>
              <a:t>patient’s preparedness, satisfaction and overall surgical experience may be improved considerably by detailed, procedure-specific and patient-centred information giving sessions</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4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221" name="Google Shape;221;p4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10000"/>
          </a:bodyPr>
          <a:lstStyle/>
          <a:p>
            <a:pPr indent="0" lvl="0" marL="0" rtl="0" algn="l">
              <a:spcBef>
                <a:spcPts val="0"/>
              </a:spcBef>
              <a:spcAft>
                <a:spcPts val="0"/>
              </a:spcAft>
              <a:buNone/>
            </a:pPr>
            <a:r>
              <a:rPr b="1" lang="en"/>
              <a:t>2.</a:t>
            </a:r>
            <a:r>
              <a:rPr b="1" lang="en"/>
              <a:t>Preoperative optimisation</a:t>
            </a:r>
            <a:endParaRPr b="1"/>
          </a:p>
          <a:p>
            <a:pPr indent="0" lvl="0" marL="0" rtl="0" algn="l">
              <a:spcBef>
                <a:spcPts val="0"/>
              </a:spcBef>
              <a:spcAft>
                <a:spcPts val="0"/>
              </a:spcAft>
              <a:buNone/>
            </a:pPr>
            <a:r>
              <a:rPr lang="en"/>
              <a:t>Risk assessment</a:t>
            </a:r>
            <a:endParaRPr/>
          </a:p>
          <a:p>
            <a:pPr indent="0" lvl="0" marL="0" rtl="0" algn="l">
              <a:spcBef>
                <a:spcPts val="0"/>
              </a:spcBef>
              <a:spcAft>
                <a:spcPts val="0"/>
              </a:spcAft>
              <a:buNone/>
            </a:pPr>
            <a:r>
              <a:rPr lang="en"/>
              <a:t>Smoking cessation</a:t>
            </a:r>
            <a:endParaRPr/>
          </a:p>
          <a:p>
            <a:pPr indent="0" lvl="0" marL="0" rtl="0" algn="l">
              <a:spcBef>
                <a:spcPts val="0"/>
              </a:spcBef>
              <a:spcAft>
                <a:spcPts val="0"/>
              </a:spcAft>
              <a:buNone/>
            </a:pPr>
            <a:r>
              <a:rPr lang="en"/>
              <a:t>Avoiding Alcohol Abuse</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b="1"/>
          </a:p>
          <a:p>
            <a:pPr indent="0" lvl="0" marL="0" rtl="0" algn="l">
              <a:spcBef>
                <a:spcPts val="0"/>
              </a:spcBef>
              <a:spcAft>
                <a:spcPts val="0"/>
              </a:spcAft>
              <a:buNone/>
            </a:pPr>
            <a:r>
              <a:rPr b="1" lang="en"/>
              <a:t>3.Prehabilitation</a:t>
            </a:r>
            <a:r>
              <a:rPr lang="en"/>
              <a:t> </a:t>
            </a:r>
            <a:endParaRPr/>
          </a:p>
          <a:p>
            <a:pPr indent="0" lvl="0" marL="0" rtl="0" algn="l">
              <a:spcBef>
                <a:spcPts val="0"/>
              </a:spcBef>
              <a:spcAft>
                <a:spcPts val="0"/>
              </a:spcAft>
              <a:buNone/>
            </a:pPr>
            <a:r>
              <a:rPr lang="en"/>
              <a:t>‘‘A process in the </a:t>
            </a:r>
            <a:r>
              <a:rPr lang="en"/>
              <a:t>continuum</a:t>
            </a:r>
            <a:r>
              <a:rPr lang="en"/>
              <a:t> of care that occurs between the time of diagnosis and the beginning of acute treatment (surgery, chemotherapy, radiotherapy) and includes physical, nutritional and </a:t>
            </a:r>
            <a:r>
              <a:rPr lang="en"/>
              <a:t>psychological</a:t>
            </a:r>
            <a:r>
              <a:rPr lang="en"/>
              <a:t> assessments that establish a baseline functional level, identify impairments, and provide interventions that promote physical and psychological health to reduce the incidence and/or severity of future impairments’’</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p4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227" name="Google Shape;227;p4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b="1" lang="en"/>
              <a:t>4. Preoperative nutritional care</a:t>
            </a:r>
            <a:endParaRPr b="1"/>
          </a:p>
          <a:p>
            <a:pPr indent="0" lvl="0" marL="0" rtl="0" algn="l">
              <a:spcBef>
                <a:spcPts val="0"/>
              </a:spcBef>
              <a:spcAft>
                <a:spcPts val="0"/>
              </a:spcAft>
              <a:buNone/>
            </a:pPr>
            <a:r>
              <a:rPr lang="en"/>
              <a:t>Nutritional Risk Screening score (NRS 2002)</a:t>
            </a:r>
            <a:endParaRPr/>
          </a:p>
          <a:p>
            <a:pPr indent="0" lvl="0" marL="0" rtl="0" algn="l">
              <a:spcBef>
                <a:spcPts val="0"/>
              </a:spcBef>
              <a:spcAft>
                <a:spcPts val="0"/>
              </a:spcAft>
              <a:buNone/>
            </a:pPr>
            <a:r>
              <a:rPr lang="en"/>
              <a:t>For malnourished patients, oral nutritional supplementation (or additional parenteral nutrition when indicated) has the best effect if started 7–10 days preoperatively and is associated with a reduc- tion in the prevalence of infectious complications and anastomotic leaks </a:t>
            </a:r>
            <a:endParaRPr/>
          </a:p>
          <a:p>
            <a:pPr indent="0" lvl="0" marL="0" rtl="0" algn="l">
              <a:spcBef>
                <a:spcPts val="0"/>
              </a:spcBef>
              <a:spcAft>
                <a:spcPts val="0"/>
              </a:spcAft>
              <a:buNone/>
            </a:pPr>
            <a:r>
              <a:t/>
            </a:r>
            <a:endParaRPr/>
          </a:p>
          <a:p>
            <a:pPr indent="0" lvl="0" marL="0" rtl="0" algn="l">
              <a:spcBef>
                <a:spcPts val="0"/>
              </a:spcBef>
              <a:spcAft>
                <a:spcPts val="0"/>
              </a:spcAft>
              <a:buNone/>
            </a:pPr>
            <a:r>
              <a:rPr b="1" lang="en"/>
              <a:t>5. Management of </a:t>
            </a:r>
            <a:r>
              <a:rPr b="1" lang="en"/>
              <a:t>Anaemia</a:t>
            </a:r>
            <a:endParaRPr b="1"/>
          </a:p>
          <a:p>
            <a:pPr indent="0" lvl="0" marL="0" rtl="0" algn="l">
              <a:spcBef>
                <a:spcPts val="0"/>
              </a:spcBef>
              <a:spcAft>
                <a:spcPts val="0"/>
              </a:spcAft>
              <a:buNone/>
            </a:pPr>
            <a:r>
              <a:rPr lang="en"/>
              <a:t>Newer </a:t>
            </a:r>
            <a:r>
              <a:rPr lang="en"/>
              <a:t>preparations</a:t>
            </a:r>
            <a:r>
              <a:rPr lang="en"/>
              <a:t> of intravenous iron have a low risk of adverse reactions and are more effective than oral iron at restoring haemoglobin concentrations in both iron deficiency </a:t>
            </a:r>
            <a:r>
              <a:rPr lang="en"/>
              <a:t>anaemia</a:t>
            </a:r>
            <a:r>
              <a:rPr lang="en"/>
              <a:t> and anaemia of chronic disease. Blood transfusion has long-term effects and should be avoided if possible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t>Objective </a:t>
            </a:r>
            <a:endParaRPr/>
          </a:p>
        </p:txBody>
      </p:sp>
      <p:sp>
        <p:nvSpPr>
          <p:cNvPr id="69" name="Google Shape;69;p15"/>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1800"/>
              <a:buNone/>
            </a:pPr>
            <a:r>
              <a:rPr lang="en"/>
              <a:t>Assess </a:t>
            </a:r>
            <a:r>
              <a:rPr lang="en"/>
              <a:t>ERP adherence</a:t>
            </a:r>
            <a:r>
              <a:rPr lang="en"/>
              <a:t> </a:t>
            </a:r>
            <a:r>
              <a:rPr lang="en"/>
              <a:t>and outcomes</a:t>
            </a:r>
            <a:r>
              <a:rPr lang="en"/>
              <a:t> </a:t>
            </a:r>
            <a:r>
              <a:rPr lang="en"/>
              <a:t>in older</a:t>
            </a:r>
            <a:r>
              <a:rPr lang="en"/>
              <a:t> patients </a:t>
            </a:r>
            <a:r>
              <a:rPr lang="en"/>
              <a:t>and to</a:t>
            </a:r>
            <a:r>
              <a:rPr lang="en"/>
              <a:t> identify risk factors for postoperative complications and prolonged length of stay.</a:t>
            </a:r>
            <a:endParaRPr/>
          </a:p>
          <a:p>
            <a:pPr indent="0" lvl="0" marL="0" rtl="0" algn="l">
              <a:lnSpc>
                <a:spcPct val="115000"/>
              </a:lnSpc>
              <a:spcBef>
                <a:spcPts val="1200"/>
              </a:spcBef>
              <a:spcAft>
                <a:spcPts val="1200"/>
              </a:spcAft>
              <a:buSzPts val="1800"/>
              <a:buNone/>
            </a:pPr>
            <a:r>
              <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sp>
        <p:nvSpPr>
          <p:cNvPr id="232" name="Google Shape;232;p4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Pre operative </a:t>
            </a:r>
            <a:endParaRPr/>
          </a:p>
        </p:txBody>
      </p:sp>
      <p:sp>
        <p:nvSpPr>
          <p:cNvPr id="233" name="Google Shape;233;p4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b="1" lang="en"/>
              <a:t>6. Prevention of nausea and vomiting (PONV)</a:t>
            </a:r>
            <a:endParaRPr b="1"/>
          </a:p>
          <a:p>
            <a:pPr indent="0" lvl="0" marL="0" rtl="0" algn="l">
              <a:spcBef>
                <a:spcPts val="0"/>
              </a:spcBef>
              <a:spcAft>
                <a:spcPts val="0"/>
              </a:spcAft>
              <a:buNone/>
            </a:pPr>
            <a:r>
              <a:rPr lang="en"/>
              <a:t>multifactorial and is generally divided into patient-related, anaesthesia-related and surgery-related factors</a:t>
            </a:r>
            <a:endParaRPr/>
          </a:p>
          <a:p>
            <a:pPr indent="0" lvl="0" marL="0" rtl="0" algn="l">
              <a:spcBef>
                <a:spcPts val="0"/>
              </a:spcBef>
              <a:spcAft>
                <a:spcPts val="0"/>
              </a:spcAft>
              <a:buNone/>
            </a:pPr>
            <a:r>
              <a:rPr lang="en"/>
              <a:t>multimodal approach to PONV</a:t>
            </a:r>
            <a:endParaRPr/>
          </a:p>
          <a:p>
            <a:pPr indent="0" lvl="0" marL="0" rtl="0" algn="l">
              <a:spcBef>
                <a:spcPts val="0"/>
              </a:spcBef>
              <a:spcAft>
                <a:spcPts val="0"/>
              </a:spcAft>
              <a:buNone/>
            </a:pPr>
            <a:r>
              <a:t/>
            </a:r>
            <a:endParaRPr b="1"/>
          </a:p>
          <a:p>
            <a:pPr indent="0" lvl="0" marL="0" rtl="0" algn="l">
              <a:spcBef>
                <a:spcPts val="0"/>
              </a:spcBef>
              <a:spcAft>
                <a:spcPts val="0"/>
              </a:spcAft>
              <a:buNone/>
            </a:pPr>
            <a:r>
              <a:rPr b="1" lang="en"/>
              <a:t>7. Pre-anaesthetic medication</a:t>
            </a:r>
            <a:endParaRPr b="1"/>
          </a:p>
          <a:p>
            <a:pPr indent="0" lvl="0" marL="0" rtl="0" algn="l">
              <a:spcBef>
                <a:spcPts val="0"/>
              </a:spcBef>
              <a:spcAft>
                <a:spcPts val="0"/>
              </a:spcAft>
              <a:buNone/>
            </a:pPr>
            <a:r>
              <a:rPr lang="en"/>
              <a:t>Preoperative education can reduce patient anxiety to an acceptable level without the need for </a:t>
            </a:r>
            <a:r>
              <a:rPr lang="en"/>
              <a:t>anxiolytic medication.</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 </a:t>
            </a:r>
            <a:r>
              <a:rPr lang="en"/>
              <a:t>Opioid-sparing multimodal re-anaesthetic medication can be used with a combination of acetaminophen, NSAIDS and gabapentinoid . </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7" name="Shape 237"/>
        <p:cNvGrpSpPr/>
        <p:nvPr/>
      </p:nvGrpSpPr>
      <p:grpSpPr>
        <a:xfrm>
          <a:off x="0" y="0"/>
          <a:ext cx="0" cy="0"/>
          <a:chOff x="0" y="0"/>
          <a:chExt cx="0" cy="0"/>
        </a:xfrm>
      </p:grpSpPr>
      <p:sp>
        <p:nvSpPr>
          <p:cNvPr id="238" name="Google Shape;238;p4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239" name="Google Shape;239;p4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b="1" lang="en"/>
              <a:t>8. Antimicrobial prophylaxis and skin preparation</a:t>
            </a:r>
            <a:endParaRPr b="1"/>
          </a:p>
          <a:p>
            <a:pPr indent="0" lvl="0" marL="0" rtl="0" algn="l">
              <a:spcBef>
                <a:spcPts val="0"/>
              </a:spcBef>
              <a:spcAft>
                <a:spcPts val="0"/>
              </a:spcAft>
              <a:buNone/>
            </a:pPr>
            <a:r>
              <a:rPr lang="en"/>
              <a:t>Intravenous antibiotic prophylaxis should be given within 60 min before incision as a single-dose administration to all patients undergoing colorectal surgery. In addition, in patients receiving oral mechanical bowel preparation, oral antibiotics should be given.Skin disinfection should be performed using chlorhexidine–alcohol-based preparations</a:t>
            </a:r>
            <a:endParaRPr/>
          </a:p>
          <a:p>
            <a:pPr indent="0" lvl="0" marL="0" rtl="0" algn="l">
              <a:spcBef>
                <a:spcPts val="0"/>
              </a:spcBef>
              <a:spcAft>
                <a:spcPts val="0"/>
              </a:spcAft>
              <a:buNone/>
            </a:pPr>
            <a:r>
              <a:t/>
            </a:r>
            <a:endParaRPr/>
          </a:p>
          <a:p>
            <a:pPr indent="0" lvl="0" marL="0" rtl="0" algn="l">
              <a:spcBef>
                <a:spcPts val="0"/>
              </a:spcBef>
              <a:spcAft>
                <a:spcPts val="0"/>
              </a:spcAft>
              <a:buNone/>
            </a:pPr>
            <a:r>
              <a:rPr b="1" lang="en"/>
              <a:t>9. Bowel preparation</a:t>
            </a:r>
            <a:endParaRPr b="1"/>
          </a:p>
          <a:p>
            <a:pPr indent="0" lvl="0" marL="0" rtl="0" algn="l">
              <a:spcBef>
                <a:spcPts val="0"/>
              </a:spcBef>
              <a:spcAft>
                <a:spcPts val="0"/>
              </a:spcAft>
              <a:buNone/>
            </a:pPr>
            <a:r>
              <a:rPr lang="en"/>
              <a:t>Mechanical bowel preparation alone with systemic antibiotic prophylaxis has no clinical advantage and can cause dehydration and discomfort and should not be used routinely in colonic surgery, but may be used for rectal surgery</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3" name="Shape 243"/>
        <p:cNvGrpSpPr/>
        <p:nvPr/>
      </p:nvGrpSpPr>
      <p:grpSpPr>
        <a:xfrm>
          <a:off x="0" y="0"/>
          <a:ext cx="0" cy="0"/>
          <a:chOff x="0" y="0"/>
          <a:chExt cx="0" cy="0"/>
        </a:xfrm>
      </p:grpSpPr>
      <p:sp>
        <p:nvSpPr>
          <p:cNvPr id="244" name="Google Shape;244;p4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245" name="Google Shape;245;p4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b="1" lang="en"/>
              <a:t>10. Preoperative fluid and electrolyte therapy</a:t>
            </a:r>
            <a:endParaRPr b="1"/>
          </a:p>
          <a:p>
            <a:pPr indent="0" lvl="0" marL="0" rtl="0" algn="l">
              <a:spcBef>
                <a:spcPts val="0"/>
              </a:spcBef>
              <a:spcAft>
                <a:spcPts val="0"/>
              </a:spcAft>
              <a:buNone/>
            </a:pPr>
            <a:r>
              <a:rPr lang="en"/>
              <a:t> Patients should reach the anaesthetic room in as close a state to </a:t>
            </a:r>
            <a:r>
              <a:rPr lang="en"/>
              <a:t>euvolemia</a:t>
            </a:r>
            <a:r>
              <a:rPr lang="en"/>
              <a:t> as possible and any preoperative fluid and electrolyte excesses or deficits should be corrected.</a:t>
            </a:r>
            <a:endParaRPr/>
          </a:p>
          <a:p>
            <a:pPr indent="0" lvl="0" marL="0" rtl="0" algn="l">
              <a:spcBef>
                <a:spcPts val="0"/>
              </a:spcBef>
              <a:spcAft>
                <a:spcPts val="0"/>
              </a:spcAft>
              <a:buNone/>
            </a:pPr>
            <a:r>
              <a:t/>
            </a:r>
            <a:endParaRPr/>
          </a:p>
          <a:p>
            <a:pPr indent="0" lvl="0" marL="0" rtl="0" algn="l">
              <a:spcBef>
                <a:spcPts val="0"/>
              </a:spcBef>
              <a:spcAft>
                <a:spcPts val="0"/>
              </a:spcAft>
              <a:buNone/>
            </a:pPr>
            <a:r>
              <a:rPr b="1" lang="en"/>
              <a:t>11. Preoperative fasting and carbohydrate loading</a:t>
            </a:r>
            <a:endParaRPr b="1"/>
          </a:p>
          <a:p>
            <a:pPr indent="0" lvl="0" marL="0" rtl="0" algn="l">
              <a:spcBef>
                <a:spcPts val="0"/>
              </a:spcBef>
              <a:spcAft>
                <a:spcPts val="0"/>
              </a:spcAft>
              <a:buNone/>
            </a:pPr>
            <a:r>
              <a:rPr lang="en"/>
              <a:t>Patients undergoing elective colorectal surgery should be allowed to eat up until 6 h and take clear fluids including CHO drinks, up until 2 h before initiation of anaesthesia. Patients with delayed gastric emptying and emergency patients should remain fasted overnight or 6 h before surgery. </a:t>
            </a:r>
            <a:endParaRPr/>
          </a:p>
          <a:p>
            <a:pPr indent="0" lvl="0" marL="0" rtl="0" algn="l">
              <a:spcBef>
                <a:spcPts val="0"/>
              </a:spcBef>
              <a:spcAft>
                <a:spcPts val="0"/>
              </a:spcAft>
              <a:buNone/>
            </a:pPr>
            <a:r>
              <a:rPr lang="en"/>
              <a:t>Preoperative administration of oral carbohydrates (complex CHO-maltodextrin, 12.5%, 285 mOsm/kg, 800 ml in the evening before surgery and 400 ml 2–3 h before induction of anaesthesia) has been shown to attenuate the catabolic response induced by overnight fasting and surgery</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p4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Intra operative </a:t>
            </a:r>
            <a:endParaRPr/>
          </a:p>
        </p:txBody>
      </p:sp>
      <p:sp>
        <p:nvSpPr>
          <p:cNvPr id="251" name="Google Shape;251;p45"/>
          <p:cNvSpPr txBox="1"/>
          <p:nvPr>
            <p:ph idx="1" type="body"/>
          </p:nvPr>
        </p:nvSpPr>
        <p:spPr>
          <a:xfrm>
            <a:off x="116265" y="1122864"/>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b="1" lang="en"/>
              <a:t>12. Standard Anaesthetic Protocol</a:t>
            </a:r>
            <a:endParaRPr b="1"/>
          </a:p>
          <a:p>
            <a:pPr indent="0" lvl="0" marL="0" rtl="0" algn="l">
              <a:spcBef>
                <a:spcPts val="0"/>
              </a:spcBef>
              <a:spcAft>
                <a:spcPts val="0"/>
              </a:spcAft>
              <a:buNone/>
            </a:pPr>
            <a:r>
              <a:rPr lang="en"/>
              <a:t>The use of short-acting anaesthetics, cerebral monitoring to improve recovery and reduce the risk for </a:t>
            </a:r>
            <a:r>
              <a:rPr lang="en"/>
              <a:t>postoperative</a:t>
            </a:r>
            <a:r>
              <a:rPr lang="en"/>
              <a:t> delirium, monitoring of the level and complete reversal of neuromuscular block is recommended.</a:t>
            </a:r>
            <a:endParaRPr/>
          </a:p>
          <a:p>
            <a:pPr indent="0" lvl="0" marL="0" rtl="0" algn="l">
              <a:spcBef>
                <a:spcPts val="0"/>
              </a:spcBef>
              <a:spcAft>
                <a:spcPts val="0"/>
              </a:spcAft>
              <a:buNone/>
            </a:pPr>
            <a:r>
              <a:t/>
            </a:r>
            <a:endParaRPr/>
          </a:p>
          <a:p>
            <a:pPr indent="0" lvl="0" marL="0" rtl="0" algn="l">
              <a:spcBef>
                <a:spcPts val="0"/>
              </a:spcBef>
              <a:spcAft>
                <a:spcPts val="0"/>
              </a:spcAft>
              <a:buNone/>
            </a:pPr>
            <a:r>
              <a:rPr b="1" lang="en"/>
              <a:t>13. Intraoperative fluid and electrolyte therapy</a:t>
            </a:r>
            <a:endParaRPr b="1"/>
          </a:p>
          <a:p>
            <a:pPr indent="0" lvl="0" marL="0" rtl="0" algn="l">
              <a:spcBef>
                <a:spcPts val="0"/>
              </a:spcBef>
              <a:spcAft>
                <a:spcPts val="0"/>
              </a:spcAft>
              <a:buNone/>
            </a:pPr>
            <a:r>
              <a:rPr lang="en"/>
              <a:t>Fluid excess leading to perioperative weight gain more than 2.5 kg should be avoided, and a perioperative near-zero fluid balance approach should be preferred. GDFT should be adopted especially in high-risk patients and in patients undergoing surgery with large intravascular fluid loss (blood loss and protein/fluid shift). Inotropes should be considered in patients with poor contractility </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5" name="Shape 255"/>
        <p:cNvGrpSpPr/>
        <p:nvPr/>
      </p:nvGrpSpPr>
      <p:grpSpPr>
        <a:xfrm>
          <a:off x="0" y="0"/>
          <a:ext cx="0" cy="0"/>
          <a:chOff x="0" y="0"/>
          <a:chExt cx="0" cy="0"/>
        </a:xfrm>
      </p:grpSpPr>
      <p:sp>
        <p:nvSpPr>
          <p:cNvPr id="256" name="Google Shape;256;p4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257" name="Google Shape;257;p4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a:t>14. Preventing intraoperative hypothermia</a:t>
            </a:r>
            <a:endParaRPr b="1"/>
          </a:p>
          <a:p>
            <a:pPr indent="0" lvl="0" marL="0" rtl="0" algn="l">
              <a:spcBef>
                <a:spcPts val="0"/>
              </a:spcBef>
              <a:spcAft>
                <a:spcPts val="0"/>
              </a:spcAft>
              <a:buNone/>
            </a:pPr>
            <a:r>
              <a:rPr lang="en"/>
              <a:t>Reliable temperature monitoring should be undertaken </a:t>
            </a:r>
            <a:endParaRPr/>
          </a:p>
          <a:p>
            <a:pPr indent="0" lvl="0" marL="0" rtl="0" algn="l">
              <a:spcBef>
                <a:spcPts val="0"/>
              </a:spcBef>
              <a:spcAft>
                <a:spcPts val="0"/>
              </a:spcAft>
              <a:buNone/>
            </a:pPr>
            <a:r>
              <a:t/>
            </a:r>
            <a:endParaRPr/>
          </a:p>
          <a:p>
            <a:pPr indent="0" lvl="0" marL="0" rtl="0" algn="l">
              <a:spcBef>
                <a:spcPts val="0"/>
              </a:spcBef>
              <a:spcAft>
                <a:spcPts val="0"/>
              </a:spcAft>
              <a:buNone/>
            </a:pPr>
            <a:r>
              <a:rPr b="1" lang="en"/>
              <a:t>15. Surgical access (Open and minimally invasive surgery including laparoscopic, robotic and trans-anal approaches)</a:t>
            </a:r>
            <a:endParaRPr b="1"/>
          </a:p>
          <a:p>
            <a:pPr indent="0" lvl="0" marL="0" rtl="0" algn="l">
              <a:spcBef>
                <a:spcPts val="0"/>
              </a:spcBef>
              <a:spcAft>
                <a:spcPts val="0"/>
              </a:spcAft>
              <a:buNone/>
            </a:pPr>
            <a:r>
              <a:rPr lang="en"/>
              <a:t>A minimally invasive approach to colon and rectal cancer has clear advantages for improved and more rapid recovery, reduced general complications, reduced wound-related complications including incisional hernia and fewer adhesions. It is also an enabler for successful administration of many of the major components of ERAS such as opiate sparing analgesia and optimised fluid therapy.</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1" name="Shape 261"/>
        <p:cNvGrpSpPr/>
        <p:nvPr/>
      </p:nvGrpSpPr>
      <p:grpSpPr>
        <a:xfrm>
          <a:off x="0" y="0"/>
          <a:ext cx="0" cy="0"/>
          <a:chOff x="0" y="0"/>
          <a:chExt cx="0" cy="0"/>
        </a:xfrm>
      </p:grpSpPr>
      <p:sp>
        <p:nvSpPr>
          <p:cNvPr id="262" name="Google Shape;262;p47"/>
          <p:cNvSpPr txBox="1"/>
          <p:nvPr>
            <p:ph type="title"/>
          </p:nvPr>
        </p:nvSpPr>
        <p:spPr>
          <a:xfrm>
            <a:off x="311700" y="-100675"/>
            <a:ext cx="8520600" cy="100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263" name="Google Shape;263;p47"/>
          <p:cNvSpPr txBox="1"/>
          <p:nvPr>
            <p:ph idx="1" type="body"/>
          </p:nvPr>
        </p:nvSpPr>
        <p:spPr>
          <a:xfrm>
            <a:off x="114084" y="400500"/>
            <a:ext cx="8520600" cy="4342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a:t>16. Drainage of the peritoneal cavity and pelvis</a:t>
            </a:r>
            <a:endParaRPr b="1"/>
          </a:p>
          <a:p>
            <a:pPr indent="0" lvl="0" marL="0" rtl="0" algn="l">
              <a:spcBef>
                <a:spcPts val="0"/>
              </a:spcBef>
              <a:spcAft>
                <a:spcPts val="0"/>
              </a:spcAft>
              <a:buNone/>
            </a:pPr>
            <a:r>
              <a:rPr lang="en"/>
              <a:t>A more recent systematic review and meta- analysis concluded that pelvic and peritoneal drains did not decrease anastomotic leakage (clinical or radiological), mortality, wound infection, nor reoperation rates</a:t>
            </a:r>
            <a:endParaRPr/>
          </a:p>
          <a:p>
            <a:pPr indent="0" lvl="0" marL="0" rtl="0" algn="l">
              <a:spcBef>
                <a:spcPts val="0"/>
              </a:spcBef>
              <a:spcAft>
                <a:spcPts val="0"/>
              </a:spcAft>
              <a:buNone/>
            </a:pPr>
            <a:r>
              <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sp>
        <p:nvSpPr>
          <p:cNvPr id="268" name="Google Shape;268;p4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Post operative </a:t>
            </a:r>
            <a:endParaRPr/>
          </a:p>
        </p:txBody>
      </p:sp>
      <p:sp>
        <p:nvSpPr>
          <p:cNvPr id="269" name="Google Shape;269;p4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b="1" lang="en"/>
              <a:t>17. Nasogastric Intubation</a:t>
            </a:r>
            <a:endParaRPr b="1"/>
          </a:p>
          <a:p>
            <a:pPr indent="0" lvl="0" marL="0" rtl="0" algn="l">
              <a:spcBef>
                <a:spcPts val="0"/>
              </a:spcBef>
              <a:spcAft>
                <a:spcPts val="0"/>
              </a:spcAft>
              <a:buClr>
                <a:schemeClr val="dk1"/>
              </a:buClr>
              <a:buSzPts val="1100"/>
              <a:buFont typeface="Arial"/>
              <a:buNone/>
            </a:pPr>
            <a:r>
              <a:rPr lang="en"/>
              <a:t>Postoperative nasogastric tubes should not be used routinely; if inserted during surgery, they should be removed before reversal of anaesthesia.</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b="1" lang="en"/>
              <a:t>18.Postoperative analgesia</a:t>
            </a:r>
            <a:endParaRPr b="1"/>
          </a:p>
          <a:p>
            <a:pPr indent="0" lvl="0" marL="0" rtl="0" algn="l">
              <a:spcBef>
                <a:spcPts val="0"/>
              </a:spcBef>
              <a:spcAft>
                <a:spcPts val="0"/>
              </a:spcAft>
              <a:buClr>
                <a:schemeClr val="dk1"/>
              </a:buClr>
              <a:buSzPts val="1100"/>
              <a:buFont typeface="Arial"/>
              <a:buNone/>
            </a:pPr>
            <a:r>
              <a:rPr lang="en"/>
              <a:t>Avoid opioids and apply multimodal analgesia in combination with spinal/epidural analgesia or TAP blocks when indicated</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3" name="Shape 273"/>
        <p:cNvGrpSpPr/>
        <p:nvPr/>
      </p:nvGrpSpPr>
      <p:grpSpPr>
        <a:xfrm>
          <a:off x="0" y="0"/>
          <a:ext cx="0" cy="0"/>
          <a:chOff x="0" y="0"/>
          <a:chExt cx="0" cy="0"/>
        </a:xfrm>
      </p:grpSpPr>
      <p:sp>
        <p:nvSpPr>
          <p:cNvPr id="274" name="Google Shape;274;p4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275" name="Google Shape;275;p4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b="1" lang="en"/>
              <a:t>19. Thromboprophylaxis</a:t>
            </a:r>
            <a:endParaRPr b="1"/>
          </a:p>
          <a:p>
            <a:pPr indent="0" lvl="0" marL="0" rtl="0" algn="l">
              <a:spcBef>
                <a:spcPts val="0"/>
              </a:spcBef>
              <a:spcAft>
                <a:spcPts val="0"/>
              </a:spcAft>
              <a:buNone/>
            </a:pPr>
            <a:r>
              <a:rPr lang="en"/>
              <a:t>Patients undergoing major colorectal surgery should have (I) mechanical thromboprophylaxis by well-fitting compression stockings and/or intermittent pneumatic compression until discharge and (II) receive pharmacological prophylaxis with LMWH once daily for 28 days after surgery.</a:t>
            </a:r>
            <a:endParaRPr/>
          </a:p>
          <a:p>
            <a:pPr indent="0" lvl="0" marL="0" rtl="0" algn="l">
              <a:spcBef>
                <a:spcPts val="0"/>
              </a:spcBef>
              <a:spcAft>
                <a:spcPts val="0"/>
              </a:spcAft>
              <a:buNone/>
            </a:pPr>
            <a:r>
              <a:t/>
            </a:r>
            <a:endParaRPr/>
          </a:p>
          <a:p>
            <a:pPr indent="0" lvl="0" marL="0" rtl="0" algn="l">
              <a:spcBef>
                <a:spcPts val="0"/>
              </a:spcBef>
              <a:spcAft>
                <a:spcPts val="0"/>
              </a:spcAft>
              <a:buNone/>
            </a:pPr>
            <a:r>
              <a:rPr b="1" lang="en"/>
              <a:t>20. Postoperative fluid and electrolyte therapy</a:t>
            </a:r>
            <a:endParaRPr b="1"/>
          </a:p>
          <a:p>
            <a:pPr indent="0" lvl="0" marL="0" rtl="0" algn="l">
              <a:spcBef>
                <a:spcPts val="0"/>
              </a:spcBef>
              <a:spcAft>
                <a:spcPts val="0"/>
              </a:spcAft>
              <a:buNone/>
            </a:pPr>
            <a:r>
              <a:rPr lang="en"/>
              <a:t>Net ‘‘near-zero’’ fluid and electrolyte balance should be maintained. To cover pure maintenance needs, hypotonic crystalloids should be used (rather than isotonic crystalloids, which contain high concentrations of sodium and cations). For replacement of losses, saline 0.9% and saline-based solutions should be avoided, with balanced solutions being preferred. In patients receiving epidural analgesia, arterial hypotension should be treated with vasopressors after ensuring the patient is normovolaemic.</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9" name="Shape 279"/>
        <p:cNvGrpSpPr/>
        <p:nvPr/>
      </p:nvGrpSpPr>
      <p:grpSpPr>
        <a:xfrm>
          <a:off x="0" y="0"/>
          <a:ext cx="0" cy="0"/>
          <a:chOff x="0" y="0"/>
          <a:chExt cx="0" cy="0"/>
        </a:xfrm>
      </p:grpSpPr>
      <p:sp>
        <p:nvSpPr>
          <p:cNvPr id="280" name="Google Shape;280;p5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281" name="Google Shape;281;p5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b="1" lang="en"/>
              <a:t>21. Urinary drainage.</a:t>
            </a:r>
            <a:r>
              <a:rPr lang="en"/>
              <a:t> Routine transurethral catheterisation is recommended for 1–3 days after colorectal surgery. The duration should be individualised based on known risk factors for retention: male gender, epidural analgesia and pelvic surgery. Patients at low risk should have routine removal of catheter on the first day after surgery, while patients with moderate or high risk require catheterisation for up to 3 days.</a:t>
            </a:r>
            <a:endParaRPr/>
          </a:p>
          <a:p>
            <a:pPr indent="0" lvl="0" marL="0" rtl="0" algn="l">
              <a:spcBef>
                <a:spcPts val="0"/>
              </a:spcBef>
              <a:spcAft>
                <a:spcPts val="0"/>
              </a:spcAft>
              <a:buNone/>
            </a:pPr>
            <a:r>
              <a:t/>
            </a:r>
            <a:endParaRPr/>
          </a:p>
          <a:p>
            <a:pPr indent="0" lvl="0" marL="0" rtl="0" algn="l">
              <a:spcBef>
                <a:spcPts val="0"/>
              </a:spcBef>
              <a:spcAft>
                <a:spcPts val="0"/>
              </a:spcAft>
              <a:buNone/>
            </a:pPr>
            <a:r>
              <a:rPr b="1" lang="en"/>
              <a:t>22. Prevention of postoperative ileus</a:t>
            </a:r>
            <a:endParaRPr b="1"/>
          </a:p>
          <a:p>
            <a:pPr indent="0" lvl="0" marL="0" rtl="0" algn="l">
              <a:spcBef>
                <a:spcPts val="0"/>
              </a:spcBef>
              <a:spcAft>
                <a:spcPts val="0"/>
              </a:spcAft>
              <a:buNone/>
            </a:pPr>
            <a:r>
              <a:rPr lang="en"/>
              <a:t>A multimodal approach to minimise the development of postoperative ileus include: limit opioid administration through use of multimodal anaesthesia and analgesia techniques, use minimally invasive surgical techniques (when feasible)eliminate routine placement of nasogastric tubes and use goal-directed fluid therapy. Peripherally acting l-opioid receptor antagonists, chewing gum, bisacodyl, magnesium oxide, daikenchuto and coffee have all some indications of affecting an established ileus.,</a:t>
            </a:r>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5" name="Shape 285"/>
        <p:cNvGrpSpPr/>
        <p:nvPr/>
      </p:nvGrpSpPr>
      <p:grpSpPr>
        <a:xfrm>
          <a:off x="0" y="0"/>
          <a:ext cx="0" cy="0"/>
          <a:chOff x="0" y="0"/>
          <a:chExt cx="0" cy="0"/>
        </a:xfrm>
      </p:grpSpPr>
      <p:sp>
        <p:nvSpPr>
          <p:cNvPr id="286" name="Google Shape;286;p5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287" name="Google Shape;287;p5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None/>
            </a:pPr>
            <a:r>
              <a:rPr b="1" lang="en"/>
              <a:t>23. Postoperative glycaemic control</a:t>
            </a:r>
            <a:endParaRPr b="1"/>
          </a:p>
          <a:p>
            <a:pPr indent="0" lvl="0" marL="0" rtl="0" algn="l">
              <a:spcBef>
                <a:spcPts val="0"/>
              </a:spcBef>
              <a:spcAft>
                <a:spcPts val="0"/>
              </a:spcAft>
              <a:buNone/>
            </a:pPr>
            <a:r>
              <a:rPr lang="en"/>
              <a:t>For in patients, insulin should be used judiciously to maintain blood glucose as low as feasible with the available resources.</a:t>
            </a:r>
            <a:endParaRPr/>
          </a:p>
          <a:p>
            <a:pPr indent="0" lvl="0" marL="0" rtl="0" algn="l">
              <a:spcBef>
                <a:spcPts val="0"/>
              </a:spcBef>
              <a:spcAft>
                <a:spcPts val="0"/>
              </a:spcAft>
              <a:buNone/>
            </a:pPr>
            <a:r>
              <a:t/>
            </a:r>
            <a:endParaRPr/>
          </a:p>
          <a:p>
            <a:pPr indent="0" lvl="0" marL="0" rtl="0" algn="l">
              <a:spcBef>
                <a:spcPts val="0"/>
              </a:spcBef>
              <a:spcAft>
                <a:spcPts val="0"/>
              </a:spcAft>
              <a:buNone/>
            </a:pPr>
            <a:r>
              <a:rPr b="1" lang="en"/>
              <a:t>24. Postoperative nutritional care</a:t>
            </a:r>
            <a:endParaRPr b="1"/>
          </a:p>
          <a:p>
            <a:pPr indent="0" lvl="0" marL="0" rtl="0" algn="l">
              <a:spcBef>
                <a:spcPts val="0"/>
              </a:spcBef>
              <a:spcAft>
                <a:spcPts val="0"/>
              </a:spcAft>
              <a:buNone/>
            </a:pPr>
            <a:r>
              <a:rPr lang="en"/>
              <a:t>any delay in the resumption of normal oral diet after major surgery is associated with increased rates of infectious complications and delayed recovery</a:t>
            </a:r>
            <a:endParaRPr/>
          </a:p>
          <a:p>
            <a:pPr indent="0" lvl="0" marL="0" rtl="0" algn="l">
              <a:spcBef>
                <a:spcPts val="0"/>
              </a:spcBef>
              <a:spcAft>
                <a:spcPts val="0"/>
              </a:spcAft>
              <a:buNone/>
            </a:pPr>
            <a:r>
              <a:rPr lang="en"/>
              <a:t>Early oral diet has been shown to be safe 4 h after surgery [3] in patients with a new non- diverted colorectal anastomosis</a:t>
            </a:r>
            <a:endParaRPr/>
          </a:p>
          <a:p>
            <a:pPr indent="0" lvl="0" marL="0" rtl="0" algn="l">
              <a:spcBef>
                <a:spcPts val="0"/>
              </a:spcBef>
              <a:spcAft>
                <a:spcPts val="0"/>
              </a:spcAft>
              <a:buNone/>
            </a:pPr>
            <a:r>
              <a:t/>
            </a:r>
            <a:endParaRPr/>
          </a:p>
          <a:p>
            <a:pPr indent="0" lvl="0" marL="0" rtl="0" algn="l">
              <a:spcBef>
                <a:spcPts val="0"/>
              </a:spcBef>
              <a:spcAft>
                <a:spcPts val="0"/>
              </a:spcAft>
              <a:buNone/>
            </a:pPr>
            <a:r>
              <a:rPr b="1" lang="en"/>
              <a:t>25. Early Mobilisation</a:t>
            </a:r>
            <a:endParaRPr b="1"/>
          </a:p>
          <a:p>
            <a:pPr indent="0" lvl="0" marL="0" rtl="0" algn="l">
              <a:spcBef>
                <a:spcPts val="0"/>
              </a:spcBef>
              <a:spcAft>
                <a:spcPts val="0"/>
              </a:spcAft>
              <a:buNone/>
            </a:pPr>
            <a:r>
              <a:rPr lang="en"/>
              <a:t>Prolonged bed rest is associated with risk for developing pulmonary complications, decreased skeletal muscle strength, thromboembolic </a:t>
            </a:r>
            <a:r>
              <a:rPr lang="en"/>
              <a:t>complications</a:t>
            </a:r>
            <a:r>
              <a:rPr lang="en"/>
              <a:t> and insulin resistance</a:t>
            </a:r>
            <a:endParaRPr/>
          </a:p>
          <a:p>
            <a:pPr indent="0" lvl="0" marL="0" rtl="0" algn="l">
              <a:spcBef>
                <a:spcPts val="0"/>
              </a:spcBef>
              <a:spcAft>
                <a:spcPts val="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t>Design</a:t>
            </a:r>
            <a:endParaRPr/>
          </a:p>
        </p:txBody>
      </p:sp>
      <p:sp>
        <p:nvSpPr>
          <p:cNvPr id="75" name="Google Shape;75;p16"/>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1200"/>
              </a:spcAft>
              <a:buSzPts val="1800"/>
              <a:buNone/>
            </a:pPr>
            <a:r>
              <a:rPr lang="en"/>
              <a:t>Retrospective cohort </a:t>
            </a:r>
            <a:r>
              <a:rPr lang="en"/>
              <a:t>study</a:t>
            </a:r>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1" name="Shape 291"/>
        <p:cNvGrpSpPr/>
        <p:nvPr/>
      </p:nvGrpSpPr>
      <p:grpSpPr>
        <a:xfrm>
          <a:off x="0" y="0"/>
          <a:ext cx="0" cy="0"/>
          <a:chOff x="0" y="0"/>
          <a:chExt cx="0" cy="0"/>
        </a:xfrm>
      </p:grpSpPr>
      <p:sp>
        <p:nvSpPr>
          <p:cNvPr id="292" name="Google Shape;292;p5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t>References</a:t>
            </a:r>
            <a:endParaRPr/>
          </a:p>
        </p:txBody>
      </p:sp>
      <p:sp>
        <p:nvSpPr>
          <p:cNvPr id="293" name="Google Shape;293;p52"/>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fontScale="40000"/>
          </a:bodyPr>
          <a:lstStyle/>
          <a:p>
            <a:pPr indent="0" lvl="0" marL="0" rtl="0" algn="l">
              <a:lnSpc>
                <a:spcPct val="115000"/>
              </a:lnSpc>
              <a:spcBef>
                <a:spcPts val="0"/>
              </a:spcBef>
              <a:spcAft>
                <a:spcPts val="0"/>
              </a:spcAft>
              <a:buSzPct val="117647"/>
              <a:buNone/>
            </a:pPr>
            <a:r>
              <a:rPr lang="en"/>
              <a:t>1. Etzioni DA, Liu JH, Maggard MA, KoCY.Theagingpopulationanditsimpacton the surgeryworkforce. AnnSurg.2003;238</a:t>
            </a:r>
            <a:endParaRPr/>
          </a:p>
          <a:p>
            <a:pPr indent="0" lvl="0" marL="0" rtl="0" algn="l">
              <a:lnSpc>
                <a:spcPct val="115000"/>
              </a:lnSpc>
              <a:spcBef>
                <a:spcPts val="1200"/>
              </a:spcBef>
              <a:spcAft>
                <a:spcPts val="0"/>
              </a:spcAft>
              <a:buSzPct val="117647"/>
              <a:buNone/>
            </a:pPr>
            <a:r>
              <a:rPr lang="en"/>
              <a:t>2.Etzioni DA, Beart RWJr., Madoff RD, Ault GT.Impactof the aging population on the demandfor colorectal procedures. Dis Colon Rectum. 2009; 52(4):583–90; discussion 90–1.</a:t>
            </a:r>
            <a:endParaRPr/>
          </a:p>
          <a:p>
            <a:pPr indent="0" lvl="0" marL="0" rtl="0" algn="l">
              <a:lnSpc>
                <a:spcPct val="115000"/>
              </a:lnSpc>
              <a:spcBef>
                <a:spcPts val="1200"/>
              </a:spcBef>
              <a:spcAft>
                <a:spcPts val="0"/>
              </a:spcAft>
              <a:buSzPct val="117647"/>
              <a:buNone/>
            </a:pPr>
            <a:r>
              <a:rPr lang="en"/>
              <a:t>3. Partridge JS, Harari D, Dhesi JK. Frailty in the older surgical patient: a review. Age and ageing. 2012; 41(2):142–7. https://doi.org/10.1093/ageing/afr182 PMID: 22345294</a:t>
            </a:r>
            <a:endParaRPr/>
          </a:p>
          <a:p>
            <a:pPr indent="0" lvl="0" marL="0" rtl="0" algn="l">
              <a:lnSpc>
                <a:spcPct val="115000"/>
              </a:lnSpc>
              <a:spcBef>
                <a:spcPts val="1200"/>
              </a:spcBef>
              <a:spcAft>
                <a:spcPts val="0"/>
              </a:spcAft>
              <a:buSzPct val="117647"/>
              <a:buNone/>
            </a:pPr>
            <a:r>
              <a:rPr lang="en"/>
              <a:t>4. Partridge JS, Harari D, Dhesi JK. Frailty in the older surgical patient: a review. Age and ageing. 2012; 41(2):142–7. https://doi.org/10.1093/ageing/afr182 PMID: 22345294 </a:t>
            </a:r>
            <a:endParaRPr/>
          </a:p>
          <a:p>
            <a:pPr indent="0" lvl="0" marL="0" rtl="0" algn="l">
              <a:lnSpc>
                <a:spcPct val="115000"/>
              </a:lnSpc>
              <a:spcBef>
                <a:spcPts val="1200"/>
              </a:spcBef>
              <a:spcAft>
                <a:spcPts val="0"/>
              </a:spcAft>
              <a:buSzPct val="117647"/>
              <a:buNone/>
            </a:pPr>
            <a:r>
              <a:rPr lang="en"/>
              <a:t>5.Griffiths R, Beech F, Brown A, Dhesi J, Foo I, Goodall J, et al. Peri-operative care of the elderly 2014: Association of Anaesthetists of Great Britain and Ireland. Anaesthesia. 2014; 69 Suppl 1: 81–98. </a:t>
            </a:r>
            <a:endParaRPr/>
          </a:p>
          <a:p>
            <a:pPr indent="0" lvl="0" marL="0" rtl="0" algn="l">
              <a:lnSpc>
                <a:spcPct val="115000"/>
              </a:lnSpc>
              <a:spcBef>
                <a:spcPts val="1200"/>
              </a:spcBef>
              <a:spcAft>
                <a:spcPts val="0"/>
              </a:spcAft>
              <a:buSzPct val="117647"/>
              <a:buNone/>
            </a:pPr>
            <a:r>
              <a:rPr lang="en"/>
              <a:t>6.Deschodt M, ClaesV,VanGrootvenB,MilisenK, BolandB, FlamaingJ, etal. KCE report245. 2015 [https://kce.fgov.be/sites/default/files/page_documents/KCE_245_geriatric_care_in_hospitals_Report. pdf. RasmussenLS,JorgensenCC,KehletH.Enhancedrecoveryprogrammesfortheelderly. European journal of anaesthesiology. 2016;</a:t>
            </a:r>
            <a:endParaRPr/>
          </a:p>
          <a:p>
            <a:pPr indent="0" lvl="0" marL="0" rtl="0" algn="l">
              <a:lnSpc>
                <a:spcPct val="115000"/>
              </a:lnSpc>
              <a:spcBef>
                <a:spcPts val="1200"/>
              </a:spcBef>
              <a:spcAft>
                <a:spcPts val="0"/>
              </a:spcAft>
              <a:buSzPct val="117647"/>
              <a:buNone/>
            </a:pPr>
            <a:r>
              <a:rPr lang="en"/>
              <a:t>7. Ljungqvist O, Scott M, Fearon KC. EnhancedRecovery After Surgery: A Review.JAMA surgery. 2017; 152(3):292–8. https://doi.org/10.1001/jamasurg.2016.4952 PMID: 28097305 </a:t>
            </a:r>
            <a:endParaRPr/>
          </a:p>
          <a:p>
            <a:pPr indent="0" lvl="0" marL="0" rtl="0" algn="l">
              <a:lnSpc>
                <a:spcPct val="115000"/>
              </a:lnSpc>
              <a:spcBef>
                <a:spcPts val="1200"/>
              </a:spcBef>
              <a:spcAft>
                <a:spcPts val="0"/>
              </a:spcAft>
              <a:buSzPct val="117647"/>
              <a:buNone/>
            </a:pPr>
            <a:r>
              <a:rPr lang="en"/>
              <a:t>8.Gustafsson UO,Scott MJ, HubnerM,NygrenJ,DemartinesN,FrancisN,et al. Guidelines for Perioperative Care in Elective Colorectal Surgery: Enhanced Recovery After Surgery (ERAS((R))) Society Recommendations: 2018. World journal of surgery. 2019; 43(3):659–95. https://doi.org/10.1007/s00268018-4844-y PMID:3042619033(6):391–2. https://doi.org/10.1097/EJA.0000000000000452 PMID: 27139428</a:t>
            </a:r>
            <a:endParaRPr/>
          </a:p>
          <a:p>
            <a:pPr indent="0" lvl="0" marL="0" rtl="0" algn="l">
              <a:lnSpc>
                <a:spcPct val="115000"/>
              </a:lnSpc>
              <a:spcBef>
                <a:spcPts val="1200"/>
              </a:spcBef>
              <a:spcAft>
                <a:spcPts val="0"/>
              </a:spcAft>
              <a:buSzPct val="117647"/>
              <a:buNone/>
            </a:pPr>
            <a:r>
              <a:t/>
            </a:r>
            <a:endParaRPr/>
          </a:p>
          <a:p>
            <a:pPr indent="0" lvl="0" marL="0" rtl="0" algn="l">
              <a:lnSpc>
                <a:spcPct val="115000"/>
              </a:lnSpc>
              <a:spcBef>
                <a:spcPts val="1200"/>
              </a:spcBef>
              <a:spcAft>
                <a:spcPts val="1200"/>
              </a:spcAft>
              <a:buSzPct val="117647"/>
              <a:buNone/>
            </a:pPr>
            <a:r>
              <a:t/>
            </a:r>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7" name="Shape 297"/>
        <p:cNvGrpSpPr/>
        <p:nvPr/>
      </p:nvGrpSpPr>
      <p:grpSpPr>
        <a:xfrm>
          <a:off x="0" y="0"/>
          <a:ext cx="0" cy="0"/>
          <a:chOff x="0" y="0"/>
          <a:chExt cx="0" cy="0"/>
        </a:xfrm>
      </p:grpSpPr>
      <p:sp>
        <p:nvSpPr>
          <p:cNvPr id="298" name="Google Shape;298;p5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t/>
            </a:r>
            <a:endParaRPr/>
          </a:p>
        </p:txBody>
      </p:sp>
      <p:sp>
        <p:nvSpPr>
          <p:cNvPr id="299" name="Google Shape;299;p53"/>
          <p:cNvSpPr txBox="1"/>
          <p:nvPr>
            <p:ph idx="1" type="body"/>
          </p:nvPr>
        </p:nvSpPr>
        <p:spPr>
          <a:xfrm>
            <a:off x="553199" y="1351999"/>
            <a:ext cx="8037600" cy="3256500"/>
          </a:xfrm>
          <a:prstGeom prst="rect">
            <a:avLst/>
          </a:prstGeom>
          <a:noFill/>
          <a:ln>
            <a:noFill/>
          </a:ln>
        </p:spPr>
        <p:txBody>
          <a:bodyPr anchorCtr="0" anchor="t" bIns="91425" lIns="91425" spcFirstLastPara="1" rIns="91425" wrap="square" tIns="91425">
            <a:normAutofit fontScale="25000"/>
          </a:bodyPr>
          <a:lstStyle/>
          <a:p>
            <a:pPr indent="0" lvl="0" marL="0" rtl="0" algn="l">
              <a:lnSpc>
                <a:spcPct val="115000"/>
              </a:lnSpc>
              <a:spcBef>
                <a:spcPts val="0"/>
              </a:spcBef>
              <a:spcAft>
                <a:spcPts val="0"/>
              </a:spcAft>
              <a:buSzPct val="100000"/>
              <a:buNone/>
            </a:pPr>
            <a:r>
              <a:t/>
            </a:r>
            <a:endParaRPr/>
          </a:p>
          <a:p>
            <a:pPr indent="0" lvl="0" marL="0" rtl="0" algn="l">
              <a:lnSpc>
                <a:spcPct val="115000"/>
              </a:lnSpc>
              <a:spcBef>
                <a:spcPts val="1200"/>
              </a:spcBef>
              <a:spcAft>
                <a:spcPts val="0"/>
              </a:spcAft>
              <a:buSzPct val="100000"/>
              <a:buNone/>
            </a:pPr>
            <a:r>
              <a:rPr lang="en"/>
              <a:t>1.BagnallNM,MalietzisG,KennedyRH,AthanasiouT,FaizO, DarziA.Asystematicreviewof enhanced recovery care after colorectal surgery in elderly patients. Colorectal disease: the official journal of the Association of Coloproctology of Great Britain and Ireland. 2014; 16(12):947–56. </a:t>
            </a:r>
            <a:endParaRPr/>
          </a:p>
          <a:p>
            <a:pPr indent="0" lvl="0" marL="0" rtl="0" algn="l">
              <a:lnSpc>
                <a:spcPct val="115000"/>
              </a:lnSpc>
              <a:spcBef>
                <a:spcPts val="1200"/>
              </a:spcBef>
              <a:spcAft>
                <a:spcPts val="0"/>
              </a:spcAft>
              <a:buSzPct val="100000"/>
              <a:buNone/>
            </a:pPr>
            <a:r>
              <a:rPr lang="en"/>
              <a:t>11. Ljungqvist O,HubnerM.Enhancedrecoveryaftersurgery-ERAS-principles, practice and feasibility in the elderly. Aging Clin Exp Res. 2018; 30(3):249–52. https://doi.org/10.1007/s40520-018-0905-1 PMID:29453605 </a:t>
            </a:r>
            <a:endParaRPr/>
          </a:p>
          <a:p>
            <a:pPr indent="0" lvl="0" marL="0" rtl="0" algn="l">
              <a:lnSpc>
                <a:spcPct val="115000"/>
              </a:lnSpc>
              <a:spcBef>
                <a:spcPts val="1200"/>
              </a:spcBef>
              <a:spcAft>
                <a:spcPts val="0"/>
              </a:spcAft>
              <a:buSzPct val="100000"/>
              <a:buNone/>
            </a:pPr>
            <a:r>
              <a:rPr lang="en"/>
              <a:t>12. FagardK,WolthuisA,D’HooreA,VerhaegenM,TournoyJ,FlamaingJ,etal.Asystematicreviewof the intervention components, adherence and outcomesof enhanced recoveryprogrammes in older patients undergoing elective colorectal surgery. BMC geriatrics. 2019; 19(1):157. https://doi.org/10. 1186/s12877-019-1158-3 PMID: 31170933 </a:t>
            </a:r>
            <a:endParaRPr/>
          </a:p>
          <a:p>
            <a:pPr indent="0" lvl="0" marL="0" rtl="0" algn="l">
              <a:lnSpc>
                <a:spcPct val="115000"/>
              </a:lnSpc>
              <a:spcBef>
                <a:spcPts val="1200"/>
              </a:spcBef>
              <a:spcAft>
                <a:spcPts val="0"/>
              </a:spcAft>
              <a:buSzPct val="100000"/>
              <a:buNone/>
            </a:pPr>
            <a:r>
              <a:rPr lang="en"/>
              <a:t>13. GustafssonUO,ScottMJ,SchwenkW,DemartinesN,RoulinD,FrancisN,etal.Guidelinesforperioperative care in elective colonic surgery: Enhanced Recovery After Surgery (ERAS(R)) Society recommendations. Clinical nutrition (Edinburgh, Scotland). 2012; 31(6):783–800. </a:t>
            </a:r>
            <a:endParaRPr/>
          </a:p>
          <a:p>
            <a:pPr indent="0" lvl="0" marL="0" rtl="0" algn="l">
              <a:lnSpc>
                <a:spcPct val="115000"/>
              </a:lnSpc>
              <a:spcBef>
                <a:spcPts val="1200"/>
              </a:spcBef>
              <a:spcAft>
                <a:spcPts val="0"/>
              </a:spcAft>
              <a:buSzPct val="100000"/>
              <a:buNone/>
            </a:pPr>
            <a:r>
              <a:rPr lang="en"/>
              <a:t>14. NygrenJ,ThackerJ,CarliF, FearonKC,Norderval S,LoboDN,etal.Guidelinesfor perioperative care in elective rectal/pelvic surgery: Enhanced Recovery After Surgery (ERAS(R)) Society recommendations. Clinical nutrition (Edinburgh, Scotland). 2012; 31(6):801–16. </a:t>
            </a:r>
            <a:endParaRPr/>
          </a:p>
          <a:p>
            <a:pPr indent="0" lvl="0" marL="0" rtl="0" algn="l">
              <a:lnSpc>
                <a:spcPct val="115000"/>
              </a:lnSpc>
              <a:spcBef>
                <a:spcPts val="1200"/>
              </a:spcBef>
              <a:spcAft>
                <a:spcPts val="0"/>
              </a:spcAft>
              <a:buSzPct val="100000"/>
              <a:buNone/>
            </a:pPr>
            <a:r>
              <a:rPr lang="en"/>
              <a:t>15. BraesT,FlamaingJ,SterckxW,LipkensP,SabbeM,deRooijSE,etal.Predictingthe risk offunctional decline in older patients admitted to the hospital: a comparison of three screening instruments. Age and ageing. 2009; 38(5):600–3. https://doi.org/10.1093/ageing/afp097 PMID: 19556324 </a:t>
            </a:r>
            <a:endParaRPr/>
          </a:p>
          <a:p>
            <a:pPr indent="0" lvl="0" marL="0" rtl="0" algn="l">
              <a:lnSpc>
                <a:spcPct val="115000"/>
              </a:lnSpc>
              <a:spcBef>
                <a:spcPts val="1200"/>
              </a:spcBef>
              <a:spcAft>
                <a:spcPts val="0"/>
              </a:spcAft>
              <a:buSzPct val="100000"/>
              <a:buNone/>
            </a:pPr>
            <a:r>
              <a:rPr lang="en"/>
              <a:t>16. KondrupJ,AllisonSP,Elia M,VellasB, PlauthM.ESPENguidelinesfor nutrition screening 2002.Clinical nutrition (Edinburgh, Scotland). 2003; 22(4):415–21.</a:t>
            </a:r>
            <a:endParaRPr/>
          </a:p>
          <a:p>
            <a:pPr indent="0" lvl="0" marL="0" rtl="0" algn="l">
              <a:lnSpc>
                <a:spcPct val="115000"/>
              </a:lnSpc>
              <a:spcBef>
                <a:spcPts val="1200"/>
              </a:spcBef>
              <a:spcAft>
                <a:spcPts val="0"/>
              </a:spcAft>
              <a:buSzPct val="100000"/>
              <a:buNone/>
            </a:pPr>
            <a:r>
              <a:rPr lang="en"/>
              <a:t> 17. CharlsonME,PompeiP,AlesKL,MacKenzieCR.Anewmethodofclassifyingprognosticcomorbidity in longitudinal studies: development and validation. J Chronic Dis. 1987; 40(5):373–83. https://doi.org/ 10.1016/0021-9681(87)90171-8 PMID: 3558716 </a:t>
            </a:r>
            <a:endParaRPr/>
          </a:p>
          <a:p>
            <a:pPr indent="0" lvl="0" marL="0" rtl="0" algn="l">
              <a:lnSpc>
                <a:spcPct val="115000"/>
              </a:lnSpc>
              <a:spcBef>
                <a:spcPts val="1200"/>
              </a:spcBef>
              <a:spcAft>
                <a:spcPts val="0"/>
              </a:spcAft>
              <a:buSzPct val="100000"/>
              <a:buNone/>
            </a:pPr>
            <a:r>
              <a:rPr lang="en"/>
              <a:t>18. CharlsonM,SzatrowskiTP,PetersonJ,GoldJ.Validationof a combinedcomorbidity index. Journal of clinical epidemiology. 1994; 47(11):1245–51. https://doi.org/10.1016/0895-4356(94)90129-5 PMID: 7722560</a:t>
            </a:r>
            <a:endParaRPr/>
          </a:p>
          <a:p>
            <a:pPr indent="0" lvl="0" marL="0" rtl="0" algn="l">
              <a:lnSpc>
                <a:spcPct val="115000"/>
              </a:lnSpc>
              <a:spcBef>
                <a:spcPts val="1200"/>
              </a:spcBef>
              <a:spcAft>
                <a:spcPts val="0"/>
              </a:spcAft>
              <a:buSzPct val="100000"/>
              <a:buNone/>
            </a:pPr>
            <a:r>
              <a:rPr lang="en"/>
              <a:t> 19. WHO.Obesity:PreventingandManagingtheGlobalEpidemic. TechnicalReport Series894.2004:9.</a:t>
            </a:r>
            <a:endParaRPr/>
          </a:p>
          <a:p>
            <a:pPr indent="0" lvl="0" marL="0" rtl="0" algn="l">
              <a:lnSpc>
                <a:spcPct val="115000"/>
              </a:lnSpc>
              <a:spcBef>
                <a:spcPts val="1200"/>
              </a:spcBef>
              <a:spcAft>
                <a:spcPts val="1200"/>
              </a:spcAft>
              <a:buSzPct val="100000"/>
              <a:buNone/>
            </a:pPr>
            <a:r>
              <a:rPr lang="en"/>
              <a:t> 20. OwensWD,FeltsJA,SpitznagelELJr.ASAphysicalstatusclassifications: a study of consistency of ratings. Anesthesiology. 1978; 49(4):239–43. PMID: 697077 21. ApfelCC,LaaraE,KoivurantaM,GreimCA,RoewerN.Asimplifiedrisk scoreforpredictingpostoperative nausea and vomiting: conclusions from cross-validations between two centers. Anesthesiology. 1999; 91(3):693–700. PMID: 10485781 22. GanTJ,DiemunschP,HabibAS,KovacA,KrankeP,MeyerTA,etal.Consensusguidelinesforthe managementofpostoperative nausea and vomiting. Anesthesia and analgesia. 2014; 118(1):85–113. https://doi.org/10.1213/ANE.0000000000000002 PMID: 24356162</a:t>
            </a:r>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3" name="Shape 303"/>
        <p:cNvGrpSpPr/>
        <p:nvPr/>
      </p:nvGrpSpPr>
      <p:grpSpPr>
        <a:xfrm>
          <a:off x="0" y="0"/>
          <a:ext cx="0" cy="0"/>
          <a:chOff x="0" y="0"/>
          <a:chExt cx="0" cy="0"/>
        </a:xfrm>
      </p:grpSpPr>
      <p:sp>
        <p:nvSpPr>
          <p:cNvPr id="304" name="Google Shape;304;p54"/>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p>
            <a:pPr indent="0" lvl="0" marL="0" rtl="0" algn="ctr">
              <a:lnSpc>
                <a:spcPct val="100000"/>
              </a:lnSpc>
              <a:spcBef>
                <a:spcPts val="0"/>
              </a:spcBef>
              <a:spcAft>
                <a:spcPts val="0"/>
              </a:spcAft>
              <a:buSzPts val="5200"/>
              <a:buNone/>
            </a:pPr>
            <a:r>
              <a:rPr lang="en"/>
              <a:t>Thank you </a:t>
            </a:r>
            <a:endParaRPr/>
          </a:p>
        </p:txBody>
      </p:sp>
      <p:sp>
        <p:nvSpPr>
          <p:cNvPr id="305" name="Google Shape;305;p54"/>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p>
            <a:pPr indent="0" lvl="0" marL="0" rtl="0" algn="ctr">
              <a:lnSpc>
                <a:spcPct val="100000"/>
              </a:lnSpc>
              <a:spcBef>
                <a:spcPts val="0"/>
              </a:spcBef>
              <a:spcAft>
                <a:spcPts val="0"/>
              </a:spcAft>
              <a:buSzPts val="2800"/>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t>Materials and methods</a:t>
            </a:r>
            <a:endParaRPr/>
          </a:p>
        </p:txBody>
      </p:sp>
      <p:sp>
        <p:nvSpPr>
          <p:cNvPr id="81" name="Google Shape;81;p17"/>
          <p:cNvSpPr txBox="1"/>
          <p:nvPr>
            <p:ph idx="1" type="body"/>
          </p:nvPr>
        </p:nvSpPr>
        <p:spPr>
          <a:xfrm>
            <a:off x="406457" y="1187414"/>
            <a:ext cx="8520600" cy="3416400"/>
          </a:xfrm>
          <a:prstGeom prst="rect">
            <a:avLst/>
          </a:prstGeom>
          <a:noFill/>
          <a:ln>
            <a:noFill/>
          </a:ln>
        </p:spPr>
        <p:txBody>
          <a:bodyPr anchorCtr="0" anchor="t" bIns="91425" lIns="91425" spcFirstLastPara="1" rIns="91425" wrap="square" tIns="91425">
            <a:normAutofit/>
          </a:bodyPr>
          <a:lstStyle/>
          <a:p>
            <a:pPr indent="-342900" lvl="0" marL="457200" rtl="0" algn="l">
              <a:lnSpc>
                <a:spcPct val="115000"/>
              </a:lnSpc>
              <a:spcBef>
                <a:spcPts val="0"/>
              </a:spcBef>
              <a:spcAft>
                <a:spcPts val="0"/>
              </a:spcAft>
              <a:buSzPts val="1800"/>
              <a:buChar char="●"/>
            </a:pPr>
            <a:r>
              <a:rPr lang="en"/>
              <a:t>Patients aged 70 years and over who underwent elective colorectal resections in an ERP in 2017 in </a:t>
            </a:r>
            <a:r>
              <a:rPr lang="en"/>
              <a:t>University Hospital Leuven </a:t>
            </a:r>
            <a:endParaRPr/>
          </a:p>
          <a:p>
            <a:pPr indent="-342900" lvl="0" marL="457200" rtl="0" algn="l">
              <a:lnSpc>
                <a:spcPct val="115000"/>
              </a:lnSpc>
              <a:spcBef>
                <a:spcPts val="0"/>
              </a:spcBef>
              <a:spcAft>
                <a:spcPts val="0"/>
              </a:spcAft>
              <a:buSzPts val="1800"/>
              <a:buChar char="●"/>
            </a:pPr>
            <a:r>
              <a:rPr lang="en"/>
              <a:t>Male -48, Female- 48</a:t>
            </a:r>
            <a:endParaRPr/>
          </a:p>
          <a:p>
            <a:pPr indent="0" lvl="0" marL="0" rtl="0" algn="l">
              <a:lnSpc>
                <a:spcPct val="115000"/>
              </a:lnSpc>
              <a:spcBef>
                <a:spcPts val="0"/>
              </a:spcBef>
              <a:spcAft>
                <a:spcPts val="0"/>
              </a:spcAft>
              <a:buNone/>
            </a:pPr>
            <a:r>
              <a:t/>
            </a:r>
            <a:endParaRPr/>
          </a:p>
          <a:p>
            <a:pPr indent="0" lvl="0" marL="0" rtl="0" algn="l">
              <a:lnSpc>
                <a:spcPct val="115000"/>
              </a:lnSpc>
              <a:spcBef>
                <a:spcPts val="0"/>
              </a:spcBef>
              <a:spcAft>
                <a:spcPts val="0"/>
              </a:spcAft>
              <a:buSzPts val="1800"/>
              <a:buNone/>
            </a:pPr>
            <a:r>
              <a:t/>
            </a:r>
            <a:endParaRPr/>
          </a:p>
          <a:p>
            <a:pPr indent="0" lvl="0" marL="0" rtl="0" algn="l">
              <a:lnSpc>
                <a:spcPct val="115000"/>
              </a:lnSpc>
              <a:spcBef>
                <a:spcPts val="0"/>
              </a:spcBef>
              <a:spcAft>
                <a:spcPts val="0"/>
              </a:spcAft>
              <a:buSzPts val="1800"/>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Exclusion </a:t>
            </a:r>
            <a:r>
              <a:rPr lang="en"/>
              <a:t>criteria </a:t>
            </a:r>
            <a:endParaRPr/>
          </a:p>
        </p:txBody>
      </p:sp>
      <p:sp>
        <p:nvSpPr>
          <p:cNvPr id="87" name="Google Shape;87;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Patients undergoing </a:t>
            </a:r>
            <a:endParaRPr/>
          </a:p>
          <a:p>
            <a:pPr indent="-342900" lvl="0" marL="457200" rtl="0" algn="l">
              <a:spcBef>
                <a:spcPts val="0"/>
              </a:spcBef>
              <a:spcAft>
                <a:spcPts val="0"/>
              </a:spcAft>
              <a:buSzPts val="1800"/>
              <a:buChar char="●"/>
            </a:pPr>
            <a:r>
              <a:rPr lang="en"/>
              <a:t>emergency surgery,</a:t>
            </a:r>
            <a:endParaRPr/>
          </a:p>
          <a:p>
            <a:pPr indent="-342900" lvl="0" marL="457200" rtl="0" algn="l">
              <a:spcBef>
                <a:spcPts val="0"/>
              </a:spcBef>
              <a:spcAft>
                <a:spcPts val="0"/>
              </a:spcAft>
              <a:buSzPts val="1800"/>
              <a:buChar char="●"/>
            </a:pPr>
            <a:r>
              <a:rPr lang="en"/>
              <a:t> hyperthermic intraperitoneal chemotherapy, </a:t>
            </a:r>
            <a:endParaRPr/>
          </a:p>
          <a:p>
            <a:pPr indent="-342900" lvl="0" marL="457200" rtl="0" algn="l">
              <a:spcBef>
                <a:spcPts val="0"/>
              </a:spcBef>
              <a:spcAft>
                <a:spcPts val="0"/>
              </a:spcAft>
              <a:buSzPts val="1800"/>
              <a:buChar char="●"/>
            </a:pPr>
            <a:r>
              <a:rPr lang="en"/>
              <a:t>adhesiolysis, </a:t>
            </a:r>
            <a:endParaRPr/>
          </a:p>
          <a:p>
            <a:pPr indent="-342900" lvl="0" marL="457200" rtl="0" algn="l">
              <a:spcBef>
                <a:spcPts val="0"/>
              </a:spcBef>
              <a:spcAft>
                <a:spcPts val="0"/>
              </a:spcAft>
              <a:buSzPts val="1800"/>
              <a:buChar char="●"/>
            </a:pPr>
            <a:r>
              <a:rPr lang="en"/>
              <a:t>stoma closure or transit repair, </a:t>
            </a:r>
            <a:endParaRPr/>
          </a:p>
          <a:p>
            <a:pPr indent="-342900" lvl="0" marL="457200" rtl="0" algn="l">
              <a:spcBef>
                <a:spcPts val="0"/>
              </a:spcBef>
              <a:spcAft>
                <a:spcPts val="0"/>
              </a:spcAft>
              <a:buSzPts val="1800"/>
              <a:buChar char="●"/>
            </a:pPr>
            <a:r>
              <a:rPr lang="en"/>
              <a:t>rectopexy or prolapse surgery, </a:t>
            </a:r>
            <a:endParaRPr/>
          </a:p>
          <a:p>
            <a:pPr indent="-342900" lvl="0" marL="457200" rtl="0" algn="l">
              <a:spcBef>
                <a:spcPts val="0"/>
              </a:spcBef>
              <a:spcAft>
                <a:spcPts val="0"/>
              </a:spcAft>
              <a:buSzPts val="1800"/>
              <a:buChar char="●"/>
            </a:pPr>
            <a:r>
              <a:rPr lang="en"/>
              <a:t>transanal procedures,</a:t>
            </a:r>
            <a:endParaRPr/>
          </a:p>
          <a:p>
            <a:pPr indent="-342900" lvl="0" marL="457200" rtl="0" algn="l">
              <a:spcBef>
                <a:spcPts val="0"/>
              </a:spcBef>
              <a:spcAft>
                <a:spcPts val="0"/>
              </a:spcAft>
              <a:buSzPts val="1800"/>
              <a:buChar char="●"/>
            </a:pPr>
            <a:r>
              <a:rPr lang="en"/>
              <a:t> proctological operations or local stoma procedures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93" name="Google Shape;93;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a:t>Demographic variables</a:t>
            </a:r>
            <a:endParaRPr b="1"/>
          </a:p>
          <a:p>
            <a:pPr indent="0" lvl="0" marL="0" rtl="0" algn="l">
              <a:spcBef>
                <a:spcPts val="0"/>
              </a:spcBef>
              <a:spcAft>
                <a:spcPts val="0"/>
              </a:spcAft>
              <a:buNone/>
            </a:pPr>
            <a:r>
              <a:t/>
            </a:r>
            <a:endParaRPr/>
          </a:p>
          <a:p>
            <a:pPr indent="0" lvl="0" marL="0" rtl="0" algn="l">
              <a:spcBef>
                <a:spcPts val="0"/>
              </a:spcBef>
              <a:spcAft>
                <a:spcPts val="0"/>
              </a:spcAft>
              <a:buNone/>
            </a:pPr>
            <a:r>
              <a:rPr lang="en"/>
              <a:t>  Age</a:t>
            </a:r>
            <a:endParaRPr/>
          </a:p>
          <a:p>
            <a:pPr indent="0" lvl="0" marL="0" rtl="0" algn="l">
              <a:spcBef>
                <a:spcPts val="0"/>
              </a:spcBef>
              <a:spcAft>
                <a:spcPts val="0"/>
              </a:spcAft>
              <a:buNone/>
            </a:pPr>
            <a:r>
              <a:rPr lang="en"/>
              <a:t>  Gender</a:t>
            </a:r>
            <a:endParaRPr/>
          </a:p>
          <a:p>
            <a:pPr indent="0" lvl="0" marL="0" rtl="0" algn="l">
              <a:spcBef>
                <a:spcPts val="0"/>
              </a:spcBef>
              <a:spcAft>
                <a:spcPts val="0"/>
              </a:spcAft>
              <a:buNone/>
            </a:pPr>
            <a:r>
              <a:rPr lang="en"/>
              <a:t>  Living </a:t>
            </a:r>
            <a:r>
              <a:rPr lang="en"/>
              <a:t>situation- home, assisted living facility , nursing home</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0"/>
          <p:cNvSpPr txBox="1"/>
          <p:nvPr>
            <p:ph type="title"/>
          </p:nvPr>
        </p:nvSpPr>
        <p:spPr>
          <a:xfrm>
            <a:off x="311700" y="0"/>
            <a:ext cx="8520600" cy="503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99" name="Google Shape;99;p20"/>
          <p:cNvSpPr txBox="1"/>
          <p:nvPr>
            <p:ph idx="1" type="body"/>
          </p:nvPr>
        </p:nvSpPr>
        <p:spPr>
          <a:xfrm>
            <a:off x="311700" y="408627"/>
            <a:ext cx="8520600" cy="4124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a:t>Clinical baseline variables</a:t>
            </a:r>
            <a:r>
              <a:rPr lang="en"/>
              <a:t> </a:t>
            </a:r>
            <a:endParaRPr/>
          </a:p>
          <a:p>
            <a:pPr indent="0" lvl="0" marL="0" rtl="0" algn="l">
              <a:spcBef>
                <a:spcPts val="0"/>
              </a:spcBef>
              <a:spcAft>
                <a:spcPts val="0"/>
              </a:spcAft>
              <a:buNone/>
            </a:pPr>
            <a:r>
              <a:t/>
            </a:r>
            <a:endParaRPr/>
          </a:p>
          <a:p>
            <a:pPr indent="-342900" lvl="0" marL="457200" rtl="0" algn="l">
              <a:spcBef>
                <a:spcPts val="0"/>
              </a:spcBef>
              <a:spcAft>
                <a:spcPts val="0"/>
              </a:spcAft>
              <a:buSzPts val="1800"/>
              <a:buChar char="●"/>
            </a:pPr>
            <a:r>
              <a:rPr lang="en"/>
              <a:t>Flemish version of the Triage Risk Screening Tool (fTRST), </a:t>
            </a:r>
            <a:endParaRPr/>
          </a:p>
          <a:p>
            <a:pPr indent="-342900" lvl="0" marL="457200" rtl="0" algn="l">
              <a:spcBef>
                <a:spcPts val="0"/>
              </a:spcBef>
              <a:spcAft>
                <a:spcPts val="0"/>
              </a:spcAft>
              <a:buSzPts val="1800"/>
              <a:buChar char="●"/>
            </a:pPr>
            <a:r>
              <a:rPr lang="en"/>
              <a:t>number of medications, </a:t>
            </a:r>
            <a:endParaRPr/>
          </a:p>
          <a:p>
            <a:pPr indent="-342900" lvl="0" marL="457200" rtl="0" algn="l">
              <a:spcBef>
                <a:spcPts val="0"/>
              </a:spcBef>
              <a:spcAft>
                <a:spcPts val="0"/>
              </a:spcAft>
              <a:buSzPts val="1800"/>
              <a:buChar char="●"/>
            </a:pPr>
            <a:r>
              <a:rPr lang="en"/>
              <a:t>nutritional risk score (NRS-2002)</a:t>
            </a:r>
            <a:endParaRPr/>
          </a:p>
          <a:p>
            <a:pPr indent="-342900" lvl="0" marL="457200" rtl="0" algn="l">
              <a:spcBef>
                <a:spcPts val="0"/>
              </a:spcBef>
              <a:spcAft>
                <a:spcPts val="0"/>
              </a:spcAft>
              <a:buSzPts val="1800"/>
              <a:buChar char="●"/>
            </a:pPr>
            <a:r>
              <a:rPr lang="en"/>
              <a:t>Charlson Comorbidity Index (CCI) </a:t>
            </a:r>
            <a:endParaRPr/>
          </a:p>
          <a:p>
            <a:pPr indent="-342900" lvl="0" marL="457200" rtl="0" algn="l">
              <a:spcBef>
                <a:spcPts val="0"/>
              </a:spcBef>
              <a:spcAft>
                <a:spcPts val="0"/>
              </a:spcAft>
              <a:buSzPts val="1800"/>
              <a:buChar char="●"/>
            </a:pPr>
            <a:r>
              <a:rPr lang="en"/>
              <a:t>age adjusted CCI (ACCI), </a:t>
            </a:r>
            <a:endParaRPr/>
          </a:p>
          <a:p>
            <a:pPr indent="-342900" lvl="0" marL="457200" rtl="0" algn="l">
              <a:spcBef>
                <a:spcPts val="0"/>
              </a:spcBef>
              <a:spcAft>
                <a:spcPts val="0"/>
              </a:spcAft>
              <a:buSzPts val="1800"/>
              <a:buChar char="●"/>
            </a:pPr>
            <a:r>
              <a:rPr lang="en"/>
              <a:t>height,</a:t>
            </a:r>
            <a:endParaRPr/>
          </a:p>
          <a:p>
            <a:pPr indent="-342900" lvl="0" marL="457200" rtl="0" algn="l">
              <a:spcBef>
                <a:spcPts val="0"/>
              </a:spcBef>
              <a:spcAft>
                <a:spcPts val="0"/>
              </a:spcAft>
              <a:buSzPts val="1800"/>
              <a:buChar char="●"/>
            </a:pPr>
            <a:r>
              <a:rPr lang="en"/>
              <a:t> weight, </a:t>
            </a:r>
            <a:endParaRPr/>
          </a:p>
          <a:p>
            <a:pPr indent="-342900" lvl="0" marL="457200" rtl="0" algn="l">
              <a:spcBef>
                <a:spcPts val="0"/>
              </a:spcBef>
              <a:spcAft>
                <a:spcPts val="0"/>
              </a:spcAft>
              <a:buSzPts val="1800"/>
              <a:buChar char="●"/>
            </a:pPr>
            <a:r>
              <a:rPr lang="en"/>
              <a:t>cancer or benign diagnosis,</a:t>
            </a:r>
            <a:endParaRPr/>
          </a:p>
          <a:p>
            <a:pPr indent="-342900" lvl="0" marL="457200" rtl="0" algn="l">
              <a:spcBef>
                <a:spcPts val="0"/>
              </a:spcBef>
              <a:spcAft>
                <a:spcPts val="0"/>
              </a:spcAft>
              <a:buSzPts val="1800"/>
              <a:buChar char="●"/>
            </a:pPr>
            <a:r>
              <a:rPr lang="en"/>
              <a:t>preoperative treatment for cancer with chemo-or radiotherapy.</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05" name="Google Shape;105;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a:p>
        </p:txBody>
      </p:sp>
      <p:pic>
        <p:nvPicPr>
          <p:cNvPr id="106" name="Google Shape;106;p21"/>
          <p:cNvPicPr preferRelativeResize="0"/>
          <p:nvPr/>
        </p:nvPicPr>
        <p:blipFill>
          <a:blip r:embed="rId3">
            <a:alphaModFix/>
          </a:blip>
          <a:stretch>
            <a:fillRect/>
          </a:stretch>
        </p:blipFill>
        <p:spPr>
          <a:xfrm>
            <a:off x="1122475" y="445025"/>
            <a:ext cx="6032099" cy="44971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