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8" r:id="rId9"/>
    <p:sldId id="267" r:id="rId10"/>
    <p:sldId id="266" r:id="rId11"/>
    <p:sldId id="269" r:id="rId12"/>
    <p:sldId id="270" r:id="rId13"/>
    <p:sldId id="271" r:id="rId14"/>
    <p:sldId id="272" r:id="rId15"/>
    <p:sldId id="273" r:id="rId16"/>
    <p:sldId id="274" r:id="rId17"/>
    <p:sldId id="275" r:id="rId18"/>
    <p:sldId id="276" r:id="rId19"/>
    <p:sldId id="277" r:id="rId20"/>
    <p:sldId id="278" r:id="rId21"/>
    <p:sldId id="283" r:id="rId22"/>
    <p:sldId id="284" r:id="rId23"/>
    <p:sldId id="279" r:id="rId24"/>
    <p:sldId id="281" r:id="rId25"/>
    <p:sldId id="282" r:id="rId26"/>
    <p:sldId id="285" r:id="rId27"/>
    <p:sldId id="286" r:id="rId28"/>
    <p:sldId id="287" r:id="rId29"/>
    <p:sldId id="303" r:id="rId30"/>
    <p:sldId id="289" r:id="rId31"/>
    <p:sldId id="288" r:id="rId32"/>
    <p:sldId id="290" r:id="rId33"/>
    <p:sldId id="291" r:id="rId34"/>
    <p:sldId id="292" r:id="rId35"/>
    <p:sldId id="293" r:id="rId36"/>
    <p:sldId id="294" r:id="rId37"/>
    <p:sldId id="300" r:id="rId38"/>
    <p:sldId id="301" r:id="rId39"/>
    <p:sldId id="299" r:id="rId40"/>
    <p:sldId id="302" r:id="rId41"/>
    <p:sldId id="298" r:id="rId42"/>
    <p:sldId id="296" r:id="rId43"/>
    <p:sldId id="297" r:id="rId44"/>
    <p:sldId id="30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4B41-21E9-4B14-B7D3-4264231CF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3CF20C0-6255-486F-9FD7-7CA13E9B3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A551C90-2CB0-4EEF-A8CC-6FA1699D014A}"/>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5" name="Footer Placeholder 4">
            <a:extLst>
              <a:ext uri="{FF2B5EF4-FFF2-40B4-BE49-F238E27FC236}">
                <a16:creationId xmlns:a16="http://schemas.microsoft.com/office/drawing/2014/main" id="{50B91BA6-1BEB-4CEB-B69E-61B6DCFFFA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6DAC12-40AD-46A3-ACEE-780CF1380633}"/>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317714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BB17-CEE5-4206-9CEB-C95A3416F77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3C6D13-5AA7-4C5C-BB11-B91CD614A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1192D3-8883-4CE7-BE81-B694382FF9CB}"/>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5" name="Footer Placeholder 4">
            <a:extLst>
              <a:ext uri="{FF2B5EF4-FFF2-40B4-BE49-F238E27FC236}">
                <a16:creationId xmlns:a16="http://schemas.microsoft.com/office/drawing/2014/main" id="{7C698098-6B29-4D73-BB68-A68CBBEB23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397249-1313-418D-81FF-89F28E3245D9}"/>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19551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6F4BF-063E-4A2E-9081-9CCCA7CB2E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682759D-DD85-40DC-9A38-E2A6E36D82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1AFDC2-4D6D-496A-A800-D1C6F48E4B42}"/>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5" name="Footer Placeholder 4">
            <a:extLst>
              <a:ext uri="{FF2B5EF4-FFF2-40B4-BE49-F238E27FC236}">
                <a16:creationId xmlns:a16="http://schemas.microsoft.com/office/drawing/2014/main" id="{0DA49570-7B46-43EA-87C4-CEAC67A171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55A9DF-F4D9-4759-B420-832988A31771}"/>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353122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0855-E7C8-4761-B7B9-98388D5C0DF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EBBC32B-ED34-4984-87F8-00F392A90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0507BD-84BB-4996-B2A9-203F6BA755DF}"/>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5" name="Footer Placeholder 4">
            <a:extLst>
              <a:ext uri="{FF2B5EF4-FFF2-40B4-BE49-F238E27FC236}">
                <a16:creationId xmlns:a16="http://schemas.microsoft.com/office/drawing/2014/main" id="{A3D408E9-E19F-417B-8415-EB09C350D8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6204FB-BF03-48B8-87AD-E7C490A2487F}"/>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21343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32B6-7603-4677-9C3A-7E44D3F374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3A3B01F-E3EF-422C-8AF8-9F89E2C459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0C79BE-ECB4-40A7-8F6A-5E9737B374EF}"/>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5" name="Footer Placeholder 4">
            <a:extLst>
              <a:ext uri="{FF2B5EF4-FFF2-40B4-BE49-F238E27FC236}">
                <a16:creationId xmlns:a16="http://schemas.microsoft.com/office/drawing/2014/main" id="{E8F6074B-20A7-4E9A-9B46-531BFF54AB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16FBCA-9454-41BE-B459-B1FDD89DBDEF}"/>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85797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F8D0-43C0-482C-BE22-4EEDB13CA69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B84D7B-B8DB-4C29-B01B-26D6B6C7E1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E0B9594-5302-4768-891B-3A5468F8A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7CB7115-B262-4057-A53C-CB67194C2634}"/>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6" name="Footer Placeholder 5">
            <a:extLst>
              <a:ext uri="{FF2B5EF4-FFF2-40B4-BE49-F238E27FC236}">
                <a16:creationId xmlns:a16="http://schemas.microsoft.com/office/drawing/2014/main" id="{46F43E76-7921-4A52-80DD-FFF6DE6AC60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1C6CA71-43F9-4E68-828E-1A8E5056444A}"/>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40930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9B69-04D9-4B98-A28D-B7FC97CABBE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3391B55-A358-499B-A2FE-33BD5B22A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135EF-8F26-421C-B489-4D7BACD10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14FD02D-4BFE-467A-8372-027A3F221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9DCA55-A8F1-40BA-B66E-17ABEC2D8B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B6CB518-0DA4-4321-9F4C-F4F0D0BF17D3}"/>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8" name="Footer Placeholder 7">
            <a:extLst>
              <a:ext uri="{FF2B5EF4-FFF2-40B4-BE49-F238E27FC236}">
                <a16:creationId xmlns:a16="http://schemas.microsoft.com/office/drawing/2014/main" id="{92CA8C13-A7B3-4FC5-B484-CC854895A89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564F57C-E9E9-463A-9398-5B35D41DB506}"/>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88709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324A-9AD3-40FA-8AAE-C4055C8E14D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B8FD39E-DF51-4F9F-9494-4FD0B5EAA076}"/>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4" name="Footer Placeholder 3">
            <a:extLst>
              <a:ext uri="{FF2B5EF4-FFF2-40B4-BE49-F238E27FC236}">
                <a16:creationId xmlns:a16="http://schemas.microsoft.com/office/drawing/2014/main" id="{56C91752-F2BB-4EB8-9E3B-56CB9137EDB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D4EA4D4-62C9-42BA-9000-E9FF22909559}"/>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191123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00D7D-BDB3-4895-B80D-D0C06082A4FE}"/>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3" name="Footer Placeholder 2">
            <a:extLst>
              <a:ext uri="{FF2B5EF4-FFF2-40B4-BE49-F238E27FC236}">
                <a16:creationId xmlns:a16="http://schemas.microsoft.com/office/drawing/2014/main" id="{35E2F2B9-5B13-4B01-9F7E-88D81B94398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1E01BC-56F7-4068-B638-1F3D5FFE7765}"/>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301019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173C-35C0-4EC6-AD49-1F1D12DF8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5D1C1C6-0A5A-4118-8C57-C4D66A751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0E49CD-82AA-4325-92C7-D542B9D25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086AE-CC62-486E-83AD-821048D32F42}"/>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6" name="Footer Placeholder 5">
            <a:extLst>
              <a:ext uri="{FF2B5EF4-FFF2-40B4-BE49-F238E27FC236}">
                <a16:creationId xmlns:a16="http://schemas.microsoft.com/office/drawing/2014/main" id="{57A70A5B-129D-47E9-B851-098A40A88E5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35F6B7-3065-4030-9C74-68081E259630}"/>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324376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644E-E6F9-4F97-B4F9-7C97251BC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4A5323B-75E0-44E0-804E-8B296C166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871FAAC-393D-4A7D-B2B0-1F5A1E3D5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CAABB-29BB-4CAC-944D-BE349739CAB2}"/>
              </a:ext>
            </a:extLst>
          </p:cNvPr>
          <p:cNvSpPr>
            <a:spLocks noGrp="1"/>
          </p:cNvSpPr>
          <p:nvPr>
            <p:ph type="dt" sz="half" idx="10"/>
          </p:nvPr>
        </p:nvSpPr>
        <p:spPr/>
        <p:txBody>
          <a:bodyPr/>
          <a:lstStyle/>
          <a:p>
            <a:fld id="{67CF1B4B-5D76-4DC3-ADB4-31163AE13772}" type="datetimeFigureOut">
              <a:rPr lang="en-IN" smtClean="0"/>
              <a:t>04-10-2021</a:t>
            </a:fld>
            <a:endParaRPr lang="en-IN"/>
          </a:p>
        </p:txBody>
      </p:sp>
      <p:sp>
        <p:nvSpPr>
          <p:cNvPr id="6" name="Footer Placeholder 5">
            <a:extLst>
              <a:ext uri="{FF2B5EF4-FFF2-40B4-BE49-F238E27FC236}">
                <a16:creationId xmlns:a16="http://schemas.microsoft.com/office/drawing/2014/main" id="{FE53476E-E409-4FD0-AF83-97D6F91B095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3CF0CAA-52C1-4DB1-89A7-E5CDD6C935DC}"/>
              </a:ext>
            </a:extLst>
          </p:cNvPr>
          <p:cNvSpPr>
            <a:spLocks noGrp="1"/>
          </p:cNvSpPr>
          <p:nvPr>
            <p:ph type="sldNum" sz="quarter" idx="12"/>
          </p:nvPr>
        </p:nvSpPr>
        <p:spPr/>
        <p:txBody>
          <a:bodyPr/>
          <a:lstStyle/>
          <a:p>
            <a:fld id="{3CF0B862-EABF-4D73-91A7-2E649F9D6FF7}" type="slidenum">
              <a:rPr lang="en-IN" smtClean="0"/>
              <a:t>‹#›</a:t>
            </a:fld>
            <a:endParaRPr lang="en-IN"/>
          </a:p>
        </p:txBody>
      </p:sp>
    </p:spTree>
    <p:extLst>
      <p:ext uri="{BB962C8B-B14F-4D97-AF65-F5344CB8AC3E}">
        <p14:creationId xmlns:p14="http://schemas.microsoft.com/office/powerpoint/2010/main" val="283798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94207A-FC3B-42CA-8CCF-55CD71BA2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0056C3-0EF7-499A-A8F7-E2B0EB31C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2CB029-E87C-4FF4-A0BC-81831CD48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F1B4B-5D76-4DC3-ADB4-31163AE13772}" type="datetimeFigureOut">
              <a:rPr lang="en-IN" smtClean="0"/>
              <a:t>04-10-2021</a:t>
            </a:fld>
            <a:endParaRPr lang="en-IN"/>
          </a:p>
        </p:txBody>
      </p:sp>
      <p:sp>
        <p:nvSpPr>
          <p:cNvPr id="5" name="Footer Placeholder 4">
            <a:extLst>
              <a:ext uri="{FF2B5EF4-FFF2-40B4-BE49-F238E27FC236}">
                <a16:creationId xmlns:a16="http://schemas.microsoft.com/office/drawing/2014/main" id="{76718B08-6D99-49F5-A374-D31103413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D94A5D6-6A46-46EE-9A35-A69F3AFA5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0B862-EABF-4D73-91A7-2E649F9D6FF7}" type="slidenum">
              <a:rPr lang="en-IN" smtClean="0"/>
              <a:t>‹#›</a:t>
            </a:fld>
            <a:endParaRPr lang="en-IN"/>
          </a:p>
        </p:txBody>
      </p:sp>
    </p:spTree>
    <p:extLst>
      <p:ext uri="{BB962C8B-B14F-4D97-AF65-F5344CB8AC3E}">
        <p14:creationId xmlns:p14="http://schemas.microsoft.com/office/powerpoint/2010/main" val="1350872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714E-2B58-422E-9C79-FF1D132D2CD4}"/>
              </a:ext>
            </a:extLst>
          </p:cNvPr>
          <p:cNvSpPr>
            <a:spLocks noGrp="1"/>
          </p:cNvSpPr>
          <p:nvPr>
            <p:ph type="ctrTitle"/>
          </p:nvPr>
        </p:nvSpPr>
        <p:spPr>
          <a:xfrm>
            <a:off x="1524000" y="314495"/>
            <a:ext cx="9144000" cy="2387600"/>
          </a:xfrm>
        </p:spPr>
        <p:txBody>
          <a:bodyPr>
            <a:normAutofit/>
          </a:bodyPr>
          <a:lstStyle/>
          <a:p>
            <a:r>
              <a:rPr lang="en-IN" sz="3600" b="1" i="0" u="none" strike="noStrike" baseline="0" dirty="0">
                <a:latin typeface="AdvOT863180fb"/>
              </a:rPr>
              <a:t>Association of gallbladder hyperkinesia with acalculous chronic cholecystitis: </a:t>
            </a:r>
            <a:br>
              <a:rPr lang="en-IN" sz="3600" b="1" i="0" u="none" strike="noStrike" baseline="0" dirty="0">
                <a:latin typeface="AdvOT863180fb"/>
              </a:rPr>
            </a:br>
            <a:r>
              <a:rPr lang="en-IN" sz="3600" b="1" i="0" u="none" strike="noStrike" baseline="0" dirty="0">
                <a:latin typeface="AdvOT863180fb"/>
              </a:rPr>
              <a:t>A case-control study</a:t>
            </a:r>
            <a:endParaRPr lang="en-IN" sz="9600" b="1" dirty="0"/>
          </a:p>
        </p:txBody>
      </p:sp>
      <p:sp>
        <p:nvSpPr>
          <p:cNvPr id="3" name="Subtitle 2">
            <a:extLst>
              <a:ext uri="{FF2B5EF4-FFF2-40B4-BE49-F238E27FC236}">
                <a16:creationId xmlns:a16="http://schemas.microsoft.com/office/drawing/2014/main" id="{617477F6-0A64-4FF3-B1B8-5DB4CD5CB2C4}"/>
              </a:ext>
            </a:extLst>
          </p:cNvPr>
          <p:cNvSpPr>
            <a:spLocks noGrp="1"/>
          </p:cNvSpPr>
          <p:nvPr>
            <p:ph type="subTitle" idx="1"/>
          </p:nvPr>
        </p:nvSpPr>
        <p:spPr>
          <a:xfrm>
            <a:off x="1547674" y="3122644"/>
            <a:ext cx="9144000" cy="1655762"/>
          </a:xfrm>
        </p:spPr>
        <p:txBody>
          <a:bodyPr>
            <a:normAutofit fontScale="92500" lnSpcReduction="10000"/>
          </a:bodyPr>
          <a:lstStyle/>
          <a:p>
            <a:r>
              <a:rPr lang="en-IN" sz="2600" dirty="0"/>
              <a:t>JOURNAL CLUB PRESENTATION</a:t>
            </a:r>
          </a:p>
          <a:p>
            <a:r>
              <a:rPr lang="en-IN" sz="2600" dirty="0"/>
              <a:t>DEPARTMENT OF GENERAL SURGERY</a:t>
            </a:r>
          </a:p>
          <a:p>
            <a:r>
              <a:rPr lang="en-IN" sz="2600" dirty="0"/>
              <a:t>KANYAKUMARI GOVERNMENT MEDICAL COLLEGE</a:t>
            </a:r>
          </a:p>
          <a:p>
            <a:r>
              <a:rPr lang="en-IN" sz="2600" b="1" dirty="0">
                <a:solidFill>
                  <a:srgbClr val="FF0000"/>
                </a:solidFill>
              </a:rPr>
              <a:t>By Dr.JESHVIN.SV</a:t>
            </a:r>
          </a:p>
          <a:p>
            <a:endParaRPr lang="en-IN" dirty="0"/>
          </a:p>
        </p:txBody>
      </p:sp>
    </p:spTree>
    <p:extLst>
      <p:ext uri="{BB962C8B-B14F-4D97-AF65-F5344CB8AC3E}">
        <p14:creationId xmlns:p14="http://schemas.microsoft.com/office/powerpoint/2010/main" val="2785561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C395DC-D0C4-43E0-AC8B-DED92306BE87}"/>
              </a:ext>
            </a:extLst>
          </p:cNvPr>
          <p:cNvPicPr>
            <a:picLocks noGrp="1" noChangeAspect="1"/>
          </p:cNvPicPr>
          <p:nvPr>
            <p:ph idx="1"/>
          </p:nvPr>
        </p:nvPicPr>
        <p:blipFill rotWithShape="1">
          <a:blip r:embed="rId2"/>
          <a:srcRect l="22266" t="16599" r="48011" b="28076"/>
          <a:stretch/>
        </p:blipFill>
        <p:spPr>
          <a:xfrm>
            <a:off x="1580226" y="168677"/>
            <a:ext cx="8205867" cy="6689324"/>
          </a:xfrm>
        </p:spPr>
      </p:pic>
    </p:spTree>
    <p:extLst>
      <p:ext uri="{BB962C8B-B14F-4D97-AF65-F5344CB8AC3E}">
        <p14:creationId xmlns:p14="http://schemas.microsoft.com/office/powerpoint/2010/main" val="41821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00A1F-E5CC-43BB-84A8-97E9BA211801}"/>
              </a:ext>
            </a:extLst>
          </p:cNvPr>
          <p:cNvSpPr>
            <a:spLocks noGrp="1"/>
          </p:cNvSpPr>
          <p:nvPr>
            <p:ph idx="1"/>
          </p:nvPr>
        </p:nvSpPr>
        <p:spPr>
          <a:xfrm>
            <a:off x="838200" y="1029810"/>
            <a:ext cx="10515600" cy="5147153"/>
          </a:xfrm>
        </p:spPr>
        <p:txBody>
          <a:bodyPr>
            <a:normAutofit lnSpcReduction="10000"/>
          </a:bodyPr>
          <a:lstStyle/>
          <a:p>
            <a:pPr marL="0" indent="0">
              <a:buNone/>
            </a:pPr>
            <a:r>
              <a:rPr lang="en-IN" sz="3200" b="1" u="sng" dirty="0">
                <a:effectLst>
                  <a:outerShdw blurRad="38100" dist="38100" dir="2700000" algn="tl">
                    <a:srgbClr val="000000">
                      <a:alpha val="43137"/>
                    </a:srgbClr>
                  </a:outerShdw>
                </a:effectLst>
              </a:rPr>
              <a:t>DATA COLLECTION:</a:t>
            </a:r>
          </a:p>
          <a:p>
            <a:pPr marL="0" indent="0">
              <a:buNone/>
            </a:pPr>
            <a:r>
              <a:rPr lang="en-IN" dirty="0"/>
              <a:t>As this is a retrospective study, </a:t>
            </a:r>
            <a:r>
              <a:rPr lang="en-IN" dirty="0" err="1"/>
              <a:t>datas</a:t>
            </a:r>
            <a:r>
              <a:rPr lang="en-IN" dirty="0"/>
              <a:t> were collected from </a:t>
            </a:r>
            <a:r>
              <a:rPr lang="en-IN" b="1" dirty="0">
                <a:solidFill>
                  <a:srgbClr val="00B050"/>
                </a:solidFill>
              </a:rPr>
              <a:t>PATIENT CHART REVIEWS</a:t>
            </a:r>
            <a:r>
              <a:rPr lang="en-IN" dirty="0"/>
              <a:t> (Institutional Review Board Number 200903778)</a:t>
            </a:r>
          </a:p>
          <a:p>
            <a:pPr marL="0" indent="0">
              <a:buNone/>
            </a:pPr>
            <a:endParaRPr lang="en-IN" dirty="0"/>
          </a:p>
          <a:p>
            <a:pPr marL="0" indent="0">
              <a:buNone/>
            </a:pPr>
            <a:r>
              <a:rPr lang="en-IN" b="1" dirty="0" err="1">
                <a:solidFill>
                  <a:srgbClr val="FF0000"/>
                </a:solidFill>
              </a:rPr>
              <a:t>Datas</a:t>
            </a:r>
            <a:r>
              <a:rPr lang="en-IN" b="1" dirty="0">
                <a:solidFill>
                  <a:srgbClr val="FF0000"/>
                </a:solidFill>
              </a:rPr>
              <a:t> collected include:</a:t>
            </a:r>
          </a:p>
          <a:p>
            <a:r>
              <a:rPr lang="en-IN" dirty="0"/>
              <a:t>Patient demographics: age, sex, BMI</a:t>
            </a:r>
          </a:p>
          <a:p>
            <a:r>
              <a:rPr lang="en-IN" dirty="0"/>
              <a:t>Gallbladder kinetics : HIDA EF</a:t>
            </a:r>
          </a:p>
          <a:p>
            <a:r>
              <a:rPr lang="en-IN" dirty="0"/>
              <a:t>Histopathology records</a:t>
            </a:r>
          </a:p>
          <a:p>
            <a:r>
              <a:rPr lang="en-IN" dirty="0"/>
              <a:t>Chronicity of pain</a:t>
            </a:r>
          </a:p>
          <a:p>
            <a:r>
              <a:rPr lang="en-IN" dirty="0"/>
              <a:t>Whether cholecystectomy done or not</a:t>
            </a:r>
          </a:p>
          <a:p>
            <a:r>
              <a:rPr lang="en-IN" dirty="0"/>
              <a:t>Post operative complications</a:t>
            </a:r>
          </a:p>
          <a:p>
            <a:endParaRPr lang="en-IN" dirty="0"/>
          </a:p>
        </p:txBody>
      </p:sp>
    </p:spTree>
    <p:extLst>
      <p:ext uri="{BB962C8B-B14F-4D97-AF65-F5344CB8AC3E}">
        <p14:creationId xmlns:p14="http://schemas.microsoft.com/office/powerpoint/2010/main" val="277992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EBA2A-0CDE-492B-8F5E-043ED696C019}"/>
              </a:ext>
            </a:extLst>
          </p:cNvPr>
          <p:cNvSpPr>
            <a:spLocks noGrp="1"/>
          </p:cNvSpPr>
          <p:nvPr>
            <p:ph idx="1"/>
          </p:nvPr>
        </p:nvSpPr>
        <p:spPr>
          <a:xfrm>
            <a:off x="838200" y="745724"/>
            <a:ext cx="10515600" cy="5431239"/>
          </a:xfrm>
        </p:spPr>
        <p:txBody>
          <a:bodyPr/>
          <a:lstStyle/>
          <a:p>
            <a:pPr marL="0" indent="0">
              <a:buNone/>
            </a:pPr>
            <a:r>
              <a:rPr lang="en-IN" sz="3600" b="1" u="sng" dirty="0">
                <a:effectLst>
                  <a:outerShdw blurRad="38100" dist="38100" dir="2700000" algn="tl">
                    <a:srgbClr val="000000">
                      <a:alpha val="43137"/>
                    </a:srgbClr>
                  </a:outerShdw>
                </a:effectLst>
              </a:rPr>
              <a:t>DEFINITIONS:</a:t>
            </a:r>
          </a:p>
          <a:p>
            <a:pPr marL="0" indent="0" algn="l">
              <a:buNone/>
            </a:pPr>
            <a:r>
              <a:rPr lang="en-IN" i="1" u="sng" dirty="0">
                <a:solidFill>
                  <a:srgbClr val="FF0000"/>
                </a:solidFill>
                <a:effectLst>
                  <a:outerShdw blurRad="38100" dist="38100" dir="2700000" algn="tl">
                    <a:srgbClr val="000000">
                      <a:alpha val="43137"/>
                    </a:srgbClr>
                  </a:outerShdw>
                </a:effectLst>
              </a:rPr>
              <a:t>GALLBLADDER HYPERKINESIA: </a:t>
            </a:r>
            <a:r>
              <a:rPr lang="en-IN" b="0" i="0" u="none" strike="noStrike" baseline="0" dirty="0">
                <a:latin typeface="AdvOT863180fb"/>
              </a:rPr>
              <a:t>hepatobiliary iminodiacetic acid scan ejection fraction more than 80%</a:t>
            </a:r>
          </a:p>
          <a:p>
            <a:pPr marL="0" indent="0" algn="l">
              <a:buNone/>
            </a:pPr>
            <a:endParaRPr lang="en-IN" b="0" i="0" u="none" strike="noStrike" baseline="0" dirty="0">
              <a:latin typeface="AdvOT863180fb"/>
            </a:endParaRPr>
          </a:p>
          <a:p>
            <a:pPr marL="0" indent="0" algn="l">
              <a:buNone/>
            </a:pPr>
            <a:r>
              <a:rPr lang="en-IN" i="1" u="sng" dirty="0">
                <a:solidFill>
                  <a:srgbClr val="FF0000"/>
                </a:solidFill>
                <a:effectLst>
                  <a:outerShdw blurRad="38100" dist="38100" dir="2700000" algn="tl">
                    <a:srgbClr val="000000">
                      <a:alpha val="43137"/>
                    </a:srgbClr>
                  </a:outerShdw>
                </a:effectLst>
                <a:latin typeface="AdvOT863180fb"/>
              </a:rPr>
              <a:t>BILIARY PAIN: </a:t>
            </a:r>
            <a:r>
              <a:rPr lang="en-IN" sz="2400" b="0" i="0" u="none" strike="noStrike" baseline="0" dirty="0">
                <a:latin typeface="AdvOT863180fb"/>
              </a:rPr>
              <a:t>right upper quadrant or epigastric pain with one or more of the following associated features: postprandial exacerbation of pain, radiation to the back or shoulder, nausea, vomiting, gaseous symptoms, or </a:t>
            </a:r>
            <a:r>
              <a:rPr lang="en-IN" sz="2400" b="0" i="0" u="none" strike="noStrike" baseline="0" dirty="0" err="1">
                <a:latin typeface="AdvOT863180fb"/>
              </a:rPr>
              <a:t>diarrhea</a:t>
            </a:r>
            <a:r>
              <a:rPr lang="en-IN" sz="2400" b="0" i="0" u="none" strike="noStrike" baseline="0" dirty="0">
                <a:latin typeface="AdvOT863180fb"/>
              </a:rPr>
              <a:t>.</a:t>
            </a:r>
          </a:p>
          <a:p>
            <a:pPr marL="0" indent="0" algn="l">
              <a:buNone/>
            </a:pPr>
            <a:endParaRPr lang="en-IN" sz="2400" b="0" i="0" u="none" strike="noStrike" baseline="0" dirty="0">
              <a:latin typeface="AdvOT863180fb"/>
            </a:endParaRPr>
          </a:p>
          <a:p>
            <a:pPr marL="0" indent="0" algn="l">
              <a:buNone/>
            </a:pPr>
            <a:r>
              <a:rPr lang="en-IN" sz="2400" i="1" u="sng" dirty="0">
                <a:solidFill>
                  <a:srgbClr val="FF0000"/>
                </a:solidFill>
                <a:effectLst>
                  <a:outerShdw blurRad="38100" dist="38100" dir="2700000" algn="tl">
                    <a:srgbClr val="000000">
                      <a:alpha val="43137"/>
                    </a:srgbClr>
                  </a:outerShdw>
                </a:effectLst>
                <a:latin typeface="AdvOT863180fb"/>
              </a:rPr>
              <a:t>CHRONICITY OF PAIN: </a:t>
            </a:r>
            <a:r>
              <a:rPr lang="en-IN" sz="2400" b="0" i="0" u="none" strike="noStrike" baseline="0" dirty="0">
                <a:latin typeface="AdvOT863180fb"/>
              </a:rPr>
              <a:t>the period from earliest onset of pain until resolution of pain or until persistence of pain last documented in the medical record up to December 2019, which was the end of the study period</a:t>
            </a:r>
            <a:r>
              <a:rPr lang="en-IN" sz="1800" b="0" i="0" u="none" strike="noStrike" baseline="0" dirty="0">
                <a:latin typeface="AdvOT863180fb"/>
              </a:rPr>
              <a:t>.</a:t>
            </a:r>
            <a:endParaRPr lang="en-IN" dirty="0"/>
          </a:p>
        </p:txBody>
      </p:sp>
    </p:spTree>
    <p:extLst>
      <p:ext uri="{BB962C8B-B14F-4D97-AF65-F5344CB8AC3E}">
        <p14:creationId xmlns:p14="http://schemas.microsoft.com/office/powerpoint/2010/main" val="262479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3A317-672B-4119-A8CC-AD7CD338AB16}"/>
              </a:ext>
            </a:extLst>
          </p:cNvPr>
          <p:cNvSpPr>
            <a:spLocks noGrp="1"/>
          </p:cNvSpPr>
          <p:nvPr>
            <p:ph idx="1"/>
          </p:nvPr>
        </p:nvSpPr>
        <p:spPr>
          <a:xfrm>
            <a:off x="971366" y="1253331"/>
            <a:ext cx="10515600" cy="4351338"/>
          </a:xfrm>
        </p:spPr>
        <p:txBody>
          <a:bodyPr>
            <a:normAutofit/>
          </a:bodyPr>
          <a:lstStyle/>
          <a:p>
            <a:pPr marL="0" indent="0">
              <a:buNone/>
            </a:pPr>
            <a:r>
              <a:rPr lang="en-IN" sz="3600" b="1" u="sng" dirty="0">
                <a:effectLst>
                  <a:outerShdw blurRad="38100" dist="38100" dir="2700000" algn="tl">
                    <a:srgbClr val="000000">
                      <a:alpha val="43137"/>
                    </a:srgbClr>
                  </a:outerShdw>
                </a:effectLst>
              </a:rPr>
              <a:t>STATISTICAL ANALYSIS:</a:t>
            </a:r>
          </a:p>
          <a:p>
            <a:pPr marL="0" indent="0" algn="l">
              <a:buNone/>
            </a:pPr>
            <a:r>
              <a:rPr lang="en-IN" b="0" i="0" u="none" strike="noStrike" baseline="0" dirty="0">
                <a:solidFill>
                  <a:srgbClr val="000000"/>
                </a:solidFill>
                <a:latin typeface="AdvOT863180fb"/>
              </a:rPr>
              <a:t>The statistical analyses employed the </a:t>
            </a:r>
            <a:r>
              <a:rPr lang="en-IN" b="1" i="0" u="none" strike="noStrike" baseline="0" dirty="0">
                <a:solidFill>
                  <a:srgbClr val="FF0000"/>
                </a:solidFill>
                <a:latin typeface="AdvOT863180fb"/>
              </a:rPr>
              <a:t>Wilcoxon rank-sum test </a:t>
            </a:r>
            <a:r>
              <a:rPr lang="en-IN" b="0" i="0" u="none" strike="noStrike" baseline="0" dirty="0">
                <a:solidFill>
                  <a:srgbClr val="000000"/>
                </a:solidFill>
                <a:latin typeface="AdvOT863180fb"/>
              </a:rPr>
              <a:t>for continuous variables, </a:t>
            </a:r>
          </a:p>
          <a:p>
            <a:pPr marL="0" indent="0" algn="l">
              <a:buNone/>
            </a:pPr>
            <a:r>
              <a:rPr lang="en-IN" b="1" i="0" u="none" strike="noStrike" baseline="0" dirty="0">
                <a:solidFill>
                  <a:srgbClr val="FF0000"/>
                </a:solidFill>
                <a:latin typeface="AdvP3F4C13"/>
              </a:rPr>
              <a:t>Chi square </a:t>
            </a:r>
            <a:r>
              <a:rPr lang="en-IN" b="1" i="0" u="none" strike="noStrike" baseline="0" dirty="0">
                <a:solidFill>
                  <a:srgbClr val="FF0000"/>
                </a:solidFill>
                <a:latin typeface="AdvOT863180fb"/>
              </a:rPr>
              <a:t>test </a:t>
            </a:r>
            <a:r>
              <a:rPr lang="en-IN" b="0" i="0" u="none" strike="noStrike" baseline="0" dirty="0">
                <a:solidFill>
                  <a:srgbClr val="000000"/>
                </a:solidFill>
                <a:latin typeface="AdvOT863180fb"/>
              </a:rPr>
              <a:t>for dichotomous variables, </a:t>
            </a:r>
          </a:p>
          <a:p>
            <a:pPr marL="0" indent="0" algn="l">
              <a:buNone/>
            </a:pPr>
            <a:r>
              <a:rPr lang="en-IN" b="0" i="0" u="none" strike="noStrike" baseline="0" dirty="0">
                <a:solidFill>
                  <a:srgbClr val="000000"/>
                </a:solidFill>
                <a:latin typeface="AdvOT863180fb"/>
              </a:rPr>
              <a:t>and </a:t>
            </a:r>
            <a:r>
              <a:rPr lang="en-IN" b="1" i="0" u="none" strike="noStrike" baseline="0" dirty="0">
                <a:solidFill>
                  <a:srgbClr val="FF0000"/>
                </a:solidFill>
                <a:latin typeface="AdvOT863180fb"/>
              </a:rPr>
              <a:t>Firth penalized logistic regressions</a:t>
            </a:r>
            <a:r>
              <a:rPr lang="en-IN" b="0" i="0" u="none" strike="noStrike" baseline="0" dirty="0">
                <a:solidFill>
                  <a:srgbClr val="000000"/>
                </a:solidFill>
                <a:latin typeface="AdvOT863180fb"/>
              </a:rPr>
              <a:t>. </a:t>
            </a:r>
          </a:p>
          <a:p>
            <a:pPr marL="0" indent="0" algn="l">
              <a:buNone/>
            </a:pPr>
            <a:r>
              <a:rPr lang="en-IN" b="0" i="0" u="none" strike="noStrike" baseline="0" dirty="0">
                <a:solidFill>
                  <a:srgbClr val="000000"/>
                </a:solidFill>
                <a:latin typeface="AdvOT863180fb"/>
              </a:rPr>
              <a:t>Continuous data are presented as mean </a:t>
            </a:r>
            <a:r>
              <a:rPr lang="en-IN" b="0" i="0" u="none" strike="noStrike" baseline="0" dirty="0">
                <a:solidFill>
                  <a:srgbClr val="000000"/>
                </a:solidFill>
                <a:latin typeface="AdvOTb0c9bf5d"/>
              </a:rPr>
              <a:t>± </a:t>
            </a:r>
            <a:r>
              <a:rPr lang="en-IN" b="0" i="0" u="none" strike="noStrike" baseline="0" dirty="0">
                <a:solidFill>
                  <a:srgbClr val="000000"/>
                </a:solidFill>
                <a:latin typeface="AdvOT863180fb"/>
              </a:rPr>
              <a:t>standard deviation.</a:t>
            </a:r>
            <a:endParaRPr lang="en-IN" sz="4000" dirty="0"/>
          </a:p>
        </p:txBody>
      </p:sp>
    </p:spTree>
    <p:extLst>
      <p:ext uri="{BB962C8B-B14F-4D97-AF65-F5344CB8AC3E}">
        <p14:creationId xmlns:p14="http://schemas.microsoft.com/office/powerpoint/2010/main" val="155235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90FC-4E1B-41F1-8C69-B4EA74EF07ED}"/>
              </a:ext>
            </a:extLst>
          </p:cNvPr>
          <p:cNvSpPr>
            <a:spLocks noGrp="1"/>
          </p:cNvSpPr>
          <p:nvPr>
            <p:ph type="title"/>
          </p:nvPr>
        </p:nvSpPr>
        <p:spPr/>
        <p:txBody>
          <a:bodyPr>
            <a:normAutofit/>
          </a:bodyPr>
          <a:lstStyle/>
          <a:p>
            <a:r>
              <a:rPr lang="en-IN" sz="4800" b="1" u="sng" dirty="0">
                <a:effectLst>
                  <a:outerShdw blurRad="38100" dist="38100" dir="2700000" algn="tl">
                    <a:srgbClr val="000000">
                      <a:alpha val="43137"/>
                    </a:srgbClr>
                  </a:outerShdw>
                </a:effectLst>
              </a:rPr>
              <a:t>RESULTS:</a:t>
            </a:r>
          </a:p>
        </p:txBody>
      </p:sp>
      <p:sp>
        <p:nvSpPr>
          <p:cNvPr id="3" name="Content Placeholder 2">
            <a:extLst>
              <a:ext uri="{FF2B5EF4-FFF2-40B4-BE49-F238E27FC236}">
                <a16:creationId xmlns:a16="http://schemas.microsoft.com/office/drawing/2014/main" id="{F6F0A473-874C-46BD-A7DE-EB91FCCA216E}"/>
              </a:ext>
            </a:extLst>
          </p:cNvPr>
          <p:cNvSpPr>
            <a:spLocks noGrp="1"/>
          </p:cNvSpPr>
          <p:nvPr>
            <p:ph idx="1"/>
          </p:nvPr>
        </p:nvSpPr>
        <p:spPr/>
        <p:txBody>
          <a:bodyPr>
            <a:normAutofit/>
          </a:bodyPr>
          <a:lstStyle/>
          <a:p>
            <a:pPr marL="0" indent="0">
              <a:buNone/>
            </a:pPr>
            <a:r>
              <a:rPr lang="en-IN" sz="3200" b="1" u="sng" dirty="0">
                <a:effectLst>
                  <a:outerShdw blurRad="38100" dist="38100" dir="2700000" algn="tl">
                    <a:srgbClr val="000000">
                      <a:alpha val="43137"/>
                    </a:srgbClr>
                  </a:outerShdw>
                </a:effectLst>
              </a:rPr>
              <a:t>PATIENTS:</a:t>
            </a:r>
          </a:p>
          <a:p>
            <a:pPr marL="0" indent="0" algn="l">
              <a:buNone/>
            </a:pPr>
            <a:r>
              <a:rPr lang="en-IN" sz="2000" b="0" i="0" u="none" strike="noStrike" baseline="0" dirty="0">
                <a:solidFill>
                  <a:srgbClr val="000000"/>
                </a:solidFill>
                <a:latin typeface="AdvOT863180fb"/>
              </a:rPr>
              <a:t>Of </a:t>
            </a:r>
            <a:r>
              <a:rPr lang="en-IN" sz="2000" b="1" i="0" u="none" strike="noStrike" baseline="0" dirty="0">
                <a:solidFill>
                  <a:srgbClr val="FF0000"/>
                </a:solidFill>
                <a:latin typeface="AdvOT863180fb"/>
              </a:rPr>
              <a:t>1,477</a:t>
            </a:r>
            <a:r>
              <a:rPr lang="en-IN" sz="2000" b="0" i="0" u="none" strike="noStrike" baseline="0" dirty="0">
                <a:solidFill>
                  <a:srgbClr val="000000"/>
                </a:solidFill>
                <a:latin typeface="AdvOT863180fb"/>
              </a:rPr>
              <a:t> HIDA scans performed during these 5.75 years, a total of </a:t>
            </a:r>
            <a:r>
              <a:rPr lang="en-IN" sz="2000" b="1" i="0" u="none" strike="noStrike" baseline="0" dirty="0">
                <a:solidFill>
                  <a:srgbClr val="FF0000"/>
                </a:solidFill>
                <a:latin typeface="AdvOT863180fb"/>
              </a:rPr>
              <a:t>1,181</a:t>
            </a:r>
            <a:r>
              <a:rPr lang="en-IN" sz="2000" b="0" i="0" u="none" strike="noStrike" baseline="0" dirty="0">
                <a:solidFill>
                  <a:srgbClr val="000000"/>
                </a:solidFill>
                <a:latin typeface="AdvOT863180fb"/>
              </a:rPr>
              <a:t> (80%) were excluded because of other indications for a HIDA scan where the EF was not done, the HIDA EF was </a:t>
            </a:r>
            <a:r>
              <a:rPr lang="en-IN" sz="2000" b="0" i="0" u="none" strike="noStrike" baseline="0" dirty="0">
                <a:solidFill>
                  <a:srgbClr val="000000"/>
                </a:solidFill>
                <a:latin typeface="AdvOTb0c9bf5d"/>
              </a:rPr>
              <a:t>&lt;</a:t>
            </a:r>
            <a:r>
              <a:rPr lang="en-IN" sz="2000" b="0" i="0" u="none" strike="noStrike" baseline="0" dirty="0">
                <a:solidFill>
                  <a:srgbClr val="000000"/>
                </a:solidFill>
                <a:latin typeface="AdvOT863180fb"/>
              </a:rPr>
              <a:t>80%, the age was</a:t>
            </a:r>
            <a:r>
              <a:rPr lang="en-IN" sz="2000" dirty="0">
                <a:solidFill>
                  <a:srgbClr val="000000"/>
                </a:solidFill>
                <a:latin typeface="AdvOT863180fb"/>
              </a:rPr>
              <a:t> </a:t>
            </a:r>
            <a:r>
              <a:rPr lang="en-IN" sz="2000" b="0" i="0" u="none" strike="noStrike" baseline="0" dirty="0">
                <a:solidFill>
                  <a:srgbClr val="000000"/>
                </a:solidFill>
                <a:latin typeface="AdvOT863180fb"/>
              </a:rPr>
              <a:t>less than 19 y, or cholelithiasis was documented at ultrasonography or pathology. </a:t>
            </a:r>
          </a:p>
          <a:p>
            <a:pPr marL="0" indent="0" algn="l">
              <a:buNone/>
            </a:pPr>
            <a:r>
              <a:rPr lang="en-IN" sz="2000" b="0" i="0" u="none" strike="noStrike" baseline="0" dirty="0">
                <a:solidFill>
                  <a:srgbClr val="000000"/>
                </a:solidFill>
                <a:latin typeface="AdvOT863180fb"/>
              </a:rPr>
              <a:t>Of the remaining </a:t>
            </a:r>
            <a:r>
              <a:rPr lang="en-IN" sz="2000" b="1" i="0" u="none" strike="noStrike" baseline="0" dirty="0">
                <a:solidFill>
                  <a:srgbClr val="FF0000"/>
                </a:solidFill>
                <a:latin typeface="AdvOT863180fb"/>
              </a:rPr>
              <a:t>296</a:t>
            </a:r>
            <a:r>
              <a:rPr lang="en-IN" sz="2000" b="0" i="0" u="none" strike="noStrike" baseline="0" dirty="0">
                <a:solidFill>
                  <a:srgbClr val="000000"/>
                </a:solidFill>
                <a:latin typeface="AdvOT863180fb"/>
              </a:rPr>
              <a:t> adults with a HIDA EF&gt;80%, </a:t>
            </a:r>
            <a:r>
              <a:rPr lang="en-IN" sz="2000" b="1" i="0" u="none" strike="noStrike" baseline="0" dirty="0">
                <a:solidFill>
                  <a:srgbClr val="FF0000"/>
                </a:solidFill>
                <a:latin typeface="AdvOT863180fb"/>
              </a:rPr>
              <a:t>46</a:t>
            </a:r>
            <a:r>
              <a:rPr lang="en-IN" sz="2000" b="0" i="0" u="none" strike="noStrike" baseline="0" dirty="0">
                <a:solidFill>
                  <a:srgbClr val="000000"/>
                </a:solidFill>
                <a:latin typeface="AdvOT863180fb"/>
              </a:rPr>
              <a:t> (16% of 296) met our clinical eligibility criteria</a:t>
            </a:r>
          </a:p>
          <a:p>
            <a:pPr marL="0" indent="0" algn="l">
              <a:buNone/>
            </a:pPr>
            <a:r>
              <a:rPr lang="en-IN" sz="2000" b="0" i="0" u="none" strike="noStrike" baseline="0" dirty="0">
                <a:solidFill>
                  <a:srgbClr val="000000"/>
                </a:solidFill>
                <a:latin typeface="AdvOT863180fb"/>
              </a:rPr>
              <a:t>Within this </a:t>
            </a:r>
            <a:r>
              <a:rPr lang="en-IN" sz="2000" b="0" i="0" u="none" strike="noStrike" baseline="0" dirty="0">
                <a:solidFill>
                  <a:srgbClr val="000000"/>
                </a:solidFill>
                <a:latin typeface="AdvOT863180fb+fb"/>
              </a:rPr>
              <a:t>fi</a:t>
            </a:r>
            <a:r>
              <a:rPr lang="en-IN" sz="2000" b="0" i="0" u="none" strike="noStrike" baseline="0" dirty="0">
                <a:solidFill>
                  <a:srgbClr val="000000"/>
                </a:solidFill>
                <a:latin typeface="AdvOT863180fb"/>
              </a:rPr>
              <a:t>nal cohort, </a:t>
            </a:r>
            <a:r>
              <a:rPr lang="en-IN" sz="2000" b="1" i="0" u="none" strike="noStrike" baseline="0" dirty="0">
                <a:solidFill>
                  <a:srgbClr val="FF0000"/>
                </a:solidFill>
                <a:latin typeface="AdvOT863180fb"/>
              </a:rPr>
              <a:t>21</a:t>
            </a:r>
            <a:r>
              <a:rPr lang="en-IN" sz="2000" b="0" i="0" u="none" strike="noStrike" baseline="0" dirty="0">
                <a:solidFill>
                  <a:srgbClr val="000000"/>
                </a:solidFill>
                <a:latin typeface="AdvOT863180fb"/>
              </a:rPr>
              <a:t> (46%) underwent cholecystectomy (study group) and </a:t>
            </a:r>
          </a:p>
          <a:p>
            <a:pPr marL="0" indent="0" algn="l">
              <a:buNone/>
            </a:pPr>
            <a:r>
              <a:rPr lang="en-IN" sz="2000" b="1" i="0" u="none" strike="noStrike" baseline="0" dirty="0">
                <a:solidFill>
                  <a:srgbClr val="FF0000"/>
                </a:solidFill>
                <a:latin typeface="AdvOT863180fb"/>
              </a:rPr>
              <a:t>25 </a:t>
            </a:r>
            <a:r>
              <a:rPr lang="en-IN" sz="2000" b="0" i="0" u="none" strike="noStrike" baseline="0" dirty="0">
                <a:solidFill>
                  <a:srgbClr val="000000"/>
                </a:solidFill>
                <a:latin typeface="AdvOT863180fb"/>
              </a:rPr>
              <a:t>(54%) did not (control group).</a:t>
            </a:r>
            <a:endParaRPr lang="en-IN" sz="3200" dirty="0"/>
          </a:p>
        </p:txBody>
      </p:sp>
    </p:spTree>
    <p:extLst>
      <p:ext uri="{BB962C8B-B14F-4D97-AF65-F5344CB8AC3E}">
        <p14:creationId xmlns:p14="http://schemas.microsoft.com/office/powerpoint/2010/main" val="153328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073E5-5A17-4D23-B35A-CDB6239F838D}"/>
              </a:ext>
            </a:extLst>
          </p:cNvPr>
          <p:cNvSpPr>
            <a:spLocks noGrp="1"/>
          </p:cNvSpPr>
          <p:nvPr>
            <p:ph idx="1"/>
          </p:nvPr>
        </p:nvSpPr>
        <p:spPr/>
        <p:txBody>
          <a:bodyPr>
            <a:normAutofit/>
          </a:bodyPr>
          <a:lstStyle/>
          <a:p>
            <a:pPr marL="0" indent="0" algn="l">
              <a:buNone/>
            </a:pPr>
            <a:r>
              <a:rPr lang="en-IN" sz="3600" b="1" i="0" u="sng" strike="noStrike" baseline="0" dirty="0">
                <a:effectLst>
                  <a:outerShdw blurRad="38100" dist="38100" dir="2700000" algn="tl">
                    <a:srgbClr val="000000">
                      <a:alpha val="43137"/>
                    </a:srgbClr>
                  </a:outerShdw>
                </a:effectLst>
                <a:latin typeface="AdvOTb92eb7df.I"/>
              </a:rPr>
              <a:t>Demographics and HIDA EF:</a:t>
            </a:r>
          </a:p>
          <a:p>
            <a:pPr marL="0" indent="0" algn="l">
              <a:buNone/>
            </a:pPr>
            <a:r>
              <a:rPr lang="en-IN" sz="2400" b="0" i="0" u="none" strike="noStrike" baseline="0" dirty="0">
                <a:latin typeface="AdvOT863180fb"/>
              </a:rPr>
              <a:t>Values in the control and study groups, respectively, were age 40 </a:t>
            </a:r>
            <a:r>
              <a:rPr lang="en-IN" sz="2400" b="0" i="0" u="none" strike="noStrike" baseline="0" dirty="0">
                <a:latin typeface="AdvOTb0c9bf5d"/>
              </a:rPr>
              <a:t>± </a:t>
            </a:r>
            <a:r>
              <a:rPr lang="en-IN" sz="2400" b="0" i="0" u="none" strike="noStrike" baseline="0" dirty="0">
                <a:latin typeface="AdvOT863180fb"/>
              </a:rPr>
              <a:t>16 years and 39 </a:t>
            </a:r>
            <a:r>
              <a:rPr lang="en-IN" sz="2400" b="0" i="0" u="none" strike="noStrike" baseline="0" dirty="0">
                <a:latin typeface="AdvOTb0c9bf5d"/>
              </a:rPr>
              <a:t>± </a:t>
            </a:r>
            <a:r>
              <a:rPr lang="en-IN" sz="2400" b="0" i="0" u="none" strike="noStrike" baseline="0" dirty="0">
                <a:latin typeface="AdvOT863180fb"/>
              </a:rPr>
              <a:t>14 years, body mass index 28.9 </a:t>
            </a:r>
            <a:r>
              <a:rPr lang="en-IN" sz="2400" b="0" i="0" u="none" strike="noStrike" baseline="0" dirty="0">
                <a:latin typeface="AdvOTb0c9bf5d"/>
              </a:rPr>
              <a:t>± </a:t>
            </a:r>
            <a:r>
              <a:rPr lang="en-IN" sz="2400" b="0" i="0" u="none" strike="noStrike" baseline="0" dirty="0">
                <a:latin typeface="AdvOT863180fb"/>
              </a:rPr>
              <a:t>5.2 and 29.1 </a:t>
            </a:r>
            <a:r>
              <a:rPr lang="en-IN" sz="2400" b="0" i="0" u="none" strike="noStrike" baseline="0" dirty="0">
                <a:latin typeface="AdvOTb0c9bf5d"/>
              </a:rPr>
              <a:t>± </a:t>
            </a:r>
            <a:r>
              <a:rPr lang="en-IN" sz="2400" b="0" i="0" u="none" strike="noStrike" baseline="0" dirty="0">
                <a:latin typeface="AdvOT863180fb"/>
              </a:rPr>
              <a:t>7.1 kg/m2, HIDA EF 93% </a:t>
            </a:r>
            <a:r>
              <a:rPr lang="en-IN" sz="2400" b="0" i="0" u="none" strike="noStrike" baseline="0" dirty="0">
                <a:latin typeface="AdvOTb0c9bf5d"/>
              </a:rPr>
              <a:t>± </a:t>
            </a:r>
            <a:r>
              <a:rPr lang="en-IN" sz="2400" b="0" i="0" u="none" strike="noStrike" baseline="0" dirty="0">
                <a:latin typeface="AdvOT863180fb"/>
              </a:rPr>
              <a:t>6% and 91% </a:t>
            </a:r>
            <a:r>
              <a:rPr lang="en-IN" sz="2400" b="0" i="0" u="none" strike="noStrike" baseline="0" dirty="0">
                <a:latin typeface="AdvOTb0c9bf5d"/>
              </a:rPr>
              <a:t>± </a:t>
            </a:r>
            <a:r>
              <a:rPr lang="en-IN" sz="2400" b="0" i="0" u="none" strike="noStrike" baseline="0" dirty="0">
                <a:latin typeface="AdvOT863180fb"/>
              </a:rPr>
              <a:t>6%, with 15 (60%) and 18 (86%) females in each group.</a:t>
            </a:r>
          </a:p>
          <a:p>
            <a:pPr marL="0" indent="0" algn="l">
              <a:buNone/>
            </a:pPr>
            <a:r>
              <a:rPr lang="en-IN" sz="2400" b="0" i="0" u="none" strike="noStrike" baseline="0" dirty="0">
                <a:latin typeface="AdvOT863180fb"/>
              </a:rPr>
              <a:t> </a:t>
            </a:r>
          </a:p>
          <a:p>
            <a:pPr marL="0" indent="0" algn="l">
              <a:buNone/>
            </a:pPr>
            <a:r>
              <a:rPr lang="en-IN" sz="2400" b="1" i="0" u="none" strike="noStrike" baseline="0" dirty="0">
                <a:solidFill>
                  <a:srgbClr val="FF0000"/>
                </a:solidFill>
                <a:latin typeface="AdvOT863180fb"/>
              </a:rPr>
              <a:t>Demographic and HIDA EF variables between patients whose pain did or did not resolve were not different</a:t>
            </a:r>
            <a:r>
              <a:rPr lang="en-IN" sz="2400" b="0" i="0" u="none" strike="noStrike" baseline="0" dirty="0">
                <a:latin typeface="AdvOT863180fb"/>
              </a:rPr>
              <a:t> (Wilcoxon rank-sum test and </a:t>
            </a:r>
            <a:r>
              <a:rPr lang="en-IN" sz="2400" dirty="0">
                <a:latin typeface="AdvP3F4C13"/>
              </a:rPr>
              <a:t>CHI SQUARE</a:t>
            </a:r>
            <a:r>
              <a:rPr lang="en-IN" sz="2400" b="0" i="0" u="none" strike="noStrike" baseline="0" dirty="0">
                <a:latin typeface="AdvOT863180fb"/>
              </a:rPr>
              <a:t> test, </a:t>
            </a:r>
            <a:r>
              <a:rPr lang="en-IN" sz="2400" b="1" i="0" u="none" strike="noStrike" baseline="0" dirty="0">
                <a:solidFill>
                  <a:srgbClr val="00B050"/>
                </a:solidFill>
                <a:latin typeface="AdvOTb92eb7df.I"/>
              </a:rPr>
              <a:t>P </a:t>
            </a:r>
            <a:r>
              <a:rPr lang="en-IN" sz="2400" b="1" i="0" u="none" strike="noStrike" baseline="0" dirty="0">
                <a:solidFill>
                  <a:srgbClr val="00B050"/>
                </a:solidFill>
                <a:latin typeface="AdvOTb0c9bf5d"/>
              </a:rPr>
              <a:t>&gt; </a:t>
            </a:r>
            <a:r>
              <a:rPr lang="en-IN" sz="2400" b="1" i="0" u="none" strike="noStrike" baseline="0" dirty="0">
                <a:solidFill>
                  <a:srgbClr val="00B050"/>
                </a:solidFill>
                <a:latin typeface="AdvOT863180fb"/>
              </a:rPr>
              <a:t>.05</a:t>
            </a:r>
            <a:r>
              <a:rPr lang="en-IN" sz="2400" b="0" i="0" u="none" strike="noStrike" baseline="0" dirty="0">
                <a:latin typeface="AdvOT863180fb"/>
              </a:rPr>
              <a:t>,)</a:t>
            </a:r>
            <a:endParaRPr lang="en-IN" sz="3600" dirty="0"/>
          </a:p>
        </p:txBody>
      </p:sp>
    </p:spTree>
    <p:extLst>
      <p:ext uri="{BB962C8B-B14F-4D97-AF65-F5344CB8AC3E}">
        <p14:creationId xmlns:p14="http://schemas.microsoft.com/office/powerpoint/2010/main" val="44319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59F1DF-9FFE-4658-82AE-8B932E8933B0}"/>
              </a:ext>
            </a:extLst>
          </p:cNvPr>
          <p:cNvPicPr>
            <a:picLocks noGrp="1" noChangeAspect="1"/>
          </p:cNvPicPr>
          <p:nvPr>
            <p:ph idx="1"/>
          </p:nvPr>
        </p:nvPicPr>
        <p:blipFill rotWithShape="1">
          <a:blip r:embed="rId2"/>
          <a:srcRect l="30643" t="14525" r="28616" b="35641"/>
          <a:stretch/>
        </p:blipFill>
        <p:spPr>
          <a:xfrm>
            <a:off x="1393794" y="138243"/>
            <a:ext cx="8957569" cy="6610934"/>
          </a:xfrm>
        </p:spPr>
      </p:pic>
    </p:spTree>
    <p:extLst>
      <p:ext uri="{BB962C8B-B14F-4D97-AF65-F5344CB8AC3E}">
        <p14:creationId xmlns:p14="http://schemas.microsoft.com/office/powerpoint/2010/main" val="406518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F97696-0DAB-4D78-9667-A799B998E385}"/>
              </a:ext>
            </a:extLst>
          </p:cNvPr>
          <p:cNvSpPr>
            <a:spLocks noGrp="1"/>
          </p:cNvSpPr>
          <p:nvPr>
            <p:ph idx="1"/>
          </p:nvPr>
        </p:nvSpPr>
        <p:spPr>
          <a:xfrm>
            <a:off x="838200" y="479394"/>
            <a:ext cx="10515600" cy="5697569"/>
          </a:xfrm>
        </p:spPr>
        <p:txBody>
          <a:bodyPr>
            <a:normAutofit/>
          </a:bodyPr>
          <a:lstStyle/>
          <a:p>
            <a:pPr marL="0" indent="0" algn="l">
              <a:buNone/>
            </a:pPr>
            <a:r>
              <a:rPr lang="en-IN" sz="3800" b="1" i="0" u="sng" strike="noStrike" baseline="0" dirty="0">
                <a:solidFill>
                  <a:srgbClr val="000000"/>
                </a:solidFill>
                <a:effectLst>
                  <a:outerShdw blurRad="38100" dist="38100" dir="2700000" algn="tl">
                    <a:srgbClr val="000000">
                      <a:alpha val="43137"/>
                    </a:srgbClr>
                  </a:outerShdw>
                </a:effectLst>
                <a:latin typeface="AdvOTb92eb7df.I"/>
              </a:rPr>
              <a:t>Resolution of pain and follow-up data:</a:t>
            </a:r>
          </a:p>
          <a:p>
            <a:pPr marL="0" indent="0" algn="l">
              <a:buNone/>
            </a:pPr>
            <a:r>
              <a:rPr lang="en-IN" b="0" i="0" u="none" strike="noStrike" baseline="0" dirty="0">
                <a:solidFill>
                  <a:srgbClr val="000000"/>
                </a:solidFill>
                <a:latin typeface="AdvOT863180fb"/>
              </a:rPr>
              <a:t>The majority of patients in the control group (20/25 or 80%) continued to have pain even after a mean follow-up of 36 </a:t>
            </a:r>
            <a:r>
              <a:rPr lang="en-IN" b="0" i="0" u="none" strike="noStrike" baseline="0" dirty="0">
                <a:solidFill>
                  <a:srgbClr val="000000"/>
                </a:solidFill>
                <a:latin typeface="AdvOTb0c9bf5d"/>
              </a:rPr>
              <a:t>± </a:t>
            </a:r>
            <a:r>
              <a:rPr lang="en-IN" b="0" i="0" u="none" strike="noStrike" baseline="0" dirty="0">
                <a:solidFill>
                  <a:srgbClr val="000000"/>
                </a:solidFill>
                <a:latin typeface="AdvOT863180fb"/>
              </a:rPr>
              <a:t>28months (range 10</a:t>
            </a:r>
            <a:r>
              <a:rPr lang="en-IN" dirty="0">
                <a:solidFill>
                  <a:srgbClr val="000000"/>
                </a:solidFill>
                <a:latin typeface="AdvPS44A44B"/>
              </a:rPr>
              <a:t>-</a:t>
            </a:r>
            <a:r>
              <a:rPr lang="en-IN" b="0" i="0" u="none" strike="noStrike" baseline="0" dirty="0">
                <a:solidFill>
                  <a:srgbClr val="000000"/>
                </a:solidFill>
                <a:latin typeface="AdvOT863180fb"/>
              </a:rPr>
              <a:t>120 months). </a:t>
            </a:r>
          </a:p>
          <a:p>
            <a:pPr marL="0" indent="0" algn="l">
              <a:buNone/>
            </a:pPr>
            <a:r>
              <a:rPr lang="en-IN" b="0" i="0" u="none" strike="noStrike" baseline="0" dirty="0">
                <a:solidFill>
                  <a:srgbClr val="000000"/>
                </a:solidFill>
                <a:latin typeface="AdvOT863180fb"/>
              </a:rPr>
              <a:t>In the control group, </a:t>
            </a:r>
            <a:r>
              <a:rPr lang="en-IN" b="1" i="0" u="none" strike="noStrike" baseline="0" dirty="0">
                <a:solidFill>
                  <a:srgbClr val="00B050"/>
                </a:solidFill>
                <a:latin typeface="AdvOT863180fb"/>
              </a:rPr>
              <a:t>5 out of 25 patients (20%) had spontaneous resolution of pain</a:t>
            </a:r>
            <a:r>
              <a:rPr lang="en-IN" b="0" i="0" u="none" strike="noStrike" baseline="0" dirty="0">
                <a:solidFill>
                  <a:srgbClr val="000000"/>
                </a:solidFill>
                <a:latin typeface="AdvOT863180fb"/>
              </a:rPr>
              <a:t>, which did not recur after a mean follow-up of 39 </a:t>
            </a:r>
            <a:r>
              <a:rPr lang="en-IN" b="0" i="0" u="none" strike="noStrike" baseline="0" dirty="0">
                <a:solidFill>
                  <a:srgbClr val="000000"/>
                </a:solidFill>
                <a:latin typeface="AdvOTb0c9bf5d"/>
              </a:rPr>
              <a:t>± </a:t>
            </a:r>
            <a:r>
              <a:rPr lang="en-IN" b="0" i="0" u="none" strike="noStrike" baseline="0" dirty="0">
                <a:solidFill>
                  <a:srgbClr val="000000"/>
                </a:solidFill>
                <a:latin typeface="AdvOT863180fb"/>
              </a:rPr>
              <a:t>14 months (range 23</a:t>
            </a:r>
            <a:r>
              <a:rPr lang="en-IN" dirty="0">
                <a:solidFill>
                  <a:srgbClr val="000000"/>
                </a:solidFill>
                <a:latin typeface="AdvPS44A44B"/>
              </a:rPr>
              <a:t>-</a:t>
            </a:r>
            <a:r>
              <a:rPr lang="en-IN" b="0" i="0" u="none" strike="noStrike" baseline="0" dirty="0">
                <a:solidFill>
                  <a:srgbClr val="000000"/>
                </a:solidFill>
                <a:latin typeface="AdvOT863180fb"/>
              </a:rPr>
              <a:t>61 months). </a:t>
            </a:r>
          </a:p>
          <a:p>
            <a:pPr marL="0" indent="0" algn="l">
              <a:buNone/>
            </a:pPr>
            <a:r>
              <a:rPr lang="en-IN" b="0" i="0" u="none" strike="noStrike" baseline="0" dirty="0">
                <a:solidFill>
                  <a:srgbClr val="000000"/>
                </a:solidFill>
                <a:latin typeface="AdvOT863180fb"/>
              </a:rPr>
              <a:t>In comparison, </a:t>
            </a:r>
            <a:r>
              <a:rPr lang="en-IN" b="1" i="0" u="none" strike="noStrike" baseline="0" dirty="0">
                <a:solidFill>
                  <a:srgbClr val="00B050"/>
                </a:solidFill>
                <a:latin typeface="AdvOT863180fb"/>
              </a:rPr>
              <a:t>18 out of 21 patients (86%) in the study group had resolution of pain after cholecystectomy </a:t>
            </a:r>
            <a:r>
              <a:rPr lang="en-IN" b="0" i="0" u="none" strike="noStrike" baseline="0" dirty="0">
                <a:solidFill>
                  <a:srgbClr val="000000"/>
                </a:solidFill>
                <a:latin typeface="AdvOT863180fb"/>
              </a:rPr>
              <a:t>(</a:t>
            </a:r>
            <a:r>
              <a:rPr lang="en-IN" b="0" i="0" u="none" strike="noStrike" baseline="0" dirty="0">
                <a:solidFill>
                  <a:srgbClr val="000000"/>
                </a:solidFill>
                <a:latin typeface="AdvOTb92eb7df.I"/>
              </a:rPr>
              <a:t>P </a:t>
            </a:r>
            <a:r>
              <a:rPr lang="en-IN" b="0" i="0" u="none" strike="noStrike" baseline="0" dirty="0">
                <a:solidFill>
                  <a:srgbClr val="000000"/>
                </a:solidFill>
                <a:latin typeface="AdvOTb0c9bf5d"/>
              </a:rPr>
              <a:t>&lt; </a:t>
            </a:r>
            <a:r>
              <a:rPr lang="en-IN" b="0" i="0" u="none" strike="noStrike" baseline="0" dirty="0">
                <a:solidFill>
                  <a:srgbClr val="000000"/>
                </a:solidFill>
                <a:latin typeface="AdvOT863180fb"/>
              </a:rPr>
              <a:t>.01;) for the most part by the 30-day postoperative surgical visit, lasting even after a mean postoperative follow-up of 41 </a:t>
            </a:r>
            <a:r>
              <a:rPr lang="en-IN" b="0" i="0" u="none" strike="noStrike" baseline="0" dirty="0">
                <a:solidFill>
                  <a:srgbClr val="000000"/>
                </a:solidFill>
                <a:latin typeface="AdvOTb0c9bf5d"/>
              </a:rPr>
              <a:t>± </a:t>
            </a:r>
            <a:r>
              <a:rPr lang="en-IN" b="0" i="0" u="none" strike="noStrike" baseline="0" dirty="0">
                <a:solidFill>
                  <a:srgbClr val="000000"/>
                </a:solidFill>
                <a:latin typeface="AdvOT863180fb"/>
              </a:rPr>
              <a:t>21 months (range 1</a:t>
            </a:r>
            <a:r>
              <a:rPr lang="en-IN" dirty="0">
                <a:solidFill>
                  <a:srgbClr val="000000"/>
                </a:solidFill>
                <a:latin typeface="AdvPS44A44B"/>
              </a:rPr>
              <a:t>-</a:t>
            </a:r>
            <a:r>
              <a:rPr lang="en-IN" b="0" i="0" u="none" strike="noStrike" baseline="0" dirty="0">
                <a:solidFill>
                  <a:srgbClr val="000000"/>
                </a:solidFill>
                <a:latin typeface="AdvOT863180fb"/>
              </a:rPr>
              <a:t>76 months). </a:t>
            </a:r>
          </a:p>
        </p:txBody>
      </p:sp>
    </p:spTree>
    <p:extLst>
      <p:ext uri="{BB962C8B-B14F-4D97-AF65-F5344CB8AC3E}">
        <p14:creationId xmlns:p14="http://schemas.microsoft.com/office/powerpoint/2010/main" val="72751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C7597-CB99-48FB-8416-E7408901B8C1}"/>
              </a:ext>
            </a:extLst>
          </p:cNvPr>
          <p:cNvSpPr>
            <a:spLocks noGrp="1"/>
          </p:cNvSpPr>
          <p:nvPr>
            <p:ph idx="1"/>
          </p:nvPr>
        </p:nvSpPr>
        <p:spPr/>
        <p:txBody>
          <a:bodyPr>
            <a:normAutofit fontScale="92500" lnSpcReduction="10000"/>
          </a:bodyPr>
          <a:lstStyle/>
          <a:p>
            <a:pPr marL="0" indent="0" algn="l">
              <a:buNone/>
            </a:pPr>
            <a:r>
              <a:rPr lang="en-IN" sz="2800" b="0" i="0" u="none" strike="noStrike" baseline="0" dirty="0">
                <a:solidFill>
                  <a:srgbClr val="000000"/>
                </a:solidFill>
                <a:latin typeface="AdvOT863180fb"/>
              </a:rPr>
              <a:t>Resolution of pain after cholecystectomy was associated with improvement of associated symptoms, except mild re</a:t>
            </a:r>
            <a:r>
              <a:rPr lang="en-IN" sz="2800" b="0" i="0" u="none" strike="noStrike" baseline="0" dirty="0">
                <a:solidFill>
                  <a:srgbClr val="000000"/>
                </a:solidFill>
                <a:latin typeface="AdvOT863180fb+fb"/>
              </a:rPr>
              <a:t>fl</a:t>
            </a:r>
            <a:r>
              <a:rPr lang="en-IN" sz="2800" b="0" i="0" u="none" strike="noStrike" baseline="0" dirty="0">
                <a:solidFill>
                  <a:srgbClr val="000000"/>
                </a:solidFill>
                <a:latin typeface="AdvOT863180fb"/>
              </a:rPr>
              <a:t>ux-like pain symptoms in 2 patients and </a:t>
            </a:r>
            <a:r>
              <a:rPr lang="en-IN" sz="2800" b="0" i="0" u="none" strike="noStrike" baseline="0" dirty="0" err="1">
                <a:solidFill>
                  <a:srgbClr val="000000"/>
                </a:solidFill>
                <a:latin typeface="AdvOT863180fb"/>
              </a:rPr>
              <a:t>diarrhea</a:t>
            </a:r>
            <a:r>
              <a:rPr lang="en-IN" sz="2800" b="0" i="0" u="none" strike="noStrike" baseline="0" dirty="0">
                <a:solidFill>
                  <a:srgbClr val="000000"/>
                </a:solidFill>
                <a:latin typeface="AdvOT863180fb"/>
              </a:rPr>
              <a:t> in 1 patient. </a:t>
            </a:r>
          </a:p>
          <a:p>
            <a:pPr marL="0" indent="0" algn="l">
              <a:buNone/>
            </a:pPr>
            <a:r>
              <a:rPr lang="en-IN" sz="2800" b="0" i="0" u="none" strike="noStrike" baseline="0" dirty="0">
                <a:solidFill>
                  <a:srgbClr val="000000"/>
                </a:solidFill>
                <a:latin typeface="AdvOT863180fb"/>
              </a:rPr>
              <a:t>Chronicity of pain was decreased in patients whose pain resolved (</a:t>
            </a:r>
            <a:r>
              <a:rPr lang="en-IN" sz="2800" b="0" i="0" u="none" strike="noStrike" baseline="0" dirty="0">
                <a:solidFill>
                  <a:srgbClr val="000000"/>
                </a:solidFill>
                <a:latin typeface="AdvOTb92eb7df.I"/>
              </a:rPr>
              <a:t>P </a:t>
            </a:r>
            <a:r>
              <a:rPr lang="en-IN" sz="2800" b="0" i="0" u="none" strike="noStrike" baseline="0" dirty="0">
                <a:solidFill>
                  <a:srgbClr val="000000"/>
                </a:solidFill>
                <a:latin typeface="AdvOTb0c9bf5d"/>
              </a:rPr>
              <a:t>&lt; </a:t>
            </a:r>
            <a:r>
              <a:rPr lang="en-IN" sz="2800" b="0" i="0" u="none" strike="noStrike" baseline="0" dirty="0">
                <a:solidFill>
                  <a:srgbClr val="000000"/>
                </a:solidFill>
                <a:latin typeface="AdvOT863180fb"/>
              </a:rPr>
              <a:t>.01;). </a:t>
            </a:r>
          </a:p>
          <a:p>
            <a:pPr marL="0" indent="0" algn="l">
              <a:buNone/>
            </a:pPr>
            <a:r>
              <a:rPr lang="en-IN" sz="2800" b="0" i="0" u="none" strike="noStrike" baseline="0" dirty="0">
                <a:solidFill>
                  <a:srgbClr val="000000"/>
                </a:solidFill>
                <a:latin typeface="AdvOT863180fb"/>
              </a:rPr>
              <a:t>The 3 post-cholecystectomy patients with nonresolution of pain had follow-up of 6, 30, and 40 months, and none were found to have an alternative diagnosis in spite of several investigations by various specialties including at other hospitals. </a:t>
            </a:r>
          </a:p>
          <a:p>
            <a:pPr marL="0" indent="0" algn="l">
              <a:buNone/>
            </a:pPr>
            <a:r>
              <a:rPr lang="en-IN" sz="2800" b="0" i="0" u="none" strike="noStrike" baseline="0" dirty="0">
                <a:solidFill>
                  <a:srgbClr val="000000"/>
                </a:solidFill>
                <a:latin typeface="AdvOT863180fb"/>
              </a:rPr>
              <a:t>All 46 patients had documented follow-up in the medical record for a minimum of 6 months by non-surgical specialties, such as primary care clinicians or specialists, except 1 patient who was lost to follow-up after the 30-day </a:t>
            </a:r>
            <a:r>
              <a:rPr lang="en-IN" sz="2800" b="0" i="0" u="none" strike="noStrike" baseline="0" dirty="0" err="1">
                <a:solidFill>
                  <a:srgbClr val="000000"/>
                </a:solidFill>
                <a:latin typeface="AdvOT863180fb"/>
              </a:rPr>
              <a:t>postcholecystectomy</a:t>
            </a:r>
            <a:r>
              <a:rPr lang="en-IN" sz="2800" b="0" i="0" u="none" strike="noStrike" baseline="0" dirty="0">
                <a:solidFill>
                  <a:srgbClr val="000000"/>
                </a:solidFill>
                <a:latin typeface="AdvOT863180fb"/>
              </a:rPr>
              <a:t> visit at which time pain had resolved</a:t>
            </a:r>
            <a:endParaRPr lang="en-IN" dirty="0"/>
          </a:p>
          <a:p>
            <a:pPr marL="0" indent="0">
              <a:buNone/>
            </a:pPr>
            <a:endParaRPr lang="en-IN" dirty="0"/>
          </a:p>
        </p:txBody>
      </p:sp>
    </p:spTree>
    <p:extLst>
      <p:ext uri="{BB962C8B-B14F-4D97-AF65-F5344CB8AC3E}">
        <p14:creationId xmlns:p14="http://schemas.microsoft.com/office/powerpoint/2010/main" val="10802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F53649A-02A0-46A3-A1A5-7714D75999AA}"/>
              </a:ext>
            </a:extLst>
          </p:cNvPr>
          <p:cNvPicPr>
            <a:picLocks noGrp="1" noChangeAspect="1"/>
          </p:cNvPicPr>
          <p:nvPr>
            <p:ph idx="1"/>
          </p:nvPr>
        </p:nvPicPr>
        <p:blipFill rotWithShape="1">
          <a:blip r:embed="rId2"/>
          <a:srcRect l="30643" t="14525" r="28616" b="35641"/>
          <a:stretch/>
        </p:blipFill>
        <p:spPr>
          <a:xfrm>
            <a:off x="654723" y="257452"/>
            <a:ext cx="10060625" cy="6489577"/>
          </a:xfrm>
        </p:spPr>
      </p:pic>
    </p:spTree>
    <p:extLst>
      <p:ext uri="{BB962C8B-B14F-4D97-AF65-F5344CB8AC3E}">
        <p14:creationId xmlns:p14="http://schemas.microsoft.com/office/powerpoint/2010/main" val="401381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A357A-9849-4942-92E8-EED7B465FC55}"/>
              </a:ext>
            </a:extLst>
          </p:cNvPr>
          <p:cNvSpPr>
            <a:spLocks noGrp="1"/>
          </p:cNvSpPr>
          <p:nvPr>
            <p:ph idx="1"/>
          </p:nvPr>
        </p:nvSpPr>
        <p:spPr>
          <a:xfrm>
            <a:off x="838200" y="914400"/>
            <a:ext cx="10515600" cy="5262563"/>
          </a:xfrm>
        </p:spPr>
        <p:txBody>
          <a:bodyPr/>
          <a:lstStyle/>
          <a:p>
            <a:pPr marL="0" indent="0" algn="l">
              <a:buNone/>
            </a:pPr>
            <a:r>
              <a:rPr lang="en-IN" sz="3200" b="1" i="0" u="sng" strike="noStrike" baseline="0" dirty="0">
                <a:solidFill>
                  <a:srgbClr val="000000"/>
                </a:solidFill>
                <a:latin typeface="AdvOT863180fb"/>
              </a:rPr>
              <a:t>Association of gallbladder hyperkinesia with acalculous chronic cholecystitis: A case-control study</a:t>
            </a:r>
          </a:p>
          <a:p>
            <a:pPr marL="0" indent="0" algn="l">
              <a:buNone/>
            </a:pPr>
            <a:endParaRPr lang="en-IN" sz="3200" b="1" i="0" u="sng" strike="noStrike" baseline="0" dirty="0">
              <a:solidFill>
                <a:srgbClr val="000000"/>
              </a:solidFill>
              <a:latin typeface="AdvOT863180fb"/>
            </a:endParaRPr>
          </a:p>
          <a:p>
            <a:pPr marL="0" indent="0" algn="l">
              <a:buNone/>
            </a:pPr>
            <a:r>
              <a:rPr lang="en-IN" sz="1800" b="0" i="0" u="none" strike="noStrike" baseline="0" dirty="0">
                <a:solidFill>
                  <a:srgbClr val="000000"/>
                </a:solidFill>
                <a:latin typeface="AdvOT863180fb"/>
              </a:rPr>
              <a:t>Ravishankar </a:t>
            </a:r>
            <a:r>
              <a:rPr lang="en-IN" sz="1800" b="0" i="0" u="none" strike="noStrike" baseline="0" dirty="0" err="1">
                <a:solidFill>
                  <a:srgbClr val="000000"/>
                </a:solidFill>
                <a:latin typeface="AdvOT863180fb"/>
              </a:rPr>
              <a:t>Pillenahalli</a:t>
            </a:r>
            <a:r>
              <a:rPr lang="en-IN" sz="1800" b="0" i="0" u="none" strike="noStrike" baseline="0" dirty="0">
                <a:solidFill>
                  <a:srgbClr val="000000"/>
                </a:solidFill>
                <a:latin typeface="AdvOT863180fb"/>
              </a:rPr>
              <a:t> </a:t>
            </a:r>
            <a:r>
              <a:rPr lang="en-IN" sz="1800" b="0" i="0" u="none" strike="noStrike" baseline="0" dirty="0" err="1">
                <a:solidFill>
                  <a:srgbClr val="000000"/>
                </a:solidFill>
                <a:latin typeface="AdvOT863180fb"/>
              </a:rPr>
              <a:t>Maheshwarappa</a:t>
            </a:r>
            <a:r>
              <a:rPr lang="en-IN" sz="1800" b="0" i="0" u="none" strike="noStrike" baseline="0" dirty="0">
                <a:solidFill>
                  <a:srgbClr val="000000"/>
                </a:solidFill>
                <a:latin typeface="AdvOT863180fb"/>
              </a:rPr>
              <a:t>, </a:t>
            </a:r>
            <a:r>
              <a:rPr lang="en-IN" sz="1800" b="0" i="0" u="sng" strike="noStrike" baseline="0" dirty="0">
                <a:solidFill>
                  <a:srgbClr val="000000"/>
                </a:solidFill>
                <a:latin typeface="AdvOT863180fb"/>
              </a:rPr>
              <a:t>MD</a:t>
            </a:r>
            <a:r>
              <a:rPr lang="en-IN" sz="1800" b="0" i="0" u="none" strike="noStrike" baseline="0" dirty="0">
                <a:solidFill>
                  <a:srgbClr val="000000"/>
                </a:solidFill>
                <a:latin typeface="AdvOT863180fb"/>
              </a:rPr>
              <a:t>, Yusuf </a:t>
            </a:r>
            <a:r>
              <a:rPr lang="en-IN" sz="1800" b="0" i="0" u="none" strike="noStrike" baseline="0" dirty="0" err="1">
                <a:solidFill>
                  <a:srgbClr val="000000"/>
                </a:solidFill>
                <a:latin typeface="AdvOT863180fb"/>
              </a:rPr>
              <a:t>Menda</a:t>
            </a:r>
            <a:r>
              <a:rPr lang="en-IN" sz="1800" b="0" i="0" u="none" strike="noStrike" baseline="0" dirty="0">
                <a:solidFill>
                  <a:srgbClr val="000000"/>
                </a:solidFill>
                <a:latin typeface="AdvOT863180fb"/>
              </a:rPr>
              <a:t>, MD,</a:t>
            </a:r>
          </a:p>
          <a:p>
            <a:pPr marL="0" indent="0" algn="l">
              <a:buNone/>
            </a:pPr>
            <a:r>
              <a:rPr lang="en-IN" sz="1800" b="0" i="0" u="none" strike="noStrike" baseline="0" dirty="0">
                <a:solidFill>
                  <a:srgbClr val="000000"/>
                </a:solidFill>
                <a:latin typeface="AdvOT863180fb"/>
              </a:rPr>
              <a:t>Michael M. Graham, MD, PhD, </a:t>
            </a:r>
            <a:r>
              <a:rPr lang="en-IN" sz="1800" b="0" i="0" u="none" strike="noStrike" baseline="0" dirty="0" err="1">
                <a:solidFill>
                  <a:srgbClr val="000000"/>
                </a:solidFill>
                <a:latin typeface="AdvOT863180fb"/>
              </a:rPr>
              <a:t>Sarag</a:t>
            </a:r>
            <a:r>
              <a:rPr lang="en-IN" sz="1800" b="0" i="0" u="none" strike="noStrike" baseline="0" dirty="0">
                <a:solidFill>
                  <a:srgbClr val="000000"/>
                </a:solidFill>
                <a:latin typeface="AdvOT863180fb"/>
              </a:rPr>
              <a:t> A. </a:t>
            </a:r>
            <a:r>
              <a:rPr lang="en-IN" sz="1800" b="0" i="0" u="none" strike="noStrike" baseline="0" dirty="0" err="1">
                <a:solidFill>
                  <a:srgbClr val="000000"/>
                </a:solidFill>
                <a:latin typeface="AdvOT863180fb"/>
              </a:rPr>
              <a:t>Boukhar</a:t>
            </a:r>
            <a:r>
              <a:rPr lang="en-IN" sz="1800" b="0" i="0" u="none" strike="noStrike" baseline="0" dirty="0">
                <a:solidFill>
                  <a:srgbClr val="000000"/>
                </a:solidFill>
                <a:latin typeface="AdvOT863180fb"/>
              </a:rPr>
              <a:t>, MD, Gideon </a:t>
            </a:r>
            <a:r>
              <a:rPr lang="en-IN" sz="1800" b="0" i="0" u="none" strike="noStrike" baseline="0" dirty="0" err="1">
                <a:solidFill>
                  <a:srgbClr val="000000"/>
                </a:solidFill>
                <a:latin typeface="AdvOT863180fb"/>
              </a:rPr>
              <a:t>K.D.Zamba</a:t>
            </a:r>
            <a:r>
              <a:rPr lang="en-IN" sz="1800" b="0" i="0" u="none" strike="noStrike" baseline="0" dirty="0">
                <a:solidFill>
                  <a:srgbClr val="000000"/>
                </a:solidFill>
                <a:latin typeface="AdvOT863180fb"/>
              </a:rPr>
              <a:t>, PhD,</a:t>
            </a:r>
          </a:p>
          <a:p>
            <a:pPr marL="0" indent="0" algn="l">
              <a:buNone/>
            </a:pPr>
            <a:r>
              <a:rPr lang="en-IN" sz="1800" b="0" i="0" u="none" strike="noStrike" baseline="0" dirty="0">
                <a:solidFill>
                  <a:srgbClr val="000000"/>
                </a:solidFill>
                <a:latin typeface="AdvOT863180fb"/>
              </a:rPr>
              <a:t>Isaac Samuel, MD</a:t>
            </a:r>
            <a:r>
              <a:rPr lang="en-IN" sz="1800" dirty="0">
                <a:solidFill>
                  <a:srgbClr val="2197D2"/>
                </a:solidFill>
                <a:latin typeface="AdvOT863180fb"/>
              </a:rPr>
              <a:t>,</a:t>
            </a:r>
          </a:p>
          <a:p>
            <a:pPr marL="0" indent="0" algn="l">
              <a:buNone/>
            </a:pPr>
            <a:endParaRPr lang="en-IN" sz="1800" dirty="0">
              <a:solidFill>
                <a:srgbClr val="2197D2"/>
              </a:solidFill>
              <a:latin typeface="AdvOT863180fb"/>
            </a:endParaRPr>
          </a:p>
          <a:p>
            <a:pPr marL="0" indent="0" algn="l">
              <a:buNone/>
            </a:pPr>
            <a:r>
              <a:rPr lang="en-IN" sz="2400" b="0" i="0" u="none" strike="noStrike" baseline="0" dirty="0">
                <a:latin typeface="AdvOTb92eb7df.I"/>
              </a:rPr>
              <a:t>From University of Iowa, Iowa City, IA, USA</a:t>
            </a:r>
            <a:endParaRPr lang="en-IN" sz="3600" dirty="0"/>
          </a:p>
        </p:txBody>
      </p:sp>
    </p:spTree>
    <p:extLst>
      <p:ext uri="{BB962C8B-B14F-4D97-AF65-F5344CB8AC3E}">
        <p14:creationId xmlns:p14="http://schemas.microsoft.com/office/powerpoint/2010/main" val="2092160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54FD6-7989-4128-8F93-4FB4E89E9D0E}"/>
              </a:ext>
            </a:extLst>
          </p:cNvPr>
          <p:cNvSpPr>
            <a:spLocks noGrp="1"/>
          </p:cNvSpPr>
          <p:nvPr>
            <p:ph idx="1"/>
          </p:nvPr>
        </p:nvSpPr>
        <p:spPr>
          <a:xfrm>
            <a:off x="749423" y="902347"/>
            <a:ext cx="10515600" cy="4351338"/>
          </a:xfrm>
        </p:spPr>
        <p:txBody>
          <a:bodyPr>
            <a:normAutofit/>
          </a:bodyPr>
          <a:lstStyle/>
          <a:p>
            <a:pPr marL="0" indent="0" algn="l">
              <a:buNone/>
            </a:pPr>
            <a:r>
              <a:rPr lang="en-IN" sz="3200" b="1" i="0" u="sng" strike="noStrike" baseline="0" dirty="0">
                <a:effectLst>
                  <a:outerShdw blurRad="38100" dist="38100" dir="2700000" algn="tl">
                    <a:srgbClr val="000000">
                      <a:alpha val="43137"/>
                    </a:srgbClr>
                  </a:outerShdw>
                </a:effectLst>
                <a:latin typeface="AdvOTb92eb7df.I"/>
              </a:rPr>
              <a:t>Odds of pain resolution with cholecystectomy:</a:t>
            </a:r>
          </a:p>
          <a:p>
            <a:pPr marL="0" indent="0" algn="l">
              <a:buNone/>
            </a:pPr>
            <a:r>
              <a:rPr lang="en-IN" sz="2400" b="0" i="0" u="none" strike="noStrike" baseline="0" dirty="0">
                <a:solidFill>
                  <a:srgbClr val="000000"/>
                </a:solidFill>
                <a:latin typeface="AdvOT863180fb"/>
              </a:rPr>
              <a:t>The univariate Firth penalized logistic regression analysis demonstrated that the </a:t>
            </a:r>
            <a:r>
              <a:rPr lang="en-IN" sz="2400" b="1" i="0" u="none" strike="noStrike" baseline="0" dirty="0">
                <a:solidFill>
                  <a:srgbClr val="FF0000"/>
                </a:solidFill>
                <a:latin typeface="AdvOT863180fb"/>
              </a:rPr>
              <a:t>odds in </a:t>
            </a:r>
            <a:r>
              <a:rPr lang="en-IN" sz="2400" b="1" i="0" u="none" strike="noStrike" baseline="0" dirty="0" err="1">
                <a:solidFill>
                  <a:srgbClr val="FF0000"/>
                </a:solidFill>
                <a:latin typeface="AdvOT863180fb"/>
              </a:rPr>
              <a:t>favor</a:t>
            </a:r>
            <a:r>
              <a:rPr lang="en-IN" sz="2400" b="1" i="0" u="none" strike="noStrike" baseline="0" dirty="0">
                <a:solidFill>
                  <a:srgbClr val="FF0000"/>
                </a:solidFill>
                <a:latin typeface="AdvOT863180fb"/>
              </a:rPr>
              <a:t> of pain resolution were 19.7 times as great with cholecystectomy than without </a:t>
            </a:r>
            <a:r>
              <a:rPr lang="en-IN" sz="2400" b="0" i="0" u="none" strike="noStrike" baseline="0" dirty="0">
                <a:solidFill>
                  <a:srgbClr val="000000"/>
                </a:solidFill>
                <a:latin typeface="AdvOT863180fb"/>
              </a:rPr>
              <a:t>(odds ratio, 19.7; 95% con</a:t>
            </a:r>
            <a:r>
              <a:rPr lang="en-IN" sz="2400" b="0" i="0" u="none" strike="noStrike" baseline="0" dirty="0">
                <a:solidFill>
                  <a:srgbClr val="000000"/>
                </a:solidFill>
                <a:latin typeface="AdvOT863180fb+fb"/>
              </a:rPr>
              <a:t>fi</a:t>
            </a:r>
            <a:r>
              <a:rPr lang="en-IN" sz="2400" b="0" i="0" u="none" strike="noStrike" baseline="0" dirty="0">
                <a:solidFill>
                  <a:srgbClr val="000000"/>
                </a:solidFill>
                <a:latin typeface="AdvOT863180fb"/>
              </a:rPr>
              <a:t>dence interval, 4.34, 89.43; </a:t>
            </a:r>
            <a:r>
              <a:rPr lang="en-IN" sz="2400" b="0" i="0" u="none" strike="noStrike" baseline="0" dirty="0">
                <a:solidFill>
                  <a:srgbClr val="000000"/>
                </a:solidFill>
                <a:latin typeface="AdvOTb92eb7df.I"/>
              </a:rPr>
              <a:t>P </a:t>
            </a:r>
            <a:r>
              <a:rPr lang="en-IN" sz="2400" b="0" i="0" u="none" strike="noStrike" baseline="0" dirty="0">
                <a:solidFill>
                  <a:srgbClr val="000000"/>
                </a:solidFill>
                <a:latin typeface="AdvOTb0c9bf5d"/>
              </a:rPr>
              <a:t>&lt; </a:t>
            </a:r>
            <a:r>
              <a:rPr lang="en-IN" sz="2400" b="0" i="0" u="none" strike="noStrike" baseline="0" dirty="0">
                <a:solidFill>
                  <a:srgbClr val="000000"/>
                </a:solidFill>
                <a:latin typeface="AdvOT863180fb"/>
              </a:rPr>
              <a:t>.01), and that the odds of pain resolution were independent of demographic variables.</a:t>
            </a:r>
          </a:p>
          <a:p>
            <a:pPr marL="0" indent="0" algn="l">
              <a:buNone/>
            </a:pPr>
            <a:r>
              <a:rPr lang="en-IN" sz="2400" b="0" i="0" u="none" strike="noStrike" baseline="0" dirty="0">
                <a:solidFill>
                  <a:srgbClr val="000000"/>
                </a:solidFill>
                <a:latin typeface="AdvOT863180fb"/>
              </a:rPr>
              <a:t>Even after adjusting for each covariate separately, </a:t>
            </a:r>
            <a:r>
              <a:rPr lang="en-IN" sz="2400" b="1" i="0" u="none" strike="noStrike" baseline="0" dirty="0">
                <a:solidFill>
                  <a:srgbClr val="FF0000"/>
                </a:solidFill>
                <a:latin typeface="AdvOT863180fb"/>
              </a:rPr>
              <a:t>the adjusted odds were strongly in </a:t>
            </a:r>
            <a:r>
              <a:rPr lang="en-IN" sz="2400" b="1" i="0" u="none" strike="noStrike" baseline="0" dirty="0" err="1">
                <a:solidFill>
                  <a:srgbClr val="FF0000"/>
                </a:solidFill>
                <a:latin typeface="AdvOT863180fb"/>
              </a:rPr>
              <a:t>favor</a:t>
            </a:r>
            <a:r>
              <a:rPr lang="en-IN" sz="2400" b="1" i="0" u="none" strike="noStrike" baseline="0" dirty="0">
                <a:solidFill>
                  <a:srgbClr val="FF0000"/>
                </a:solidFill>
                <a:latin typeface="AdvOT863180fb"/>
              </a:rPr>
              <a:t> of pain resolution after cholecystectomy</a:t>
            </a:r>
          </a:p>
        </p:txBody>
      </p:sp>
    </p:spTree>
    <p:extLst>
      <p:ext uri="{BB962C8B-B14F-4D97-AF65-F5344CB8AC3E}">
        <p14:creationId xmlns:p14="http://schemas.microsoft.com/office/powerpoint/2010/main" val="64318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EC717C-C77B-4F6E-B7E1-CF95108217A3}"/>
              </a:ext>
            </a:extLst>
          </p:cNvPr>
          <p:cNvPicPr>
            <a:picLocks noGrp="1" noChangeAspect="1"/>
          </p:cNvPicPr>
          <p:nvPr>
            <p:ph idx="1"/>
          </p:nvPr>
        </p:nvPicPr>
        <p:blipFill rotWithShape="1">
          <a:blip r:embed="rId2"/>
          <a:srcRect l="31561" t="20067" r="28616" b="43005"/>
          <a:stretch/>
        </p:blipFill>
        <p:spPr>
          <a:xfrm>
            <a:off x="656947" y="605727"/>
            <a:ext cx="10769495" cy="5617520"/>
          </a:xfrm>
        </p:spPr>
      </p:pic>
    </p:spTree>
    <p:extLst>
      <p:ext uri="{BB962C8B-B14F-4D97-AF65-F5344CB8AC3E}">
        <p14:creationId xmlns:p14="http://schemas.microsoft.com/office/powerpoint/2010/main" val="1715511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7AA066-5674-407A-826F-3FFC2AE0F0FF}"/>
              </a:ext>
            </a:extLst>
          </p:cNvPr>
          <p:cNvPicPr>
            <a:picLocks noChangeAspect="1"/>
          </p:cNvPicPr>
          <p:nvPr/>
        </p:nvPicPr>
        <p:blipFill rotWithShape="1">
          <a:blip r:embed="rId2"/>
          <a:srcRect l="26796" t="44531" r="28131" b="22718"/>
          <a:stretch/>
        </p:blipFill>
        <p:spPr>
          <a:xfrm>
            <a:off x="874190" y="994300"/>
            <a:ext cx="10968828" cy="4483221"/>
          </a:xfrm>
          <a:prstGeom prst="rect">
            <a:avLst/>
          </a:prstGeom>
        </p:spPr>
      </p:pic>
    </p:spTree>
    <p:extLst>
      <p:ext uri="{BB962C8B-B14F-4D97-AF65-F5344CB8AC3E}">
        <p14:creationId xmlns:p14="http://schemas.microsoft.com/office/powerpoint/2010/main" val="105935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AC37B-F33A-4D02-A02B-EC62377B6E49}"/>
              </a:ext>
            </a:extLst>
          </p:cNvPr>
          <p:cNvSpPr>
            <a:spLocks noGrp="1"/>
          </p:cNvSpPr>
          <p:nvPr>
            <p:ph idx="1"/>
          </p:nvPr>
        </p:nvSpPr>
        <p:spPr>
          <a:xfrm>
            <a:off x="838200" y="275208"/>
            <a:ext cx="10515600" cy="5901755"/>
          </a:xfrm>
        </p:spPr>
        <p:txBody>
          <a:bodyPr>
            <a:normAutofit fontScale="92500"/>
          </a:bodyPr>
          <a:lstStyle/>
          <a:p>
            <a:pPr marL="0" indent="0" algn="l">
              <a:buNone/>
            </a:pPr>
            <a:r>
              <a:rPr lang="en-IN" sz="3600" b="1" i="0" u="sng" strike="noStrike" baseline="0" dirty="0">
                <a:solidFill>
                  <a:srgbClr val="000000"/>
                </a:solidFill>
                <a:effectLst>
                  <a:outerShdw blurRad="38100" dist="38100" dir="2700000" algn="tl">
                    <a:srgbClr val="000000">
                      <a:alpha val="43137"/>
                    </a:srgbClr>
                  </a:outerShdw>
                </a:effectLst>
                <a:latin typeface="AdvOTb92eb7df.I"/>
              </a:rPr>
              <a:t>Histopathology:</a:t>
            </a:r>
          </a:p>
          <a:p>
            <a:pPr marL="0" indent="0" algn="l">
              <a:buNone/>
            </a:pPr>
            <a:r>
              <a:rPr lang="en-IN" sz="2400" b="0" i="0" u="none" strike="noStrike" baseline="0" dirty="0">
                <a:solidFill>
                  <a:srgbClr val="000000"/>
                </a:solidFill>
                <a:latin typeface="AdvOT863180fb"/>
              </a:rPr>
              <a:t>Histopathologic examination of gallbladders from all 21 cholecystectomies displayed chronic cholecystitis as evidenced by </a:t>
            </a:r>
            <a:r>
              <a:rPr lang="en-IN" sz="2400" b="1" i="0" u="none" strike="noStrike" baseline="0" dirty="0">
                <a:solidFill>
                  <a:srgbClr val="FF0000"/>
                </a:solidFill>
                <a:latin typeface="AdvOT863180fb"/>
              </a:rPr>
              <a:t>mild to moderate lymphocytic in</a:t>
            </a:r>
            <a:r>
              <a:rPr lang="en-IN" sz="2400" b="1" i="0" u="none" strike="noStrike" baseline="0" dirty="0">
                <a:solidFill>
                  <a:srgbClr val="FF0000"/>
                </a:solidFill>
                <a:latin typeface="AdvOT863180fb+fb"/>
              </a:rPr>
              <a:t>fi</a:t>
            </a:r>
            <a:r>
              <a:rPr lang="en-IN" sz="2400" b="1" i="0" u="none" strike="noStrike" baseline="0" dirty="0">
                <a:solidFill>
                  <a:srgbClr val="FF0000"/>
                </a:solidFill>
                <a:latin typeface="AdvOT863180fb"/>
              </a:rPr>
              <a:t>ltration           </a:t>
            </a:r>
            <a:r>
              <a:rPr lang="en-IN" sz="2400" b="0" i="0" u="none" strike="noStrike" baseline="0" dirty="0">
                <a:solidFill>
                  <a:srgbClr val="000000"/>
                </a:solidFill>
                <a:latin typeface="AdvOT863180fb"/>
              </a:rPr>
              <a:t>(21/21, 100%), </a:t>
            </a:r>
            <a:r>
              <a:rPr lang="en-IN" sz="2400" b="1" i="0" u="none" strike="noStrike" baseline="0" dirty="0">
                <a:solidFill>
                  <a:srgbClr val="FF0000"/>
                </a:solidFill>
                <a:latin typeface="AdvOT863180fb"/>
              </a:rPr>
              <a:t>transmural </a:t>
            </a:r>
            <a:r>
              <a:rPr lang="en-IN" sz="2400" b="1" i="0" u="none" strike="noStrike" baseline="0" dirty="0">
                <a:solidFill>
                  <a:srgbClr val="FF0000"/>
                </a:solidFill>
                <a:latin typeface="AdvOT863180fb+fb"/>
              </a:rPr>
              <a:t>fi</a:t>
            </a:r>
            <a:r>
              <a:rPr lang="en-IN" sz="2400" b="1" i="0" u="none" strike="noStrike" baseline="0" dirty="0">
                <a:solidFill>
                  <a:srgbClr val="FF0000"/>
                </a:solidFill>
                <a:latin typeface="AdvOT863180fb"/>
              </a:rPr>
              <a:t>brosis </a:t>
            </a:r>
            <a:r>
              <a:rPr lang="en-IN" sz="2400" b="0" i="0" u="none" strike="noStrike" baseline="0" dirty="0">
                <a:solidFill>
                  <a:srgbClr val="000000"/>
                </a:solidFill>
                <a:latin typeface="AdvOT863180fb"/>
              </a:rPr>
              <a:t>(21/21, 100%), and </a:t>
            </a:r>
            <a:r>
              <a:rPr lang="en-IN" sz="2400" b="1" i="0" u="none" strike="noStrike" baseline="0" dirty="0">
                <a:solidFill>
                  <a:srgbClr val="FF0000"/>
                </a:solidFill>
                <a:latin typeface="AdvOT863180fb"/>
              </a:rPr>
              <a:t>thickened tunica muscularis     </a:t>
            </a:r>
            <a:r>
              <a:rPr lang="en-IN" sz="2400" b="0" i="0" u="none" strike="noStrike" baseline="0" dirty="0">
                <a:solidFill>
                  <a:srgbClr val="000000"/>
                </a:solidFill>
                <a:latin typeface="AdvOT863180fb"/>
              </a:rPr>
              <a:t>(18/21, 86%). </a:t>
            </a:r>
          </a:p>
          <a:p>
            <a:pPr marL="0" indent="0" algn="l">
              <a:buNone/>
            </a:pPr>
            <a:endParaRPr lang="en-IN" sz="2400" dirty="0">
              <a:solidFill>
                <a:srgbClr val="000000"/>
              </a:solidFill>
              <a:latin typeface="AdvOT863180fb"/>
            </a:endParaRPr>
          </a:p>
          <a:p>
            <a:pPr marL="0" indent="0" algn="l">
              <a:buNone/>
            </a:pPr>
            <a:r>
              <a:rPr lang="en-IN" sz="2400" b="0" i="0" u="none" strike="noStrike" baseline="0" dirty="0">
                <a:solidFill>
                  <a:srgbClr val="000000"/>
                </a:solidFill>
                <a:latin typeface="AdvOT863180fb"/>
              </a:rPr>
              <a:t>Surrogate markers of chronic cholecystitis, such as </a:t>
            </a:r>
            <a:r>
              <a:rPr lang="en-IN" sz="2400" b="1" i="0" u="none" strike="noStrike" baseline="0" dirty="0" err="1">
                <a:solidFill>
                  <a:srgbClr val="FF0000"/>
                </a:solidFill>
                <a:latin typeface="AdvOT863180fb"/>
              </a:rPr>
              <a:t>cholesterolosis</a:t>
            </a:r>
            <a:r>
              <a:rPr lang="en-IN" sz="2400" b="0" i="0" u="none" strike="noStrike" baseline="0" dirty="0">
                <a:solidFill>
                  <a:srgbClr val="000000"/>
                </a:solidFill>
                <a:latin typeface="AdvOT863180fb"/>
              </a:rPr>
              <a:t> (7/21, 33%), </a:t>
            </a:r>
            <a:r>
              <a:rPr lang="en-IN" sz="2400" b="1" i="0" u="none" strike="noStrike" baseline="0" dirty="0">
                <a:solidFill>
                  <a:srgbClr val="FF0000"/>
                </a:solidFill>
                <a:latin typeface="AdvOT863180fb"/>
              </a:rPr>
              <a:t>Rokitansky-</a:t>
            </a:r>
            <a:r>
              <a:rPr lang="en-IN" sz="2400" b="1" i="0" u="none" strike="noStrike" baseline="0" dirty="0" err="1">
                <a:solidFill>
                  <a:srgbClr val="FF0000"/>
                </a:solidFill>
                <a:latin typeface="AdvOT863180fb"/>
              </a:rPr>
              <a:t>Aschoff</a:t>
            </a:r>
            <a:r>
              <a:rPr lang="en-IN" sz="2400" b="1" i="0" u="none" strike="noStrike" baseline="0" dirty="0">
                <a:solidFill>
                  <a:srgbClr val="FF0000"/>
                </a:solidFill>
                <a:latin typeface="AdvOT863180fb"/>
              </a:rPr>
              <a:t> sinuses</a:t>
            </a:r>
            <a:r>
              <a:rPr lang="en-IN" sz="2400" b="0" i="0" u="none" strike="noStrike" baseline="0" dirty="0">
                <a:solidFill>
                  <a:srgbClr val="000000"/>
                </a:solidFill>
                <a:latin typeface="AdvOT863180fb"/>
              </a:rPr>
              <a:t> (5/21, 24%), and </a:t>
            </a:r>
            <a:r>
              <a:rPr lang="en-IN" sz="2400" b="1" i="0" u="none" strike="noStrike" baseline="0" dirty="0">
                <a:solidFill>
                  <a:srgbClr val="FF0000"/>
                </a:solidFill>
                <a:latin typeface="AdvOT863180fb"/>
              </a:rPr>
              <a:t>epithelial pyloric metaplasia </a:t>
            </a:r>
            <a:r>
              <a:rPr lang="en-IN" sz="2400" b="0" i="0" u="none" strike="noStrike" baseline="0" dirty="0">
                <a:solidFill>
                  <a:srgbClr val="000000"/>
                </a:solidFill>
                <a:latin typeface="AdvOT863180fb"/>
              </a:rPr>
              <a:t>(3/21, 14%) were also seen. </a:t>
            </a:r>
          </a:p>
          <a:p>
            <a:pPr marL="0" indent="0" algn="l">
              <a:buNone/>
            </a:pPr>
            <a:endParaRPr lang="en-IN" sz="2400" b="0" i="0" u="none" strike="noStrike" baseline="0" dirty="0">
              <a:solidFill>
                <a:srgbClr val="000000"/>
              </a:solidFill>
              <a:latin typeface="AdvOT863180fb"/>
            </a:endParaRPr>
          </a:p>
          <a:p>
            <a:pPr marL="0" indent="0" algn="l">
              <a:buNone/>
            </a:pPr>
            <a:r>
              <a:rPr lang="en-IN" sz="2400" b="0" i="0" u="none" strike="noStrike" baseline="0" dirty="0">
                <a:solidFill>
                  <a:srgbClr val="000000"/>
                </a:solidFill>
                <a:latin typeface="AdvOT863180fb"/>
              </a:rPr>
              <a:t>Historic</a:t>
            </a:r>
            <a:r>
              <a:rPr lang="en-IN" sz="2400" dirty="0">
                <a:solidFill>
                  <a:srgbClr val="000000"/>
                </a:solidFill>
                <a:latin typeface="AdvOT863180fb"/>
              </a:rPr>
              <a:t> </a:t>
            </a:r>
            <a:r>
              <a:rPr lang="en-IN" sz="2400" b="0" i="0" u="none" strike="noStrike" baseline="0" dirty="0">
                <a:solidFill>
                  <a:srgbClr val="000000"/>
                </a:solidFill>
                <a:latin typeface="AdvOT863180fb"/>
              </a:rPr>
              <a:t>normal gallbladder controls displayed only occasional focal lymphocytic in</a:t>
            </a:r>
            <a:r>
              <a:rPr lang="en-IN" sz="2400" b="0" i="0" u="none" strike="noStrike" baseline="0" dirty="0">
                <a:solidFill>
                  <a:srgbClr val="000000"/>
                </a:solidFill>
                <a:latin typeface="AdvOT863180fb+fb"/>
              </a:rPr>
              <a:t>fi</a:t>
            </a:r>
            <a:r>
              <a:rPr lang="en-IN" sz="2400" b="0" i="0" u="none" strike="noStrike" baseline="0" dirty="0">
                <a:solidFill>
                  <a:srgbClr val="000000"/>
                </a:solidFill>
                <a:latin typeface="AdvOT863180fb"/>
              </a:rPr>
              <a:t>ltration without evidence of </a:t>
            </a:r>
            <a:r>
              <a:rPr lang="en-IN" sz="2400" b="0" i="0" u="none" strike="noStrike" baseline="0" dirty="0">
                <a:solidFill>
                  <a:srgbClr val="000000"/>
                </a:solidFill>
                <a:latin typeface="AdvOT863180fb+fb"/>
              </a:rPr>
              <a:t>fi</a:t>
            </a:r>
            <a:r>
              <a:rPr lang="en-IN" sz="2400" b="0" i="0" u="none" strike="noStrike" baseline="0" dirty="0">
                <a:solidFill>
                  <a:srgbClr val="000000"/>
                </a:solidFill>
                <a:latin typeface="AdvOT863180fb"/>
              </a:rPr>
              <a:t>brosis, thickened muscularis, or surrogate markers of in</a:t>
            </a:r>
            <a:r>
              <a:rPr lang="en-IN" sz="2400" b="0" i="0" u="none" strike="noStrike" baseline="0" dirty="0">
                <a:solidFill>
                  <a:srgbClr val="000000"/>
                </a:solidFill>
                <a:latin typeface="AdvOT863180fb+fb"/>
              </a:rPr>
              <a:t>fl</a:t>
            </a:r>
            <a:r>
              <a:rPr lang="en-IN" sz="2400" b="0" i="0" u="none" strike="noStrike" baseline="0" dirty="0">
                <a:solidFill>
                  <a:srgbClr val="000000"/>
                </a:solidFill>
                <a:latin typeface="AdvOT863180fb"/>
              </a:rPr>
              <a:t>ammation.</a:t>
            </a:r>
          </a:p>
          <a:p>
            <a:pPr marL="0" indent="0" algn="l">
              <a:buNone/>
            </a:pPr>
            <a:endParaRPr lang="en-IN" sz="2400" b="0" i="0" u="none" strike="noStrike" baseline="0" dirty="0">
              <a:solidFill>
                <a:srgbClr val="000000"/>
              </a:solidFill>
              <a:latin typeface="AdvOT863180fb"/>
            </a:endParaRPr>
          </a:p>
          <a:p>
            <a:pPr marL="0" indent="0" algn="l">
              <a:buNone/>
            </a:pPr>
            <a:r>
              <a:rPr lang="en-IN" sz="2400" b="0" i="0" u="none" strike="noStrike" baseline="0" dirty="0">
                <a:solidFill>
                  <a:srgbClr val="000000"/>
                </a:solidFill>
                <a:latin typeface="AdvOT863180fb"/>
              </a:rPr>
              <a:t>Mean </a:t>
            </a:r>
            <a:r>
              <a:rPr lang="en-IN" sz="2400" b="1" i="0" u="none" strike="noStrike" baseline="0" dirty="0">
                <a:solidFill>
                  <a:srgbClr val="FF0000"/>
                </a:solidFill>
                <a:latin typeface="AdvOT863180fb"/>
              </a:rPr>
              <a:t>thickness of the tunica muscularis </a:t>
            </a:r>
            <a:r>
              <a:rPr lang="en-IN" sz="2400" b="0" i="0" u="none" strike="noStrike" baseline="0" dirty="0">
                <a:solidFill>
                  <a:srgbClr val="000000"/>
                </a:solidFill>
                <a:latin typeface="AdvOT863180fb"/>
              </a:rPr>
              <a:t>by histomorphometry was 193 </a:t>
            </a:r>
            <a:r>
              <a:rPr lang="en-IN" sz="2400" b="0" i="0" u="none" strike="noStrike" baseline="0" dirty="0">
                <a:solidFill>
                  <a:srgbClr val="000000"/>
                </a:solidFill>
                <a:latin typeface="AdvOTb0c9bf5d"/>
              </a:rPr>
              <a:t>± </a:t>
            </a:r>
            <a:r>
              <a:rPr lang="en-IN" sz="2400" b="0" i="0" u="none" strike="noStrike" baseline="0" dirty="0">
                <a:solidFill>
                  <a:srgbClr val="000000"/>
                </a:solidFill>
                <a:latin typeface="AdvOT863180fb"/>
              </a:rPr>
              <a:t>118               </a:t>
            </a:r>
            <a:r>
              <a:rPr lang="en-IN" sz="2400" b="0" i="0" u="none" strike="noStrike" baseline="0" dirty="0">
                <a:latin typeface="AdvOT863180fb"/>
              </a:rPr>
              <a:t>(range 103</a:t>
            </a:r>
            <a:r>
              <a:rPr lang="en-IN" sz="2400" dirty="0">
                <a:latin typeface="AdvPS44A44B"/>
              </a:rPr>
              <a:t>-</a:t>
            </a:r>
            <a:r>
              <a:rPr lang="en-IN" sz="2400" b="0" i="0" u="none" strike="noStrike" baseline="0" dirty="0">
                <a:latin typeface="AdvOT863180fb"/>
              </a:rPr>
              <a:t>326) </a:t>
            </a:r>
            <a:r>
              <a:rPr lang="en-IN" sz="2400" b="0" i="0" u="none" strike="noStrike" baseline="0" dirty="0">
                <a:latin typeface="AdvP3F4C13"/>
              </a:rPr>
              <a:t>m</a:t>
            </a:r>
            <a:r>
              <a:rPr lang="en-IN" sz="2400" b="0" i="0" u="none" strike="noStrike" baseline="0" dirty="0">
                <a:latin typeface="AdvOT863180fb"/>
              </a:rPr>
              <a:t>m in historic controls and 478 </a:t>
            </a:r>
            <a:r>
              <a:rPr lang="en-IN" sz="2400" b="0" i="0" u="none" strike="noStrike" baseline="0" dirty="0">
                <a:latin typeface="AdvOTb0c9bf5d"/>
              </a:rPr>
              <a:t>± </a:t>
            </a:r>
            <a:r>
              <a:rPr lang="en-IN" sz="2400" b="0" i="0" u="none" strike="noStrike" baseline="0" dirty="0">
                <a:latin typeface="AdvOT863180fb"/>
              </a:rPr>
              <a:t>180 (range 190</a:t>
            </a:r>
            <a:r>
              <a:rPr lang="en-IN" sz="2400" dirty="0">
                <a:latin typeface="AdvPS44A44B"/>
              </a:rPr>
              <a:t>-</a:t>
            </a:r>
            <a:r>
              <a:rPr lang="en-IN" sz="2400" b="0" i="0" u="none" strike="noStrike" baseline="0" dirty="0">
                <a:latin typeface="AdvOT863180fb"/>
              </a:rPr>
              <a:t>921) </a:t>
            </a:r>
            <a:r>
              <a:rPr lang="en-IN" sz="2400" b="0" i="0" u="none" strike="noStrike" baseline="0" dirty="0">
                <a:latin typeface="AdvP3F4C13"/>
              </a:rPr>
              <a:t>m</a:t>
            </a:r>
            <a:r>
              <a:rPr lang="en-IN" sz="2400" b="0" i="0" u="none" strike="noStrike" baseline="0" dirty="0">
                <a:latin typeface="AdvOT863180fb"/>
              </a:rPr>
              <a:t>m in the study group (</a:t>
            </a:r>
            <a:r>
              <a:rPr lang="en-IN" sz="2400" b="0" i="0" u="none" strike="noStrike" baseline="0" dirty="0">
                <a:latin typeface="AdvOTb92eb7df.I"/>
              </a:rPr>
              <a:t>P </a:t>
            </a:r>
            <a:r>
              <a:rPr lang="en-IN" sz="2400" b="0" i="0" u="none" strike="noStrike" baseline="0" dirty="0">
                <a:latin typeface="AdvOTb0c9bf5d"/>
              </a:rPr>
              <a:t>&lt; </a:t>
            </a:r>
            <a:r>
              <a:rPr lang="en-IN" sz="2400" b="0" i="0" u="none" strike="noStrike" baseline="0" dirty="0">
                <a:latin typeface="AdvOT863180fb"/>
              </a:rPr>
              <a:t>.02).</a:t>
            </a:r>
            <a:endParaRPr lang="en-IN" sz="2400" b="0" i="0" u="none" strike="noStrike" baseline="0" dirty="0">
              <a:solidFill>
                <a:srgbClr val="000000"/>
              </a:solidFill>
              <a:latin typeface="AdvOTb83ee1dd.B"/>
            </a:endParaRPr>
          </a:p>
        </p:txBody>
      </p:sp>
    </p:spTree>
    <p:extLst>
      <p:ext uri="{BB962C8B-B14F-4D97-AF65-F5344CB8AC3E}">
        <p14:creationId xmlns:p14="http://schemas.microsoft.com/office/powerpoint/2010/main" val="3661489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AE607B-B584-4474-81F3-5F9FF3A9DAB2}"/>
              </a:ext>
            </a:extLst>
          </p:cNvPr>
          <p:cNvPicPr>
            <a:picLocks noGrp="1" noChangeAspect="1"/>
          </p:cNvPicPr>
          <p:nvPr>
            <p:ph idx="1"/>
          </p:nvPr>
        </p:nvPicPr>
        <p:blipFill rotWithShape="1">
          <a:blip r:embed="rId2"/>
          <a:srcRect l="36382" t="17617" r="34469" b="13592"/>
          <a:stretch/>
        </p:blipFill>
        <p:spPr>
          <a:xfrm>
            <a:off x="2166152" y="1"/>
            <a:ext cx="6924582" cy="6676007"/>
          </a:xfrm>
        </p:spPr>
      </p:pic>
    </p:spTree>
    <p:extLst>
      <p:ext uri="{BB962C8B-B14F-4D97-AF65-F5344CB8AC3E}">
        <p14:creationId xmlns:p14="http://schemas.microsoft.com/office/powerpoint/2010/main" val="1476486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E1A0F8-D613-46AC-AB8D-67DA515AF6F8}"/>
              </a:ext>
            </a:extLst>
          </p:cNvPr>
          <p:cNvPicPr>
            <a:picLocks noChangeAspect="1"/>
          </p:cNvPicPr>
          <p:nvPr/>
        </p:nvPicPr>
        <p:blipFill rotWithShape="1">
          <a:blip r:embed="rId2"/>
          <a:srcRect l="37427" t="22007" r="34102" b="8738"/>
          <a:stretch/>
        </p:blipFill>
        <p:spPr>
          <a:xfrm>
            <a:off x="2166152" y="0"/>
            <a:ext cx="7137646" cy="6858000"/>
          </a:xfrm>
          <a:prstGeom prst="rect">
            <a:avLst/>
          </a:prstGeom>
        </p:spPr>
      </p:pic>
    </p:spTree>
    <p:extLst>
      <p:ext uri="{BB962C8B-B14F-4D97-AF65-F5344CB8AC3E}">
        <p14:creationId xmlns:p14="http://schemas.microsoft.com/office/powerpoint/2010/main" val="2907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DAE49-6FFA-45EF-9AA1-8142A4EA65D3}"/>
              </a:ext>
            </a:extLst>
          </p:cNvPr>
          <p:cNvSpPr>
            <a:spLocks noGrp="1"/>
          </p:cNvSpPr>
          <p:nvPr>
            <p:ph idx="1"/>
          </p:nvPr>
        </p:nvSpPr>
        <p:spPr>
          <a:xfrm>
            <a:off x="660647" y="707038"/>
            <a:ext cx="10515600" cy="4351338"/>
          </a:xfrm>
        </p:spPr>
        <p:txBody>
          <a:bodyPr>
            <a:normAutofit/>
          </a:bodyPr>
          <a:lstStyle/>
          <a:p>
            <a:pPr marL="0" indent="0" algn="l">
              <a:buNone/>
            </a:pPr>
            <a:r>
              <a:rPr lang="en-IN" sz="3200" b="1" i="0" u="sng" strike="noStrike" baseline="0" dirty="0">
                <a:effectLst>
                  <a:outerShdw blurRad="38100" dist="38100" dir="2700000" algn="tl">
                    <a:srgbClr val="000000">
                      <a:alpha val="43137"/>
                    </a:srgbClr>
                  </a:outerShdw>
                </a:effectLst>
                <a:latin typeface="AdvOTb92eb7df.I"/>
              </a:rPr>
              <a:t>Complications:</a:t>
            </a:r>
          </a:p>
          <a:p>
            <a:pPr marL="0" indent="0" algn="l">
              <a:buNone/>
            </a:pPr>
            <a:endParaRPr lang="en-IN" sz="3200" b="0" i="0" u="none" strike="noStrike" baseline="0" dirty="0">
              <a:latin typeface="AdvOTb92eb7df.I"/>
            </a:endParaRPr>
          </a:p>
          <a:p>
            <a:pPr marL="0" indent="0" algn="l">
              <a:buNone/>
            </a:pPr>
            <a:r>
              <a:rPr lang="en-IN" sz="3200" b="0" i="0" u="none" strike="noStrike" baseline="0" dirty="0">
                <a:latin typeface="AdvOT863180fb"/>
              </a:rPr>
              <a:t>All 21 cholecystectomies were performed laparoscopically with no mortality and only two minor wound complications.</a:t>
            </a:r>
            <a:endParaRPr lang="en-IN" sz="4400" dirty="0"/>
          </a:p>
        </p:txBody>
      </p:sp>
    </p:spTree>
    <p:extLst>
      <p:ext uri="{BB962C8B-B14F-4D97-AF65-F5344CB8AC3E}">
        <p14:creationId xmlns:p14="http://schemas.microsoft.com/office/powerpoint/2010/main" val="981000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92B32-889B-4CFD-8211-381ACAF67D25}"/>
              </a:ext>
            </a:extLst>
          </p:cNvPr>
          <p:cNvSpPr>
            <a:spLocks noGrp="1"/>
          </p:cNvSpPr>
          <p:nvPr>
            <p:ph idx="1"/>
          </p:nvPr>
        </p:nvSpPr>
        <p:spPr>
          <a:xfrm>
            <a:off x="838200" y="727969"/>
            <a:ext cx="10515600" cy="5448994"/>
          </a:xfrm>
        </p:spPr>
        <p:txBody>
          <a:bodyPr>
            <a:normAutofit/>
          </a:bodyPr>
          <a:lstStyle/>
          <a:p>
            <a:pPr marL="0" indent="0" algn="l">
              <a:buNone/>
            </a:pPr>
            <a:r>
              <a:rPr lang="en-IN" sz="3200" b="1" i="0" u="sng" strike="noStrike" baseline="0" dirty="0">
                <a:solidFill>
                  <a:srgbClr val="000000"/>
                </a:solidFill>
                <a:effectLst>
                  <a:outerShdw blurRad="38100" dist="38100" dir="2700000" algn="tl">
                    <a:srgbClr val="000000">
                      <a:alpha val="43137"/>
                    </a:srgbClr>
                  </a:outerShdw>
                </a:effectLst>
                <a:latin typeface="AdvOTb92eb7df.I"/>
              </a:rPr>
              <a:t>Presenting symptoms and </a:t>
            </a:r>
            <a:r>
              <a:rPr lang="en-IN" sz="3200" b="1" i="0" u="sng" strike="noStrike" baseline="0" dirty="0">
                <a:solidFill>
                  <a:srgbClr val="000000"/>
                </a:solidFill>
                <a:effectLst>
                  <a:outerShdw blurRad="38100" dist="38100" dir="2700000" algn="tl">
                    <a:srgbClr val="000000">
                      <a:alpha val="43137"/>
                    </a:srgbClr>
                  </a:outerShdw>
                </a:effectLst>
                <a:latin typeface="AdvOTb92eb7df.I+fb"/>
              </a:rPr>
              <a:t>fi</a:t>
            </a:r>
            <a:r>
              <a:rPr lang="en-IN" sz="3200" b="1" i="0" u="sng" strike="noStrike" baseline="0" dirty="0">
                <a:solidFill>
                  <a:srgbClr val="000000"/>
                </a:solidFill>
                <a:effectLst>
                  <a:outerShdw blurRad="38100" dist="38100" dir="2700000" algn="tl">
                    <a:srgbClr val="000000">
                      <a:alpha val="43137"/>
                    </a:srgbClr>
                  </a:outerShdw>
                </a:effectLst>
                <a:latin typeface="AdvOTb92eb7df.I"/>
              </a:rPr>
              <a:t>ndings:</a:t>
            </a:r>
            <a:br>
              <a:rPr lang="en-IN" sz="2400" b="0" i="0" u="none" strike="noStrike" baseline="0" dirty="0">
                <a:solidFill>
                  <a:srgbClr val="000000"/>
                </a:solidFill>
                <a:latin typeface="AdvOTb92eb7df.I"/>
              </a:rPr>
            </a:br>
            <a:endParaRPr lang="en-IN" sz="2400" b="0" i="0" u="none" strike="noStrike" baseline="0" dirty="0">
              <a:solidFill>
                <a:srgbClr val="000000"/>
              </a:solidFill>
              <a:latin typeface="AdvOTb92eb7df.I"/>
            </a:endParaRPr>
          </a:p>
          <a:p>
            <a:pPr marL="0" indent="0" algn="l">
              <a:buNone/>
            </a:pPr>
            <a:r>
              <a:rPr lang="en-IN" sz="2400" b="0" i="0" u="none" strike="noStrike" baseline="0" dirty="0">
                <a:solidFill>
                  <a:srgbClr val="FF0000"/>
                </a:solidFill>
                <a:latin typeface="AdvOT863180fb"/>
              </a:rPr>
              <a:t>The presenting symptomatology in the control group and the study group were essentially similar.</a:t>
            </a:r>
          </a:p>
          <a:p>
            <a:pPr marL="0" indent="0" algn="l">
              <a:buNone/>
            </a:pPr>
            <a:r>
              <a:rPr lang="en-IN" sz="2400" b="0" i="0" u="none" strike="noStrike" baseline="0" dirty="0">
                <a:solidFill>
                  <a:srgbClr val="000000"/>
                </a:solidFill>
                <a:latin typeface="AdvOT863180fb"/>
              </a:rPr>
              <a:t> Liver function tests (except those with fatty liver), white blood cell count, and serum lipase were essentially within normal limits. </a:t>
            </a:r>
          </a:p>
          <a:p>
            <a:pPr marL="0" indent="0" algn="l">
              <a:buNone/>
            </a:pPr>
            <a:r>
              <a:rPr lang="en-IN" sz="2400" b="0" i="0" u="none" strike="noStrike" baseline="0" dirty="0">
                <a:solidFill>
                  <a:srgbClr val="000000"/>
                </a:solidFill>
                <a:latin typeface="AdvOT863180fb"/>
              </a:rPr>
              <a:t>Ultrasonography reports of three patients from the study group noted a </a:t>
            </a:r>
            <a:r>
              <a:rPr lang="en-IN" sz="2400" b="0" i="0" u="none" strike="noStrike" baseline="0" dirty="0">
                <a:solidFill>
                  <a:srgbClr val="000000"/>
                </a:solidFill>
                <a:latin typeface="AdvOT863180fb+20"/>
              </a:rPr>
              <a:t>“</a:t>
            </a:r>
            <a:r>
              <a:rPr lang="en-IN" sz="2400" b="0" i="0" u="none" strike="noStrike" baseline="0" dirty="0">
                <a:solidFill>
                  <a:srgbClr val="000000"/>
                </a:solidFill>
                <a:latin typeface="AdvOT863180fb"/>
              </a:rPr>
              <a:t>small </a:t>
            </a:r>
            <a:r>
              <a:rPr lang="en-IN" sz="2400" b="0" i="0" u="none" strike="noStrike" baseline="0" dirty="0">
                <a:latin typeface="AdvOT863180fb"/>
              </a:rPr>
              <a:t>amount</a:t>
            </a:r>
            <a:r>
              <a:rPr lang="en-IN" sz="2400" b="0" i="0" u="none" strike="noStrike" baseline="0" dirty="0">
                <a:latin typeface="AdvOT863180fb+20"/>
              </a:rPr>
              <a:t>” </a:t>
            </a:r>
            <a:r>
              <a:rPr lang="en-IN" sz="2400" b="0" i="0" u="none" strike="noStrike" baseline="0" dirty="0">
                <a:latin typeface="AdvOT863180fb"/>
              </a:rPr>
              <a:t>of gallbladder sludge, but the pathology reports of the surgical specimen did not con</a:t>
            </a:r>
            <a:r>
              <a:rPr lang="en-IN" sz="2400" b="0" i="0" u="none" strike="noStrike" baseline="0" dirty="0">
                <a:latin typeface="AdvOT863180fb+fb"/>
              </a:rPr>
              <a:t>fi</a:t>
            </a:r>
            <a:r>
              <a:rPr lang="en-IN" sz="2400" b="0" i="0" u="none" strike="noStrike" baseline="0" dirty="0">
                <a:latin typeface="AdvOT863180fb"/>
              </a:rPr>
              <a:t>rm any sludge.</a:t>
            </a:r>
          </a:p>
          <a:p>
            <a:pPr marL="0" indent="0" algn="l">
              <a:buNone/>
            </a:pPr>
            <a:r>
              <a:rPr lang="en-IN" sz="2400" b="0" i="0" u="none" strike="noStrike" baseline="0" dirty="0">
                <a:latin typeface="AdvOT863180fb"/>
              </a:rPr>
              <a:t> Only one patient in the control group was reported as having a </a:t>
            </a:r>
            <a:r>
              <a:rPr lang="en-IN" sz="2400" b="0" i="0" u="none" strike="noStrike" baseline="0" dirty="0">
                <a:latin typeface="AdvOT863180fb+20"/>
              </a:rPr>
              <a:t>“</a:t>
            </a:r>
            <a:r>
              <a:rPr lang="en-IN" sz="2400" b="0" i="0" u="none" strike="noStrike" baseline="0" dirty="0">
                <a:latin typeface="AdvOT863180fb"/>
              </a:rPr>
              <a:t>small amount</a:t>
            </a:r>
            <a:r>
              <a:rPr lang="en-IN" sz="2400" b="0" i="0" u="none" strike="noStrike" baseline="0" dirty="0">
                <a:latin typeface="AdvOT863180fb+20"/>
              </a:rPr>
              <a:t>” </a:t>
            </a:r>
            <a:r>
              <a:rPr lang="en-IN" sz="2400" b="0" i="0" u="none" strike="noStrike" baseline="0" dirty="0">
                <a:latin typeface="AdvOT863180fb"/>
              </a:rPr>
              <a:t>of sludge on ultrasonography.</a:t>
            </a:r>
            <a:endParaRPr lang="en-IN" sz="3600" dirty="0"/>
          </a:p>
        </p:txBody>
      </p:sp>
    </p:spTree>
    <p:extLst>
      <p:ext uri="{BB962C8B-B14F-4D97-AF65-F5344CB8AC3E}">
        <p14:creationId xmlns:p14="http://schemas.microsoft.com/office/powerpoint/2010/main" val="2920854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6CA6FC-AF7B-48B5-B9A1-433308D68630}"/>
              </a:ext>
            </a:extLst>
          </p:cNvPr>
          <p:cNvPicPr>
            <a:picLocks noChangeAspect="1"/>
          </p:cNvPicPr>
          <p:nvPr/>
        </p:nvPicPr>
        <p:blipFill rotWithShape="1">
          <a:blip r:embed="rId2"/>
          <a:srcRect l="28616" t="24854" r="27476" b="41489"/>
          <a:stretch/>
        </p:blipFill>
        <p:spPr>
          <a:xfrm>
            <a:off x="426129" y="917608"/>
            <a:ext cx="11052698" cy="5279006"/>
          </a:xfrm>
          <a:prstGeom prst="rect">
            <a:avLst/>
          </a:prstGeom>
        </p:spPr>
      </p:pic>
    </p:spTree>
    <p:extLst>
      <p:ext uri="{BB962C8B-B14F-4D97-AF65-F5344CB8AC3E}">
        <p14:creationId xmlns:p14="http://schemas.microsoft.com/office/powerpoint/2010/main" val="4907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FC3-312E-41B9-827A-6AE7CB98A537}"/>
              </a:ext>
            </a:extLst>
          </p:cNvPr>
          <p:cNvSpPr>
            <a:spLocks noGrp="1"/>
          </p:cNvSpPr>
          <p:nvPr>
            <p:ph idx="1"/>
          </p:nvPr>
        </p:nvSpPr>
        <p:spPr>
          <a:xfrm>
            <a:off x="838200" y="506027"/>
            <a:ext cx="10515600" cy="5670936"/>
          </a:xfrm>
        </p:spPr>
        <p:txBody>
          <a:bodyPr>
            <a:normAutofit/>
          </a:bodyPr>
          <a:lstStyle/>
          <a:p>
            <a:pPr marL="0" indent="0" algn="l">
              <a:buNone/>
            </a:pPr>
            <a:r>
              <a:rPr lang="en-IN" sz="4000" b="1" i="0" u="sng" strike="noStrike" baseline="0" dirty="0">
                <a:solidFill>
                  <a:srgbClr val="000000"/>
                </a:solidFill>
                <a:effectLst>
                  <a:outerShdw blurRad="38100" dist="38100" dir="2700000" algn="tl">
                    <a:srgbClr val="000000">
                      <a:alpha val="43137"/>
                    </a:srgbClr>
                  </a:outerShdw>
                </a:effectLst>
                <a:latin typeface="AdvOTb92eb7df.I"/>
              </a:rPr>
              <a:t>CCK-provocation response during a HIDA scan:</a:t>
            </a:r>
          </a:p>
          <a:p>
            <a:pPr marL="0" indent="0" algn="l">
              <a:buNone/>
            </a:pPr>
            <a:r>
              <a:rPr lang="en-IN" b="0" i="0" u="none" strike="noStrike" baseline="0" dirty="0">
                <a:solidFill>
                  <a:srgbClr val="000000"/>
                </a:solidFill>
                <a:latin typeface="AdvOT863180fb"/>
              </a:rPr>
              <a:t>HIDA scan reports recorded CCK-provoked pain in only 2/21 and 1/25 patients in the study and control groups, respectively, without comment on the remaining 43. </a:t>
            </a:r>
          </a:p>
          <a:p>
            <a:pPr marL="0" indent="0" algn="l">
              <a:buNone/>
            </a:pPr>
            <a:r>
              <a:rPr lang="en-IN" b="0" i="0" u="none" strike="noStrike" baseline="0" dirty="0">
                <a:solidFill>
                  <a:srgbClr val="000000"/>
                </a:solidFill>
                <a:latin typeface="AdvOT863180fb"/>
              </a:rPr>
              <a:t>Documentation of the absence or presence of CCK-provoked pain that reproduced the patients</a:t>
            </a:r>
            <a:r>
              <a:rPr lang="en-IN" b="0" i="0" u="none" strike="noStrike" baseline="0" dirty="0">
                <a:solidFill>
                  <a:srgbClr val="000000"/>
                </a:solidFill>
                <a:latin typeface="AdvOT863180fb+20"/>
              </a:rPr>
              <a:t>’ </a:t>
            </a:r>
            <a:r>
              <a:rPr lang="en-IN" b="0" i="0" u="none" strike="noStrike" baseline="0" dirty="0">
                <a:solidFill>
                  <a:srgbClr val="000000"/>
                </a:solidFill>
                <a:latin typeface="AdvOT863180fb"/>
              </a:rPr>
              <a:t>typical pain was not often recorded during imaging. </a:t>
            </a:r>
          </a:p>
          <a:p>
            <a:pPr marL="0" indent="0" algn="l">
              <a:buNone/>
            </a:pPr>
            <a:r>
              <a:rPr lang="en-IN" b="0" i="0" u="none" strike="noStrike" baseline="0" dirty="0">
                <a:solidFill>
                  <a:srgbClr val="000000"/>
                </a:solidFill>
                <a:latin typeface="AdvOT863180fb"/>
              </a:rPr>
              <a:t>At the preoperative surgical visit, an additional 10 patients in the cholecystectomy group indicated a positive CCK-provocation response </a:t>
            </a:r>
            <a:r>
              <a:rPr lang="en-IN" b="0" i="0" u="none" strike="noStrike" baseline="0" dirty="0">
                <a:latin typeface="AdvOT863180fb"/>
              </a:rPr>
              <a:t>with a HIDA scan. </a:t>
            </a:r>
          </a:p>
          <a:p>
            <a:pPr marL="0" indent="0" algn="l">
              <a:buNone/>
            </a:pPr>
            <a:r>
              <a:rPr lang="en-IN" b="0" i="0" u="none" strike="noStrike" baseline="0" dirty="0">
                <a:solidFill>
                  <a:srgbClr val="FF0000"/>
                </a:solidFill>
                <a:latin typeface="AdvOT863180fb"/>
              </a:rPr>
              <a:t>Because the CCK-provocation response in the remaining 33 patients is unknown, the available data are insuf</a:t>
            </a:r>
            <a:r>
              <a:rPr lang="en-IN" b="0" i="0" u="none" strike="noStrike" baseline="0" dirty="0">
                <a:solidFill>
                  <a:srgbClr val="FF0000"/>
                </a:solidFill>
                <a:latin typeface="AdvOT863180fb+fb"/>
              </a:rPr>
              <a:t>fi</a:t>
            </a:r>
            <a:r>
              <a:rPr lang="en-IN" b="0" i="0" u="none" strike="noStrike" baseline="0" dirty="0">
                <a:solidFill>
                  <a:srgbClr val="FF0000"/>
                </a:solidFill>
                <a:latin typeface="AdvOT863180fb"/>
              </a:rPr>
              <a:t>cient for correlative analysis.</a:t>
            </a:r>
            <a:endParaRPr lang="en-IN" sz="4000" dirty="0">
              <a:solidFill>
                <a:srgbClr val="FF0000"/>
              </a:solidFill>
            </a:endParaRPr>
          </a:p>
        </p:txBody>
      </p:sp>
    </p:spTree>
    <p:extLst>
      <p:ext uri="{BB962C8B-B14F-4D97-AF65-F5344CB8AC3E}">
        <p14:creationId xmlns:p14="http://schemas.microsoft.com/office/powerpoint/2010/main" val="97276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6052-AF51-4F19-BA4F-A267823946FA}"/>
              </a:ext>
            </a:extLst>
          </p:cNvPr>
          <p:cNvSpPr>
            <a:spLocks noGrp="1"/>
          </p:cNvSpPr>
          <p:nvPr>
            <p:ph type="title"/>
          </p:nvPr>
        </p:nvSpPr>
        <p:spPr/>
        <p:txBody>
          <a:bodyPr>
            <a:normAutofit/>
          </a:bodyPr>
          <a:lstStyle/>
          <a:p>
            <a:r>
              <a:rPr lang="en-IN" sz="4000" b="1" u="sng" dirty="0">
                <a:effectLst>
                  <a:outerShdw blurRad="38100" dist="38100" dir="2700000" algn="tl">
                    <a:srgbClr val="000000">
                      <a:alpha val="43137"/>
                    </a:srgbClr>
                  </a:outerShdw>
                </a:effectLst>
              </a:rPr>
              <a:t>AIM AND OBJECTIVE:</a:t>
            </a:r>
          </a:p>
        </p:txBody>
      </p:sp>
      <p:sp>
        <p:nvSpPr>
          <p:cNvPr id="3" name="Content Placeholder 2">
            <a:extLst>
              <a:ext uri="{FF2B5EF4-FFF2-40B4-BE49-F238E27FC236}">
                <a16:creationId xmlns:a16="http://schemas.microsoft.com/office/drawing/2014/main" id="{CBB45130-5DBF-4079-894A-59BDBBA8FD3A}"/>
              </a:ext>
            </a:extLst>
          </p:cNvPr>
          <p:cNvSpPr>
            <a:spLocks noGrp="1"/>
          </p:cNvSpPr>
          <p:nvPr>
            <p:ph idx="1"/>
          </p:nvPr>
        </p:nvSpPr>
        <p:spPr>
          <a:xfrm>
            <a:off x="678402" y="1612561"/>
            <a:ext cx="10515600" cy="4351338"/>
          </a:xfrm>
        </p:spPr>
        <p:txBody>
          <a:bodyPr>
            <a:normAutofit/>
          </a:bodyPr>
          <a:lstStyle/>
          <a:p>
            <a:pPr marL="0" indent="0" algn="l">
              <a:buNone/>
            </a:pPr>
            <a:r>
              <a:rPr lang="en-IN" sz="3200" b="0" i="0" u="none" strike="noStrike" baseline="0" dirty="0">
                <a:latin typeface="AdvOT863180fb"/>
              </a:rPr>
              <a:t>The AIM of the study is to</a:t>
            </a:r>
          </a:p>
          <a:p>
            <a:pPr algn="l">
              <a:buFontTx/>
              <a:buChar char="-"/>
            </a:pPr>
            <a:r>
              <a:rPr lang="en-IN" sz="3200" b="0" i="0" u="none" strike="noStrike" baseline="0" dirty="0">
                <a:solidFill>
                  <a:srgbClr val="FF0000"/>
                </a:solidFill>
                <a:latin typeface="AdvOT863180fb"/>
              </a:rPr>
              <a:t>investigate an association between gallbladder hyperkinesia and symptomatic acalculous chronic cholecystitis.</a:t>
            </a:r>
          </a:p>
          <a:p>
            <a:pPr marL="0" indent="0" algn="l">
              <a:buNone/>
            </a:pPr>
            <a:r>
              <a:rPr lang="en-IN" sz="3200" dirty="0">
                <a:solidFill>
                  <a:srgbClr val="FF0000"/>
                </a:solidFill>
                <a:latin typeface="AdvOT863180fb"/>
              </a:rPr>
              <a:t>- To evaluate the response of patients with biliary colic and hyperkinetic gallbladder to cholecystectomy.</a:t>
            </a:r>
          </a:p>
        </p:txBody>
      </p:sp>
    </p:spTree>
    <p:extLst>
      <p:ext uri="{BB962C8B-B14F-4D97-AF65-F5344CB8AC3E}">
        <p14:creationId xmlns:p14="http://schemas.microsoft.com/office/powerpoint/2010/main" val="268343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E23D12-6D7C-43DE-8A07-0B0CF41AA411}"/>
              </a:ext>
            </a:extLst>
          </p:cNvPr>
          <p:cNvSpPr>
            <a:spLocks noGrp="1"/>
          </p:cNvSpPr>
          <p:nvPr>
            <p:ph idx="1"/>
          </p:nvPr>
        </p:nvSpPr>
        <p:spPr>
          <a:xfrm>
            <a:off x="838200" y="875714"/>
            <a:ext cx="10515600" cy="4351338"/>
          </a:xfrm>
        </p:spPr>
        <p:txBody>
          <a:bodyPr>
            <a:normAutofit/>
          </a:bodyPr>
          <a:lstStyle/>
          <a:p>
            <a:pPr marL="0" indent="0" algn="l">
              <a:buNone/>
            </a:pPr>
            <a:r>
              <a:rPr lang="en-IN" sz="4800" b="1" i="0" u="sng" strike="noStrike" baseline="0" dirty="0">
                <a:solidFill>
                  <a:srgbClr val="000000"/>
                </a:solidFill>
                <a:effectLst>
                  <a:outerShdw blurRad="38100" dist="38100" dir="2700000" algn="tl">
                    <a:srgbClr val="000000">
                      <a:alpha val="43137"/>
                    </a:srgbClr>
                  </a:outerShdw>
                </a:effectLst>
                <a:latin typeface="AdvOTb92eb7df.I"/>
              </a:rPr>
              <a:t>Distribution of HIDA EF:</a:t>
            </a:r>
          </a:p>
          <a:p>
            <a:pPr marL="0" indent="0" algn="l">
              <a:buNone/>
            </a:pPr>
            <a:r>
              <a:rPr lang="en-IN" b="0" i="0" u="none" strike="noStrike" baseline="0" dirty="0">
                <a:solidFill>
                  <a:srgbClr val="000000"/>
                </a:solidFill>
                <a:latin typeface="AdvOT863180fb"/>
              </a:rPr>
              <a:t>The 819 HIDA scans with EF measured during the 2013 to 2018 study period were ordered to investigate abdominal pain to evaluate for gallbladder </a:t>
            </a:r>
            <a:r>
              <a:rPr lang="en-IN" b="0" i="0" u="none" strike="noStrike" baseline="0" dirty="0">
                <a:solidFill>
                  <a:srgbClr val="000000"/>
                </a:solidFill>
                <a:latin typeface="AdvOTb92eb7df.I"/>
              </a:rPr>
              <a:t>hypo</a:t>
            </a:r>
            <a:r>
              <a:rPr lang="en-IN" b="0" i="0" u="none" strike="noStrike" baseline="0" dirty="0">
                <a:solidFill>
                  <a:srgbClr val="000000"/>
                </a:solidFill>
                <a:latin typeface="AdvOT863180fb"/>
              </a:rPr>
              <a:t>kinesia. </a:t>
            </a:r>
          </a:p>
          <a:p>
            <a:pPr marL="0" indent="0" algn="l">
              <a:buNone/>
            </a:pPr>
            <a:r>
              <a:rPr lang="en-IN" b="0" i="0" u="none" strike="noStrike" baseline="0" dirty="0">
                <a:solidFill>
                  <a:srgbClr val="000000"/>
                </a:solidFill>
                <a:latin typeface="AdvOT863180fb"/>
              </a:rPr>
              <a:t>Of these, </a:t>
            </a:r>
            <a:r>
              <a:rPr lang="en-IN" b="1" i="0" u="none" strike="noStrike" baseline="0" dirty="0">
                <a:solidFill>
                  <a:srgbClr val="FF0000"/>
                </a:solidFill>
                <a:latin typeface="AdvOT863180fb"/>
              </a:rPr>
              <a:t>183</a:t>
            </a:r>
            <a:r>
              <a:rPr lang="en-IN" b="0" i="0" u="none" strike="noStrike" baseline="0" dirty="0">
                <a:solidFill>
                  <a:srgbClr val="000000"/>
                </a:solidFill>
                <a:latin typeface="AdvOT863180fb"/>
              </a:rPr>
              <a:t> (22%) fell into the </a:t>
            </a:r>
            <a:r>
              <a:rPr lang="en-IN" b="1" i="0" u="none" strike="noStrike" baseline="0" dirty="0">
                <a:solidFill>
                  <a:srgbClr val="FF0000"/>
                </a:solidFill>
                <a:latin typeface="AdvOT863180fb"/>
              </a:rPr>
              <a:t>hypokinesia</a:t>
            </a:r>
            <a:r>
              <a:rPr lang="en-IN" b="0" i="0" u="none" strike="noStrike" baseline="0" dirty="0">
                <a:solidFill>
                  <a:srgbClr val="000000"/>
                </a:solidFill>
                <a:latin typeface="AdvOT863180fb"/>
              </a:rPr>
              <a:t> group, </a:t>
            </a:r>
          </a:p>
          <a:p>
            <a:pPr marL="0" indent="0" algn="l">
              <a:buNone/>
            </a:pPr>
            <a:r>
              <a:rPr lang="en-IN" b="1" i="0" u="none" strike="noStrike" baseline="0" dirty="0">
                <a:solidFill>
                  <a:srgbClr val="FF0000"/>
                </a:solidFill>
                <a:latin typeface="AdvOT863180fb"/>
              </a:rPr>
              <a:t>278</a:t>
            </a:r>
            <a:r>
              <a:rPr lang="en-IN" b="0" i="0" u="none" strike="noStrike" baseline="0" dirty="0">
                <a:solidFill>
                  <a:srgbClr val="000000"/>
                </a:solidFill>
                <a:latin typeface="AdvOT863180fb"/>
              </a:rPr>
              <a:t> (34%) into the </a:t>
            </a:r>
            <a:r>
              <a:rPr lang="en-IN" b="1" i="0" u="none" strike="noStrike" baseline="0" dirty="0" err="1">
                <a:solidFill>
                  <a:srgbClr val="FF0000"/>
                </a:solidFill>
                <a:latin typeface="AdvOT863180fb"/>
              </a:rPr>
              <a:t>normokinesia</a:t>
            </a:r>
            <a:r>
              <a:rPr lang="en-IN" b="0" i="0" u="none" strike="noStrike" baseline="0" dirty="0">
                <a:solidFill>
                  <a:srgbClr val="000000"/>
                </a:solidFill>
                <a:latin typeface="AdvOT863180fb"/>
              </a:rPr>
              <a:t> group, </a:t>
            </a:r>
          </a:p>
          <a:p>
            <a:pPr marL="0" indent="0" algn="l">
              <a:buNone/>
            </a:pPr>
            <a:r>
              <a:rPr lang="en-IN" b="0" i="0" u="none" strike="noStrike" baseline="0" dirty="0">
                <a:solidFill>
                  <a:srgbClr val="000000"/>
                </a:solidFill>
                <a:latin typeface="AdvOT863180fb"/>
              </a:rPr>
              <a:t>and the remaining </a:t>
            </a:r>
            <a:r>
              <a:rPr lang="en-IN" b="1" i="0" u="none" strike="noStrike" baseline="0" dirty="0">
                <a:solidFill>
                  <a:srgbClr val="FF0000"/>
                </a:solidFill>
                <a:latin typeface="AdvOT863180fb"/>
              </a:rPr>
              <a:t>358</a:t>
            </a:r>
            <a:r>
              <a:rPr lang="en-IN" b="0" i="0" u="none" strike="noStrike" baseline="0" dirty="0">
                <a:solidFill>
                  <a:srgbClr val="000000"/>
                </a:solidFill>
                <a:latin typeface="AdvOT863180fb"/>
              </a:rPr>
              <a:t> (44%) into the </a:t>
            </a:r>
            <a:r>
              <a:rPr lang="en-IN" b="1" i="0" u="none" strike="noStrike" baseline="0" dirty="0">
                <a:solidFill>
                  <a:srgbClr val="FF0000"/>
                </a:solidFill>
                <a:latin typeface="AdvOTb92eb7df.I"/>
              </a:rPr>
              <a:t>hyper</a:t>
            </a:r>
            <a:r>
              <a:rPr lang="en-IN" b="1" i="0" u="none" strike="noStrike" baseline="0" dirty="0">
                <a:solidFill>
                  <a:srgbClr val="FF0000"/>
                </a:solidFill>
                <a:latin typeface="AdvOT863180fb"/>
              </a:rPr>
              <a:t>kinesia</a:t>
            </a:r>
            <a:r>
              <a:rPr lang="en-IN" b="0" i="0" u="none" strike="noStrike" baseline="0" dirty="0">
                <a:solidFill>
                  <a:srgbClr val="000000"/>
                </a:solidFill>
                <a:latin typeface="AdvOT863180fb"/>
              </a:rPr>
              <a:t> group . </a:t>
            </a:r>
          </a:p>
        </p:txBody>
      </p:sp>
    </p:spTree>
    <p:extLst>
      <p:ext uri="{BB962C8B-B14F-4D97-AF65-F5344CB8AC3E}">
        <p14:creationId xmlns:p14="http://schemas.microsoft.com/office/powerpoint/2010/main" val="924847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B39DB5-6F2E-4452-8B91-1FD0A47FBD7E}"/>
              </a:ext>
            </a:extLst>
          </p:cNvPr>
          <p:cNvPicPr>
            <a:picLocks noChangeAspect="1"/>
          </p:cNvPicPr>
          <p:nvPr/>
        </p:nvPicPr>
        <p:blipFill rotWithShape="1">
          <a:blip r:embed="rId2"/>
          <a:srcRect l="22282" t="37411" r="44660" b="6408"/>
          <a:stretch/>
        </p:blipFill>
        <p:spPr>
          <a:xfrm>
            <a:off x="5548544" y="1997475"/>
            <a:ext cx="6169980" cy="4522605"/>
          </a:xfrm>
          <a:prstGeom prst="rect">
            <a:avLst/>
          </a:prstGeom>
        </p:spPr>
      </p:pic>
      <p:sp>
        <p:nvSpPr>
          <p:cNvPr id="5" name="TextBox 4">
            <a:extLst>
              <a:ext uri="{FF2B5EF4-FFF2-40B4-BE49-F238E27FC236}">
                <a16:creationId xmlns:a16="http://schemas.microsoft.com/office/drawing/2014/main" id="{8241F7EC-326A-4A1A-8FDD-68429DA4E646}"/>
              </a:ext>
            </a:extLst>
          </p:cNvPr>
          <p:cNvSpPr txBox="1"/>
          <p:nvPr/>
        </p:nvSpPr>
        <p:spPr>
          <a:xfrm>
            <a:off x="987640" y="968535"/>
            <a:ext cx="10500065" cy="954107"/>
          </a:xfrm>
          <a:prstGeom prst="rect">
            <a:avLst/>
          </a:prstGeom>
          <a:noFill/>
        </p:spPr>
        <p:txBody>
          <a:bodyPr wrap="square">
            <a:spAutoFit/>
          </a:bodyPr>
          <a:lstStyle/>
          <a:p>
            <a:pPr marL="0" indent="0" algn="l">
              <a:buNone/>
            </a:pPr>
            <a:r>
              <a:rPr lang="en-IN" sz="2800" b="0" i="0" u="none" strike="noStrike" baseline="0" dirty="0">
                <a:solidFill>
                  <a:srgbClr val="000000"/>
                </a:solidFill>
                <a:latin typeface="AdvOT863180fb"/>
              </a:rPr>
              <a:t>The frequency distribution histogram indicates that the </a:t>
            </a:r>
            <a:r>
              <a:rPr lang="en-IN" sz="2800" b="1" i="0" u="none" strike="noStrike" baseline="0" dirty="0">
                <a:solidFill>
                  <a:srgbClr val="FF0000"/>
                </a:solidFill>
                <a:latin typeface="AdvOT863180fb"/>
              </a:rPr>
              <a:t>peak distribution of gallbladder EF is above 90%</a:t>
            </a:r>
            <a:endParaRPr lang="en-IN" sz="4000" b="1" dirty="0">
              <a:solidFill>
                <a:srgbClr val="FF0000"/>
              </a:solidFill>
            </a:endParaRPr>
          </a:p>
        </p:txBody>
      </p:sp>
    </p:spTree>
    <p:extLst>
      <p:ext uri="{BB962C8B-B14F-4D97-AF65-F5344CB8AC3E}">
        <p14:creationId xmlns:p14="http://schemas.microsoft.com/office/powerpoint/2010/main" val="312462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23244-AD38-4F68-9112-7107A3C891B4}"/>
              </a:ext>
            </a:extLst>
          </p:cNvPr>
          <p:cNvSpPr>
            <a:spLocks noGrp="1"/>
          </p:cNvSpPr>
          <p:nvPr>
            <p:ph idx="1"/>
          </p:nvPr>
        </p:nvSpPr>
        <p:spPr>
          <a:xfrm>
            <a:off x="838200" y="639192"/>
            <a:ext cx="10515600" cy="5537771"/>
          </a:xfrm>
        </p:spPr>
        <p:txBody>
          <a:bodyPr>
            <a:normAutofit/>
          </a:bodyPr>
          <a:lstStyle/>
          <a:p>
            <a:pPr marL="0" indent="0" algn="l">
              <a:buNone/>
            </a:pPr>
            <a:r>
              <a:rPr lang="en-IN" b="1" i="0" u="sng" strike="noStrike" baseline="0" dirty="0">
                <a:solidFill>
                  <a:srgbClr val="000000"/>
                </a:solidFill>
                <a:effectLst>
                  <a:outerShdw blurRad="38100" dist="38100" dir="2700000" algn="tl">
                    <a:srgbClr val="000000">
                      <a:alpha val="43137"/>
                    </a:srgbClr>
                  </a:outerShdw>
                </a:effectLst>
                <a:latin typeface="AdvOTb92eb7df.I"/>
              </a:rPr>
              <a:t>Reasons for selection for cholecystectomy in the study group:</a:t>
            </a:r>
          </a:p>
          <a:p>
            <a:pPr marL="0" indent="0" algn="l">
              <a:buNone/>
            </a:pPr>
            <a:r>
              <a:rPr lang="en-IN" sz="2400" b="0" i="0" u="none" strike="noStrike" baseline="0" dirty="0">
                <a:solidFill>
                  <a:srgbClr val="000000"/>
                </a:solidFill>
                <a:latin typeface="AdvOT863180fb"/>
              </a:rPr>
              <a:t>HIDA scans were reported as </a:t>
            </a:r>
            <a:r>
              <a:rPr lang="en-IN" sz="2400" b="0" i="0" u="none" strike="noStrike" baseline="0" dirty="0">
                <a:solidFill>
                  <a:srgbClr val="000000"/>
                </a:solidFill>
                <a:latin typeface="AdvOT863180fb+20"/>
              </a:rPr>
              <a:t>“</a:t>
            </a:r>
            <a:r>
              <a:rPr lang="en-IN" sz="2400" b="0" i="0" u="none" strike="noStrike" baseline="0" dirty="0">
                <a:solidFill>
                  <a:srgbClr val="000000"/>
                </a:solidFill>
                <a:latin typeface="AdvOT863180fb"/>
              </a:rPr>
              <a:t>normal</a:t>
            </a:r>
            <a:r>
              <a:rPr lang="en-IN" sz="2400" b="0" i="0" u="none" strike="noStrike" baseline="0" dirty="0">
                <a:solidFill>
                  <a:srgbClr val="000000"/>
                </a:solidFill>
                <a:latin typeface="AdvOT863180fb+20"/>
              </a:rPr>
              <a:t>” </a:t>
            </a:r>
            <a:r>
              <a:rPr lang="en-IN" sz="2400" b="0" i="0" u="none" strike="noStrike" baseline="0" dirty="0">
                <a:solidFill>
                  <a:srgbClr val="000000"/>
                </a:solidFill>
                <a:latin typeface="AdvOT863180fb"/>
              </a:rPr>
              <a:t>even with EF 80%, satisfying the Society of Nuclear Medicine Practice Guideline of 2010</a:t>
            </a:r>
            <a:r>
              <a:rPr lang="en-IN" sz="2400" dirty="0">
                <a:solidFill>
                  <a:srgbClr val="2197D2"/>
                </a:solidFill>
                <a:latin typeface="AdvOT863180fb"/>
              </a:rPr>
              <a:t> </a:t>
            </a:r>
            <a:r>
              <a:rPr lang="en-IN" sz="2400" b="0" i="0" u="none" strike="noStrike" baseline="0" dirty="0">
                <a:solidFill>
                  <a:srgbClr val="000000"/>
                </a:solidFill>
                <a:latin typeface="AdvOT863180fb"/>
              </a:rPr>
              <a:t>and the Interdisciplinary Panel Consensus Recommendations of 2011</a:t>
            </a:r>
            <a:r>
              <a:rPr lang="en-IN" sz="2400" b="0" i="0" u="none" strike="noStrike" baseline="0" dirty="0">
                <a:solidFill>
                  <a:srgbClr val="2197D2"/>
                </a:solidFill>
                <a:latin typeface="AdvOT863180fb"/>
              </a:rPr>
              <a:t> </a:t>
            </a:r>
            <a:r>
              <a:rPr lang="en-IN" sz="2400" b="0" i="0" u="none" strike="noStrike" baseline="0" dirty="0">
                <a:solidFill>
                  <a:srgbClr val="000000"/>
                </a:solidFill>
                <a:latin typeface="AdvOT863180fb"/>
              </a:rPr>
              <a:t>that only recognized low EFs as abnormal. </a:t>
            </a:r>
          </a:p>
          <a:p>
            <a:pPr marL="0" indent="0" algn="l">
              <a:buNone/>
            </a:pPr>
            <a:r>
              <a:rPr lang="en-IN" sz="2400" b="0" i="0" u="none" strike="noStrike" baseline="0" dirty="0">
                <a:solidFill>
                  <a:srgbClr val="000000"/>
                </a:solidFill>
                <a:latin typeface="AdvOT863180fb"/>
              </a:rPr>
              <a:t>In the 2 patients seen at the UI Gallbladder Dysfunction Clinic in 2018, the documented operative indication for cholecystectomy was </a:t>
            </a:r>
            <a:r>
              <a:rPr lang="en-IN" sz="2400" b="0" i="0" u="none" strike="noStrike" baseline="0" dirty="0">
                <a:solidFill>
                  <a:srgbClr val="FF0000"/>
                </a:solidFill>
                <a:latin typeface="AdvOT863180fb"/>
              </a:rPr>
              <a:t>gallbladder hyperkinesia</a:t>
            </a:r>
            <a:r>
              <a:rPr lang="en-IN" sz="2400" b="0" i="0" u="none" strike="noStrike" baseline="0" dirty="0">
                <a:solidFill>
                  <a:srgbClr val="000000"/>
                </a:solidFill>
                <a:latin typeface="AdvOT863180fb"/>
              </a:rPr>
              <a:t>,</a:t>
            </a:r>
            <a:r>
              <a:rPr lang="en-IN" sz="2400" b="0" i="0" u="none" strike="noStrike" baseline="0" dirty="0">
                <a:solidFill>
                  <a:srgbClr val="000000"/>
                </a:solidFill>
                <a:latin typeface="AdvOT863180fb+20"/>
              </a:rPr>
              <a:t>” </a:t>
            </a:r>
            <a:r>
              <a:rPr lang="en-IN" sz="2400" b="0" i="0" u="none" strike="noStrike" baseline="0" dirty="0">
                <a:solidFill>
                  <a:srgbClr val="000000"/>
                </a:solidFill>
                <a:latin typeface="AdvOT863180fb"/>
              </a:rPr>
              <a:t>with a reference to the 2013 </a:t>
            </a:r>
            <a:r>
              <a:rPr lang="en-IN" sz="2400" b="0" i="0" u="none" strike="noStrike" baseline="0" dirty="0" err="1">
                <a:solidFill>
                  <a:srgbClr val="000000"/>
                </a:solidFill>
                <a:latin typeface="AdvOT863180fb"/>
              </a:rPr>
              <a:t>pediatric</a:t>
            </a:r>
            <a:r>
              <a:rPr lang="en-IN" sz="2400" dirty="0">
                <a:solidFill>
                  <a:srgbClr val="000000"/>
                </a:solidFill>
                <a:latin typeface="AdvOT863180fb"/>
              </a:rPr>
              <a:t> </a:t>
            </a:r>
            <a:r>
              <a:rPr lang="en-IN" sz="2400" b="0" i="0" u="none" strike="noStrike" baseline="0" dirty="0">
                <a:solidFill>
                  <a:srgbClr val="000000"/>
                </a:solidFill>
                <a:latin typeface="AdvOT863180fb"/>
              </a:rPr>
              <a:t>publication.</a:t>
            </a:r>
            <a:endParaRPr lang="en-IN" sz="2400" dirty="0">
              <a:solidFill>
                <a:srgbClr val="2197D2"/>
              </a:solidFill>
              <a:latin typeface="AdvOT863180fb"/>
            </a:endParaRPr>
          </a:p>
          <a:p>
            <a:pPr marL="0" indent="0" algn="l">
              <a:buNone/>
            </a:pPr>
            <a:r>
              <a:rPr lang="en-IN" sz="2400" b="0" i="0" u="none" strike="noStrike" baseline="0" dirty="0">
                <a:solidFill>
                  <a:srgbClr val="2197D2"/>
                </a:solidFill>
                <a:latin typeface="AdvOT863180fb"/>
              </a:rPr>
              <a:t> </a:t>
            </a:r>
            <a:r>
              <a:rPr lang="en-IN" sz="2400" b="0" i="0" u="none" strike="noStrike" baseline="0" dirty="0">
                <a:solidFill>
                  <a:srgbClr val="000000"/>
                </a:solidFill>
                <a:latin typeface="AdvOT863180fb"/>
              </a:rPr>
              <a:t>In the remaining 19 patients, seen by 7 other general surgeons, the documented indication for cholecystectomy was: </a:t>
            </a:r>
          </a:p>
          <a:p>
            <a:pPr marL="342900" indent="-342900" algn="l">
              <a:buAutoNum type="arabicParenBoth"/>
            </a:pPr>
            <a:r>
              <a:rPr lang="en-IN" sz="2400" b="0" i="0" u="none" strike="noStrike" baseline="0" dirty="0">
                <a:solidFill>
                  <a:srgbClr val="FF0000"/>
                </a:solidFill>
                <a:latin typeface="AdvOT863180fb"/>
              </a:rPr>
              <a:t>a positive CCK-provocation during HIDA scan </a:t>
            </a:r>
            <a:r>
              <a:rPr lang="en-IN" sz="2400" b="0" i="0" u="none" strike="noStrike" baseline="0" dirty="0">
                <a:solidFill>
                  <a:srgbClr val="000000"/>
                </a:solidFill>
                <a:latin typeface="AdvOT863180fb"/>
              </a:rPr>
              <a:t>(</a:t>
            </a:r>
            <a:r>
              <a:rPr lang="en-IN" sz="2400" b="0" i="0" u="none" strike="noStrike" baseline="0" dirty="0">
                <a:solidFill>
                  <a:srgbClr val="000000"/>
                </a:solidFill>
                <a:latin typeface="AdvOTb92eb7df.I"/>
              </a:rPr>
              <a:t>n </a:t>
            </a:r>
            <a:r>
              <a:rPr lang="en-IN" sz="2400" dirty="0">
                <a:solidFill>
                  <a:srgbClr val="000000"/>
                </a:solidFill>
                <a:latin typeface="AdvP4C4E74"/>
              </a:rPr>
              <a:t>=</a:t>
            </a:r>
            <a:r>
              <a:rPr lang="en-IN" sz="2400" b="0" i="0" u="none" strike="noStrike" baseline="0" dirty="0">
                <a:solidFill>
                  <a:srgbClr val="000000"/>
                </a:solidFill>
                <a:latin typeface="AdvP4C4E74"/>
              </a:rPr>
              <a:t> </a:t>
            </a:r>
            <a:r>
              <a:rPr lang="en-IN" sz="2400" b="0" i="0" u="none" strike="noStrike" baseline="0" dirty="0">
                <a:solidFill>
                  <a:srgbClr val="000000"/>
                </a:solidFill>
                <a:latin typeface="AdvOT863180fb"/>
              </a:rPr>
              <a:t>12), </a:t>
            </a:r>
          </a:p>
          <a:p>
            <a:pPr marL="0" indent="0" algn="l">
              <a:buNone/>
            </a:pPr>
            <a:r>
              <a:rPr lang="en-IN" sz="2400" b="0" i="0" u="none" strike="noStrike" baseline="0" dirty="0">
                <a:solidFill>
                  <a:srgbClr val="FF0000"/>
                </a:solidFill>
                <a:latin typeface="AdvOT863180fb"/>
              </a:rPr>
              <a:t>(2) Persistent biliary pain</a:t>
            </a:r>
            <a:r>
              <a:rPr lang="en-IN" sz="2400" b="0" i="0" u="none" strike="noStrike" baseline="0" dirty="0">
                <a:solidFill>
                  <a:srgbClr val="000000"/>
                </a:solidFill>
                <a:latin typeface="AdvOT863180fb"/>
              </a:rPr>
              <a:t> (</a:t>
            </a:r>
            <a:r>
              <a:rPr lang="en-IN" sz="2400" b="0" i="0" u="none" strike="noStrike" baseline="0" dirty="0">
                <a:solidFill>
                  <a:srgbClr val="000000"/>
                </a:solidFill>
                <a:latin typeface="AdvOTb92eb7df.I"/>
              </a:rPr>
              <a:t>n </a:t>
            </a:r>
            <a:r>
              <a:rPr lang="en-IN" sz="2400" dirty="0">
                <a:solidFill>
                  <a:srgbClr val="000000"/>
                </a:solidFill>
                <a:latin typeface="AdvP4C4E74"/>
              </a:rPr>
              <a:t>=</a:t>
            </a:r>
            <a:r>
              <a:rPr lang="en-IN" sz="2400" b="0" i="0" u="none" strike="noStrike" baseline="0" dirty="0">
                <a:solidFill>
                  <a:srgbClr val="000000"/>
                </a:solidFill>
                <a:latin typeface="AdvP4C4E74"/>
              </a:rPr>
              <a:t> </a:t>
            </a:r>
            <a:r>
              <a:rPr lang="en-IN" sz="2400" b="0" i="0" u="none" strike="noStrike" baseline="0" dirty="0">
                <a:solidFill>
                  <a:srgbClr val="000000"/>
                </a:solidFill>
                <a:latin typeface="AdvOT863180fb"/>
              </a:rPr>
              <a:t>4), </a:t>
            </a:r>
          </a:p>
          <a:p>
            <a:pPr marL="0" indent="0" algn="l">
              <a:buNone/>
            </a:pPr>
            <a:r>
              <a:rPr lang="en-IN" sz="2400" b="0" i="0" u="none" strike="noStrike" baseline="0" dirty="0">
                <a:solidFill>
                  <a:srgbClr val="FF0000"/>
                </a:solidFill>
                <a:latin typeface="AdvOT863180fb"/>
              </a:rPr>
              <a:t>(3) sludge on ultrasonography </a:t>
            </a:r>
            <a:r>
              <a:rPr lang="en-IN" sz="2400" b="0" i="0" u="none" strike="noStrike" baseline="0" dirty="0">
                <a:solidFill>
                  <a:srgbClr val="000000"/>
                </a:solidFill>
                <a:latin typeface="AdvOT863180fb"/>
              </a:rPr>
              <a:t>(</a:t>
            </a:r>
            <a:r>
              <a:rPr lang="en-IN" sz="2400" b="0" i="0" u="none" strike="noStrike" baseline="0" dirty="0">
                <a:solidFill>
                  <a:srgbClr val="000000"/>
                </a:solidFill>
                <a:latin typeface="AdvOTb92eb7df.I"/>
              </a:rPr>
              <a:t>n =</a:t>
            </a:r>
            <a:r>
              <a:rPr lang="en-IN" sz="2400" b="0" i="0" u="none" strike="noStrike" baseline="0" dirty="0">
                <a:solidFill>
                  <a:srgbClr val="000000"/>
                </a:solidFill>
                <a:latin typeface="AdvP4C4E74"/>
              </a:rPr>
              <a:t> </a:t>
            </a:r>
            <a:r>
              <a:rPr lang="en-IN" sz="2400" b="0" i="0" u="none" strike="noStrike" baseline="0" dirty="0">
                <a:solidFill>
                  <a:srgbClr val="000000"/>
                </a:solidFill>
                <a:latin typeface="AdvOT863180fb"/>
              </a:rPr>
              <a:t>2), or</a:t>
            </a:r>
          </a:p>
          <a:p>
            <a:pPr marL="0" indent="0" algn="l">
              <a:buNone/>
            </a:pPr>
            <a:r>
              <a:rPr lang="en-IN" sz="2400" b="0" i="0" u="none" strike="noStrike" baseline="0" dirty="0">
                <a:solidFill>
                  <a:srgbClr val="FF0000"/>
                </a:solidFill>
                <a:latin typeface="AdvOT863180fb"/>
              </a:rPr>
              <a:t>(4) a small polyp </a:t>
            </a:r>
            <a:r>
              <a:rPr lang="en-IN" sz="2400" b="0" i="0" u="none" strike="noStrike" baseline="0" dirty="0">
                <a:solidFill>
                  <a:srgbClr val="000000"/>
                </a:solidFill>
                <a:latin typeface="AdvOT863180fb"/>
              </a:rPr>
              <a:t>(</a:t>
            </a:r>
            <a:r>
              <a:rPr lang="en-IN" sz="2400" b="0" i="0" u="none" strike="noStrike" baseline="0" dirty="0">
                <a:solidFill>
                  <a:srgbClr val="000000"/>
                </a:solidFill>
                <a:latin typeface="AdvOTb92eb7df.I"/>
              </a:rPr>
              <a:t>n =</a:t>
            </a:r>
            <a:r>
              <a:rPr lang="en-IN" sz="2400" b="0" i="0" u="none" strike="noStrike" baseline="0" dirty="0">
                <a:solidFill>
                  <a:srgbClr val="000000"/>
                </a:solidFill>
                <a:latin typeface="AdvP4C4E74"/>
              </a:rPr>
              <a:t> </a:t>
            </a:r>
            <a:r>
              <a:rPr lang="en-IN" sz="2400" b="0" i="0" u="none" strike="noStrike" baseline="0" dirty="0">
                <a:solidFill>
                  <a:srgbClr val="000000"/>
                </a:solidFill>
                <a:latin typeface="AdvOT863180fb"/>
              </a:rPr>
              <a:t>1).</a:t>
            </a:r>
            <a:endParaRPr lang="en-IN" sz="3600" dirty="0"/>
          </a:p>
        </p:txBody>
      </p:sp>
    </p:spTree>
    <p:extLst>
      <p:ext uri="{BB962C8B-B14F-4D97-AF65-F5344CB8AC3E}">
        <p14:creationId xmlns:p14="http://schemas.microsoft.com/office/powerpoint/2010/main" val="167059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1A610-21AB-4648-A92D-3A4D2144455E}"/>
              </a:ext>
            </a:extLst>
          </p:cNvPr>
          <p:cNvSpPr>
            <a:spLocks noGrp="1"/>
          </p:cNvSpPr>
          <p:nvPr>
            <p:ph idx="1"/>
          </p:nvPr>
        </p:nvSpPr>
        <p:spPr>
          <a:xfrm>
            <a:off x="838200" y="870012"/>
            <a:ext cx="10515600" cy="5306951"/>
          </a:xfrm>
        </p:spPr>
        <p:txBody>
          <a:bodyPr>
            <a:normAutofit/>
          </a:bodyPr>
          <a:lstStyle/>
          <a:p>
            <a:pPr marL="0" indent="0" algn="l">
              <a:buNone/>
            </a:pPr>
            <a:r>
              <a:rPr lang="en-IN" sz="3200" b="1" i="0" u="sng" strike="noStrike" baseline="0" dirty="0">
                <a:effectLst>
                  <a:outerShdw blurRad="38100" dist="38100" dir="2700000" algn="tl">
                    <a:srgbClr val="000000">
                      <a:alpha val="43137"/>
                    </a:srgbClr>
                  </a:outerShdw>
                </a:effectLst>
                <a:latin typeface="AdvOTb92eb7df.I"/>
              </a:rPr>
              <a:t>Reasons for not doing cholecystectomy in the control group:</a:t>
            </a:r>
          </a:p>
          <a:p>
            <a:pPr marL="0" indent="0" algn="l">
              <a:buNone/>
            </a:pPr>
            <a:endParaRPr lang="en-IN" sz="2400" b="1" u="sng" dirty="0">
              <a:effectLst>
                <a:outerShdw blurRad="38100" dist="38100" dir="2700000" algn="tl">
                  <a:srgbClr val="000000">
                    <a:alpha val="43137"/>
                  </a:srgbClr>
                </a:outerShdw>
              </a:effectLst>
              <a:latin typeface="AdvOT863180fb"/>
            </a:endParaRPr>
          </a:p>
          <a:p>
            <a:pPr marL="0" indent="0" algn="l">
              <a:buNone/>
            </a:pPr>
            <a:r>
              <a:rPr lang="en-IN" sz="2400" b="0" i="0" u="none" strike="noStrike" baseline="0" dirty="0">
                <a:solidFill>
                  <a:srgbClr val="000000"/>
                </a:solidFill>
                <a:latin typeface="AdvOT863180fb"/>
              </a:rPr>
              <a:t>Because the HIDA scan was reported as </a:t>
            </a:r>
            <a:r>
              <a:rPr lang="en-IN" sz="2400" b="0" i="0" u="none" strike="noStrike" baseline="0" dirty="0">
                <a:solidFill>
                  <a:srgbClr val="000000"/>
                </a:solidFill>
                <a:latin typeface="AdvOT863180fb+20"/>
              </a:rPr>
              <a:t>“</a:t>
            </a:r>
            <a:r>
              <a:rPr lang="en-IN" sz="2400" b="0" i="0" u="none" strike="noStrike" baseline="0" dirty="0">
                <a:solidFill>
                  <a:srgbClr val="000000"/>
                </a:solidFill>
                <a:latin typeface="AdvOT863180fb"/>
              </a:rPr>
              <a:t>normal,</a:t>
            </a:r>
            <a:r>
              <a:rPr lang="en-IN" sz="2400" b="0" i="0" u="none" strike="noStrike" baseline="0" dirty="0">
                <a:solidFill>
                  <a:srgbClr val="000000"/>
                </a:solidFill>
                <a:latin typeface="AdvOT863180fb+20"/>
              </a:rPr>
              <a:t>” </a:t>
            </a:r>
            <a:r>
              <a:rPr lang="en-IN" sz="2400" b="0" i="0" u="none" strike="noStrike" baseline="0" dirty="0">
                <a:solidFill>
                  <a:srgbClr val="000000"/>
                </a:solidFill>
                <a:latin typeface="AdvOT863180fb"/>
              </a:rPr>
              <a:t>9 out of 25 in the control group sent for surgical consultation did not receive cholecystectomy and, for the same reason, the remaining 16 were not offered surgical referrals.</a:t>
            </a:r>
          </a:p>
        </p:txBody>
      </p:sp>
    </p:spTree>
    <p:extLst>
      <p:ext uri="{BB962C8B-B14F-4D97-AF65-F5344CB8AC3E}">
        <p14:creationId xmlns:p14="http://schemas.microsoft.com/office/powerpoint/2010/main" val="889554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5BAF7-40DA-414A-B74E-DC692A232096}"/>
              </a:ext>
            </a:extLst>
          </p:cNvPr>
          <p:cNvSpPr>
            <a:spLocks noGrp="1"/>
          </p:cNvSpPr>
          <p:nvPr>
            <p:ph idx="1"/>
          </p:nvPr>
        </p:nvSpPr>
        <p:spPr/>
        <p:txBody>
          <a:bodyPr>
            <a:normAutofit/>
          </a:bodyPr>
          <a:lstStyle/>
          <a:p>
            <a:pPr marL="0" indent="0" algn="l">
              <a:buNone/>
            </a:pPr>
            <a:r>
              <a:rPr lang="en-IN" sz="3200" b="1" i="0" u="sng" strike="noStrike" baseline="0" dirty="0">
                <a:solidFill>
                  <a:srgbClr val="000000"/>
                </a:solidFill>
                <a:effectLst>
                  <a:outerShdw blurRad="38100" dist="38100" dir="2700000" algn="tl">
                    <a:srgbClr val="000000">
                      <a:alpha val="43137"/>
                    </a:srgbClr>
                  </a:outerShdw>
                </a:effectLst>
                <a:latin typeface="AdvOTb92eb7df.I"/>
              </a:rPr>
              <a:t>Cholecystectomy in the excluded group:</a:t>
            </a:r>
          </a:p>
          <a:p>
            <a:pPr marL="0" indent="0" algn="l">
              <a:buNone/>
            </a:pPr>
            <a:r>
              <a:rPr lang="en-IN" sz="2800" b="0" i="0" u="none" strike="noStrike" baseline="0" dirty="0">
                <a:solidFill>
                  <a:srgbClr val="000000"/>
                </a:solidFill>
                <a:latin typeface="AdvOT863180fb"/>
              </a:rPr>
              <a:t>In the 147 patients excluded from our cohort because of clinically</a:t>
            </a:r>
          </a:p>
          <a:p>
            <a:pPr marL="0" indent="0" algn="l">
              <a:buNone/>
            </a:pPr>
            <a:r>
              <a:rPr lang="en-IN" sz="2800" b="0" i="0" u="none" strike="noStrike" baseline="0" dirty="0">
                <a:solidFill>
                  <a:srgbClr val="000000"/>
                </a:solidFill>
                <a:latin typeface="AdvOT863180fb"/>
              </a:rPr>
              <a:t>important associated gastrointestinal comorbidities,</a:t>
            </a:r>
          </a:p>
          <a:p>
            <a:pPr marL="0" indent="0" algn="l">
              <a:buNone/>
            </a:pPr>
            <a:r>
              <a:rPr lang="en-IN" sz="2800" b="0" i="0" u="none" strike="noStrike" baseline="0" dirty="0">
                <a:solidFill>
                  <a:srgbClr val="000000"/>
                </a:solidFill>
                <a:latin typeface="AdvOT863180fb"/>
              </a:rPr>
              <a:t>4 eventually underwent cholecystectomy, 2 of whom had pain</a:t>
            </a:r>
          </a:p>
          <a:p>
            <a:pPr marL="0" indent="0" algn="l">
              <a:buNone/>
            </a:pPr>
            <a:r>
              <a:rPr lang="en-IN" sz="2800" b="0" i="0" u="none" strike="noStrike" baseline="0" dirty="0">
                <a:solidFill>
                  <a:srgbClr val="000000"/>
                </a:solidFill>
                <a:latin typeface="AdvOT863180fb"/>
              </a:rPr>
              <a:t>resolution, and 2 did not (The </a:t>
            </a:r>
            <a:r>
              <a:rPr lang="en-IN" sz="2800" b="0" i="0" u="none" strike="noStrike" baseline="0" dirty="0">
                <a:solidFill>
                  <a:srgbClr val="000000"/>
                </a:solidFill>
                <a:latin typeface="AdvOTb92eb7df.I"/>
              </a:rPr>
              <a:t>n </a:t>
            </a:r>
            <a:r>
              <a:rPr lang="en-IN" sz="2800" b="0" i="0" u="none" strike="noStrike" baseline="0" dirty="0">
                <a:solidFill>
                  <a:srgbClr val="000000"/>
                </a:solidFill>
                <a:latin typeface="AdvOT863180fb"/>
              </a:rPr>
              <a:t>was too small for statistical analysis;</a:t>
            </a:r>
          </a:p>
          <a:p>
            <a:pPr marL="0" indent="0" algn="l">
              <a:buNone/>
            </a:pPr>
            <a:r>
              <a:rPr lang="en-IN" sz="2800" b="0" i="0" u="none" strike="noStrike" baseline="0" dirty="0">
                <a:solidFill>
                  <a:srgbClr val="000000"/>
                </a:solidFill>
                <a:latin typeface="AdvOT863180fb"/>
              </a:rPr>
              <a:t>needs prospective study).</a:t>
            </a:r>
            <a:endParaRPr lang="en-IN" dirty="0"/>
          </a:p>
          <a:p>
            <a:pPr marL="0" indent="0">
              <a:buNone/>
            </a:pPr>
            <a:endParaRPr lang="en-IN" dirty="0"/>
          </a:p>
        </p:txBody>
      </p:sp>
    </p:spTree>
    <p:extLst>
      <p:ext uri="{BB962C8B-B14F-4D97-AF65-F5344CB8AC3E}">
        <p14:creationId xmlns:p14="http://schemas.microsoft.com/office/powerpoint/2010/main" val="1123298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AB686-4BAF-4369-91A8-BBD6D395C37C}"/>
              </a:ext>
            </a:extLst>
          </p:cNvPr>
          <p:cNvSpPr>
            <a:spLocks noGrp="1"/>
          </p:cNvSpPr>
          <p:nvPr>
            <p:ph idx="1"/>
          </p:nvPr>
        </p:nvSpPr>
        <p:spPr>
          <a:xfrm>
            <a:off x="838200" y="585926"/>
            <a:ext cx="10515600" cy="5591037"/>
          </a:xfrm>
        </p:spPr>
        <p:txBody>
          <a:bodyPr>
            <a:normAutofit/>
          </a:bodyPr>
          <a:lstStyle/>
          <a:p>
            <a:pPr marL="0" indent="0" algn="l">
              <a:buNone/>
            </a:pPr>
            <a:r>
              <a:rPr lang="en-IN" sz="3200" b="1" i="0" u="sng" strike="noStrike" baseline="0" dirty="0">
                <a:solidFill>
                  <a:srgbClr val="000000"/>
                </a:solidFill>
                <a:effectLst>
                  <a:outerShdw blurRad="38100" dist="38100" dir="2700000" algn="tl">
                    <a:srgbClr val="000000">
                      <a:alpha val="43137"/>
                    </a:srgbClr>
                  </a:outerShdw>
                </a:effectLst>
                <a:latin typeface="AdvOTb92eb7df.I"/>
              </a:rPr>
              <a:t>Clinical paradigm for gallbladder hyperkinesia:</a:t>
            </a:r>
          </a:p>
          <a:p>
            <a:pPr marL="0" indent="0" algn="l">
              <a:buNone/>
            </a:pPr>
            <a:r>
              <a:rPr lang="en-IN" sz="2400" b="0" i="0" u="none" strike="noStrike" baseline="0" dirty="0">
                <a:solidFill>
                  <a:srgbClr val="000000"/>
                </a:solidFill>
                <a:latin typeface="AdvOT863180fb"/>
              </a:rPr>
              <a:t>Using these observations and experience in the Gallbladder Dysfunction Clinic, they have provided a clinical paradigm for managing gallbladder hyperkinesia. </a:t>
            </a:r>
          </a:p>
          <a:p>
            <a:pPr marL="0" indent="0" algn="l">
              <a:buNone/>
            </a:pPr>
            <a:r>
              <a:rPr lang="en-IN" sz="2400" b="0" i="0" u="none" strike="noStrike" baseline="0" dirty="0">
                <a:solidFill>
                  <a:srgbClr val="FF0000"/>
                </a:solidFill>
                <a:latin typeface="AdvOT863180fb"/>
              </a:rPr>
              <a:t>Otherwise-healthy adults with acalculous biliary pain and high gallbladder EFs can be offered cholecystectomy, with or without a negative esophagogastroduodenoscopy, after </a:t>
            </a:r>
            <a:r>
              <a:rPr lang="en-IN" sz="2400" b="0" i="0" u="none" strike="noStrike" baseline="0" dirty="0" err="1">
                <a:solidFill>
                  <a:srgbClr val="FF0000"/>
                </a:solidFill>
                <a:latin typeface="AdvOT863180fb"/>
              </a:rPr>
              <a:t>counseling</a:t>
            </a:r>
            <a:r>
              <a:rPr lang="en-IN" sz="2400" b="0" i="0" u="none" strike="noStrike" baseline="0" dirty="0">
                <a:solidFill>
                  <a:srgbClr val="FF0000"/>
                </a:solidFill>
                <a:latin typeface="AdvOT863180fb"/>
              </a:rPr>
              <a:t> that the chance of pain resolution with surgery is around 80%. </a:t>
            </a:r>
          </a:p>
          <a:p>
            <a:pPr marL="0" indent="0" algn="l">
              <a:buNone/>
            </a:pPr>
            <a:r>
              <a:rPr lang="en-IN" sz="2400" b="0" i="0" u="none" strike="noStrike" baseline="0" dirty="0">
                <a:solidFill>
                  <a:srgbClr val="000000"/>
                </a:solidFill>
                <a:latin typeface="AdvOT863180fb"/>
              </a:rPr>
              <a:t>Patients who also have other gastrointestinal diagnoses will need a thorough workup by a gastroenterologist, involving a </a:t>
            </a:r>
            <a:r>
              <a:rPr lang="en-IN" sz="2400" b="0" i="0" u="none" strike="noStrike" baseline="0" dirty="0">
                <a:solidFill>
                  <a:srgbClr val="000000"/>
                </a:solidFill>
                <a:latin typeface="AdvOT863180fb+20"/>
              </a:rPr>
              <a:t>“</a:t>
            </a:r>
            <a:r>
              <a:rPr lang="en-IN" sz="2400" b="0" i="0" u="none" strike="noStrike" baseline="0" dirty="0">
                <a:solidFill>
                  <a:srgbClr val="000000"/>
                </a:solidFill>
                <a:latin typeface="AdvOT863180fb"/>
              </a:rPr>
              <a:t>diagnosis of exclusion</a:t>
            </a:r>
            <a:r>
              <a:rPr lang="en-IN" sz="2400" b="0" i="0" u="none" strike="noStrike" baseline="0" dirty="0">
                <a:solidFill>
                  <a:srgbClr val="000000"/>
                </a:solidFill>
                <a:latin typeface="AdvOT863180fb+20"/>
              </a:rPr>
              <a:t>”</a:t>
            </a:r>
            <a:r>
              <a:rPr lang="en-IN" sz="2400" b="0" i="0" u="none" strike="noStrike" baseline="0" dirty="0">
                <a:solidFill>
                  <a:srgbClr val="000000"/>
                </a:solidFill>
                <a:latin typeface="AdvOT863180fb"/>
              </a:rPr>
              <a:t>. </a:t>
            </a:r>
          </a:p>
          <a:p>
            <a:pPr marL="0" indent="0" algn="l">
              <a:buNone/>
            </a:pPr>
            <a:r>
              <a:rPr lang="en-IN" sz="2400" b="0" i="0" u="none" strike="noStrike" baseline="0" dirty="0">
                <a:solidFill>
                  <a:srgbClr val="000000"/>
                </a:solidFill>
                <a:latin typeface="AdvOT863180fb"/>
              </a:rPr>
              <a:t>A dif</a:t>
            </a:r>
            <a:r>
              <a:rPr lang="en-IN" sz="2400" b="0" i="0" u="none" strike="noStrike" baseline="0" dirty="0">
                <a:solidFill>
                  <a:srgbClr val="000000"/>
                </a:solidFill>
                <a:latin typeface="AdvOT863180fb+fb"/>
              </a:rPr>
              <a:t>fi</a:t>
            </a:r>
            <a:r>
              <a:rPr lang="en-IN" sz="2400" b="0" i="0" u="none" strike="noStrike" baseline="0" dirty="0">
                <a:solidFill>
                  <a:srgbClr val="000000"/>
                </a:solidFill>
                <a:latin typeface="AdvOT863180fb"/>
              </a:rPr>
              <a:t>cult diagnostic conundrum will be to try to differentiate whether gallbladder hyperkinesia, when associated with in</a:t>
            </a:r>
            <a:r>
              <a:rPr lang="en-IN" sz="2400" b="0" i="0" u="none" strike="noStrike" baseline="0" dirty="0">
                <a:solidFill>
                  <a:srgbClr val="000000"/>
                </a:solidFill>
                <a:latin typeface="AdvOT863180fb+fb"/>
              </a:rPr>
              <a:t>fl</a:t>
            </a:r>
            <a:r>
              <a:rPr lang="en-IN" sz="2400" b="0" i="0" u="none" strike="noStrike" baseline="0" dirty="0">
                <a:solidFill>
                  <a:srgbClr val="000000"/>
                </a:solidFill>
                <a:latin typeface="AdvOT863180fb"/>
              </a:rPr>
              <a:t>ammatory disorders such as in</a:t>
            </a:r>
            <a:r>
              <a:rPr lang="en-IN" sz="2400" b="0" i="0" u="none" strike="noStrike" baseline="0" dirty="0">
                <a:solidFill>
                  <a:srgbClr val="000000"/>
                </a:solidFill>
                <a:latin typeface="AdvOT863180fb+fb"/>
              </a:rPr>
              <a:t>fl</a:t>
            </a:r>
            <a:r>
              <a:rPr lang="en-IN" sz="2400" b="0" i="0" u="none" strike="noStrike" baseline="0" dirty="0">
                <a:solidFill>
                  <a:srgbClr val="000000"/>
                </a:solidFill>
                <a:latin typeface="AdvOT863180fb"/>
              </a:rPr>
              <a:t>ammatory bowel disease or chronic pancreatitis, is merely an asymptomatic secondary manifestation of surrounding in</a:t>
            </a:r>
            <a:r>
              <a:rPr lang="en-IN" sz="2400" b="0" i="0" u="none" strike="noStrike" baseline="0" dirty="0">
                <a:solidFill>
                  <a:srgbClr val="000000"/>
                </a:solidFill>
                <a:latin typeface="AdvOT863180fb+fb"/>
              </a:rPr>
              <a:t>fl</a:t>
            </a:r>
            <a:r>
              <a:rPr lang="en-IN" sz="2400" b="0" i="0" u="none" strike="noStrike" baseline="0" dirty="0">
                <a:solidFill>
                  <a:srgbClr val="000000"/>
                </a:solidFill>
                <a:latin typeface="AdvOT863180fb"/>
              </a:rPr>
              <a:t>ammation rather than a primary gallbladder disease contributing to abdominal pain.</a:t>
            </a:r>
            <a:endParaRPr lang="en-IN" sz="3600" dirty="0"/>
          </a:p>
        </p:txBody>
      </p:sp>
    </p:spTree>
    <p:extLst>
      <p:ext uri="{BB962C8B-B14F-4D97-AF65-F5344CB8AC3E}">
        <p14:creationId xmlns:p14="http://schemas.microsoft.com/office/powerpoint/2010/main" val="1089422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3E695-DA68-4EE4-8B34-CB79A26E2FD8}"/>
              </a:ext>
            </a:extLst>
          </p:cNvPr>
          <p:cNvPicPr>
            <a:picLocks noChangeAspect="1"/>
          </p:cNvPicPr>
          <p:nvPr/>
        </p:nvPicPr>
        <p:blipFill rotWithShape="1">
          <a:blip r:embed="rId2"/>
          <a:srcRect l="24758" t="24984" r="21578" b="15340"/>
          <a:stretch/>
        </p:blipFill>
        <p:spPr>
          <a:xfrm>
            <a:off x="804345" y="328473"/>
            <a:ext cx="10638972" cy="6161103"/>
          </a:xfrm>
          <a:prstGeom prst="rect">
            <a:avLst/>
          </a:prstGeom>
        </p:spPr>
      </p:pic>
    </p:spTree>
    <p:extLst>
      <p:ext uri="{BB962C8B-B14F-4D97-AF65-F5344CB8AC3E}">
        <p14:creationId xmlns:p14="http://schemas.microsoft.com/office/powerpoint/2010/main" val="2269700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BE8EE-BE89-4E66-9A28-DD6F918218D4}"/>
              </a:ext>
            </a:extLst>
          </p:cNvPr>
          <p:cNvSpPr>
            <a:spLocks noGrp="1"/>
          </p:cNvSpPr>
          <p:nvPr>
            <p:ph idx="1"/>
          </p:nvPr>
        </p:nvSpPr>
        <p:spPr>
          <a:xfrm>
            <a:off x="838200" y="637920"/>
            <a:ext cx="10515600" cy="5582159"/>
          </a:xfrm>
        </p:spPr>
        <p:txBody>
          <a:bodyPr>
            <a:normAutofit/>
          </a:bodyPr>
          <a:lstStyle/>
          <a:p>
            <a:pPr marL="0" indent="0" algn="l">
              <a:buNone/>
            </a:pPr>
            <a:r>
              <a:rPr lang="en-IN" sz="4400" b="1" u="sng" dirty="0">
                <a:effectLst>
                  <a:outerShdw blurRad="38100" dist="38100" dir="2700000" algn="tl">
                    <a:srgbClr val="000000">
                      <a:alpha val="43137"/>
                    </a:srgbClr>
                  </a:outerShdw>
                </a:effectLst>
                <a:latin typeface="AdvOT863180fb"/>
              </a:rPr>
              <a:t>CONCLUSION:</a:t>
            </a:r>
          </a:p>
          <a:p>
            <a:pPr marL="0" indent="0" algn="l">
              <a:buNone/>
            </a:pPr>
            <a:r>
              <a:rPr lang="en-IN" sz="2400" dirty="0">
                <a:latin typeface="AdvOT863180fb"/>
              </a:rPr>
              <a:t>M</a:t>
            </a:r>
            <a:r>
              <a:rPr lang="en-IN" sz="2400" b="0" i="0" u="none" strike="noStrike" baseline="0" dirty="0">
                <a:latin typeface="AdvOT863180fb"/>
              </a:rPr>
              <a:t>ajority of patients (80%) with symptomatic acalculous chronic cholecystitis associated with gallbladder hyperkinesia who did not have cholecystectomy continued to experience pain; </a:t>
            </a:r>
          </a:p>
          <a:p>
            <a:pPr marL="0" indent="0" algn="l">
              <a:buNone/>
            </a:pPr>
            <a:r>
              <a:rPr lang="en-IN" sz="2400" b="0" i="0" u="none" strike="noStrike" baseline="0" dirty="0">
                <a:latin typeface="AdvOT863180fb"/>
              </a:rPr>
              <a:t>however, most of those (86%) who underwent cholecystectomy had resolution of their pain. </a:t>
            </a:r>
          </a:p>
          <a:p>
            <a:pPr marL="0" indent="0" algn="l">
              <a:buNone/>
            </a:pPr>
            <a:r>
              <a:rPr lang="en-IN" sz="2400" b="0" i="0" u="none" strike="noStrike" baseline="0" dirty="0">
                <a:latin typeface="AdvOT863180fb"/>
              </a:rPr>
              <a:t>This substantial and statistically signi</a:t>
            </a:r>
            <a:r>
              <a:rPr lang="en-IN" sz="2400" b="0" i="0" u="none" strike="noStrike" baseline="0" dirty="0">
                <a:latin typeface="AdvOT863180fb+fb"/>
              </a:rPr>
              <a:t>fi</a:t>
            </a:r>
            <a:r>
              <a:rPr lang="en-IN" sz="2400" b="0" i="0" u="none" strike="noStrike" baseline="0" dirty="0">
                <a:latin typeface="AdvOT863180fb"/>
              </a:rPr>
              <a:t>cant difference in outcomes between the patients in the control group and the patients who had cholecystectomy, independent of demographic variables, supports our central hypothesis that adults with symptomatic acalculous chronic cholecystitis associated with gallbladder hyperkinesia will bene</a:t>
            </a:r>
            <a:r>
              <a:rPr lang="en-IN" sz="2400" b="0" i="0" u="none" strike="noStrike" baseline="0" dirty="0">
                <a:latin typeface="AdvOT863180fb+fb"/>
              </a:rPr>
              <a:t>fi</a:t>
            </a:r>
            <a:r>
              <a:rPr lang="en-IN" sz="2400" b="0" i="0" u="none" strike="noStrike" baseline="0" dirty="0">
                <a:latin typeface="AdvOT863180fb"/>
              </a:rPr>
              <a:t>t from cholecystectomy.</a:t>
            </a:r>
          </a:p>
          <a:p>
            <a:pPr marL="0" indent="0" algn="l">
              <a:buNone/>
            </a:pPr>
            <a:r>
              <a:rPr lang="en-IN" b="1" i="0" u="none" strike="noStrike" baseline="0" dirty="0">
                <a:solidFill>
                  <a:srgbClr val="FF0000"/>
                </a:solidFill>
                <a:latin typeface="AdvOT863180fb"/>
              </a:rPr>
              <a:t>Gallbladder hyperkinesia could be a new indication for cholecystectomy in symptomatic adults</a:t>
            </a:r>
            <a:endParaRPr lang="en-IN" sz="3600" b="1" dirty="0">
              <a:solidFill>
                <a:srgbClr val="FF0000"/>
              </a:solidFill>
            </a:endParaRPr>
          </a:p>
        </p:txBody>
      </p:sp>
    </p:spTree>
    <p:extLst>
      <p:ext uri="{BB962C8B-B14F-4D97-AF65-F5344CB8AC3E}">
        <p14:creationId xmlns:p14="http://schemas.microsoft.com/office/powerpoint/2010/main" val="4257968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FA31A-131B-430A-8F80-15F9F4C7A00A}"/>
              </a:ext>
            </a:extLst>
          </p:cNvPr>
          <p:cNvSpPr>
            <a:spLocks noGrp="1"/>
          </p:cNvSpPr>
          <p:nvPr>
            <p:ph idx="1"/>
          </p:nvPr>
        </p:nvSpPr>
        <p:spPr>
          <a:xfrm>
            <a:off x="838200" y="656948"/>
            <a:ext cx="10515600" cy="5520015"/>
          </a:xfrm>
        </p:spPr>
        <p:txBody>
          <a:bodyPr>
            <a:normAutofit fontScale="85000" lnSpcReduction="20000"/>
          </a:bodyPr>
          <a:lstStyle/>
          <a:p>
            <a:pPr marL="0" indent="0">
              <a:buNone/>
            </a:pPr>
            <a:r>
              <a:rPr lang="en-IN" sz="4000" b="1" u="sng" dirty="0">
                <a:effectLst>
                  <a:outerShdw blurRad="38100" dist="38100" dir="2700000" algn="tl">
                    <a:srgbClr val="000000">
                      <a:alpha val="43137"/>
                    </a:srgbClr>
                  </a:outerShdw>
                </a:effectLst>
              </a:rPr>
              <a:t>MERITS OF THE STUDY:</a:t>
            </a:r>
          </a:p>
          <a:p>
            <a:pPr marL="0" indent="0">
              <a:buNone/>
            </a:pPr>
            <a:endParaRPr lang="en-IN" sz="4000" b="1" u="sng" dirty="0">
              <a:effectLst>
                <a:outerShdw blurRad="38100" dist="38100" dir="2700000" algn="tl">
                  <a:srgbClr val="000000">
                    <a:alpha val="43137"/>
                  </a:srgbClr>
                </a:outerShdw>
              </a:effectLst>
            </a:endParaRPr>
          </a:p>
          <a:p>
            <a:pPr marL="0" indent="0">
              <a:buNone/>
            </a:pPr>
            <a:r>
              <a:rPr lang="en-IN" dirty="0"/>
              <a:t>1.The </a:t>
            </a:r>
            <a:r>
              <a:rPr lang="en-IN" dirty="0">
                <a:solidFill>
                  <a:srgbClr val="FF0000"/>
                </a:solidFill>
              </a:rPr>
              <a:t>ODD’S RATIO </a:t>
            </a:r>
            <a:r>
              <a:rPr lang="en-IN" dirty="0"/>
              <a:t>was adjusted for each covariate separately.</a:t>
            </a:r>
          </a:p>
          <a:p>
            <a:pPr marL="0" indent="0">
              <a:buNone/>
            </a:pPr>
            <a:r>
              <a:rPr lang="en-IN" dirty="0"/>
              <a:t>2.Being a largely unrecognized clinical entity, this study of association of biliary pain with gallbladder hyperkinesia may lead to performing cholecystectomy in these patients and help in resolution of pain.</a:t>
            </a:r>
          </a:p>
          <a:p>
            <a:pPr marL="0" indent="0">
              <a:buNone/>
            </a:pPr>
            <a:r>
              <a:rPr lang="en-IN" dirty="0"/>
              <a:t>3. This is the </a:t>
            </a:r>
            <a:r>
              <a:rPr lang="en-IN" dirty="0">
                <a:solidFill>
                  <a:srgbClr val="FF0000"/>
                </a:solidFill>
              </a:rPr>
              <a:t>first study </a:t>
            </a:r>
            <a:r>
              <a:rPr lang="en-IN" dirty="0"/>
              <a:t>to demonstrate the Histological changes of gallbladder hyperkinesia, present statistical evidence to support the hypothesis and conclusions, to show that most patients will suffer indefinitely if they do not have cholecystectomy</a:t>
            </a:r>
          </a:p>
          <a:p>
            <a:pPr marL="0" indent="0" algn="l">
              <a:buNone/>
            </a:pPr>
            <a:r>
              <a:rPr lang="en-IN" dirty="0"/>
              <a:t>4.</a:t>
            </a:r>
            <a:r>
              <a:rPr lang="en-IN" sz="1800" b="0" i="0" u="none" strike="noStrike" baseline="0" dirty="0">
                <a:latin typeface="AdvOT863180fb"/>
              </a:rPr>
              <a:t> </a:t>
            </a:r>
            <a:r>
              <a:rPr lang="en-IN" sz="2400" b="0" i="0" u="none" strike="noStrike" baseline="0" dirty="0">
                <a:solidFill>
                  <a:srgbClr val="FF0000"/>
                </a:solidFill>
                <a:latin typeface="AdvOT863180fb"/>
              </a:rPr>
              <a:t>None</a:t>
            </a:r>
            <a:r>
              <a:rPr lang="en-IN" sz="2400" b="0" i="0" u="none" strike="noStrike" baseline="0" dirty="0">
                <a:latin typeface="AdvOT863180fb"/>
              </a:rPr>
              <a:t> of the authors is involved in an activity that </a:t>
            </a:r>
            <a:r>
              <a:rPr lang="en-IN" sz="2400" b="0" i="0" u="none" strike="noStrike" baseline="0" dirty="0">
                <a:solidFill>
                  <a:srgbClr val="FF0000"/>
                </a:solidFill>
                <a:latin typeface="AdvOT863180fb"/>
              </a:rPr>
              <a:t>has a con</a:t>
            </a:r>
            <a:r>
              <a:rPr lang="en-IN" sz="2400" b="0" i="0" u="none" strike="noStrike" baseline="0" dirty="0">
                <a:solidFill>
                  <a:srgbClr val="FF0000"/>
                </a:solidFill>
                <a:latin typeface="AdvOT863180fb+fb"/>
              </a:rPr>
              <a:t>fl</a:t>
            </a:r>
            <a:r>
              <a:rPr lang="en-IN" sz="2400" b="0" i="0" u="none" strike="noStrike" baseline="0" dirty="0">
                <a:solidFill>
                  <a:srgbClr val="FF0000"/>
                </a:solidFill>
                <a:latin typeface="AdvOT863180fb"/>
              </a:rPr>
              <a:t>ict of interest </a:t>
            </a:r>
            <a:r>
              <a:rPr lang="en-IN" sz="2400" b="0" i="0" u="none" strike="noStrike" baseline="0" dirty="0">
                <a:latin typeface="AdvOT863180fb"/>
              </a:rPr>
              <a:t>with the topic and contents of this publication.</a:t>
            </a:r>
          </a:p>
          <a:p>
            <a:pPr marL="0" indent="0" algn="l">
              <a:buNone/>
            </a:pPr>
            <a:r>
              <a:rPr lang="en-IN" sz="2400" dirty="0"/>
              <a:t>5.Long term </a:t>
            </a:r>
            <a:r>
              <a:rPr lang="en-IN" sz="2400" dirty="0">
                <a:solidFill>
                  <a:srgbClr val="FF0000"/>
                </a:solidFill>
              </a:rPr>
              <a:t>follow up </a:t>
            </a:r>
            <a:r>
              <a:rPr lang="en-IN" sz="2400" dirty="0"/>
              <a:t>of the patients (nearly 120 months)</a:t>
            </a:r>
            <a:r>
              <a:rPr lang="en-IN" sz="3600" dirty="0"/>
              <a:t> </a:t>
            </a:r>
          </a:p>
          <a:p>
            <a:pPr marL="0" indent="0">
              <a:buNone/>
            </a:pPr>
            <a:endParaRPr lang="en-IN" dirty="0"/>
          </a:p>
          <a:p>
            <a:pPr marL="0" indent="0">
              <a:buNone/>
            </a:pPr>
            <a:r>
              <a:rPr lang="en-IN" dirty="0"/>
              <a:t> </a:t>
            </a:r>
          </a:p>
        </p:txBody>
      </p:sp>
    </p:spTree>
    <p:extLst>
      <p:ext uri="{BB962C8B-B14F-4D97-AF65-F5344CB8AC3E}">
        <p14:creationId xmlns:p14="http://schemas.microsoft.com/office/powerpoint/2010/main" val="379594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46FE8-2C31-47E8-8017-BB710AE013D6}"/>
              </a:ext>
            </a:extLst>
          </p:cNvPr>
          <p:cNvSpPr>
            <a:spLocks noGrp="1"/>
          </p:cNvSpPr>
          <p:nvPr>
            <p:ph idx="1"/>
          </p:nvPr>
        </p:nvSpPr>
        <p:spPr>
          <a:xfrm>
            <a:off x="838200" y="665825"/>
            <a:ext cx="10515600" cy="5511138"/>
          </a:xfrm>
        </p:spPr>
        <p:txBody>
          <a:bodyPr>
            <a:normAutofit fontScale="92500" lnSpcReduction="10000"/>
          </a:bodyPr>
          <a:lstStyle/>
          <a:p>
            <a:pPr marL="0" indent="0" algn="l">
              <a:buNone/>
            </a:pPr>
            <a:r>
              <a:rPr lang="en-IN" sz="4000" b="1" i="0" u="sng" strike="noStrike" baseline="0" dirty="0">
                <a:solidFill>
                  <a:srgbClr val="000000"/>
                </a:solidFill>
                <a:effectLst>
                  <a:outerShdw blurRad="38100" dist="38100" dir="2700000" algn="tl">
                    <a:srgbClr val="000000">
                      <a:alpha val="43137"/>
                    </a:srgbClr>
                  </a:outerShdw>
                </a:effectLst>
                <a:latin typeface="AdvOT863180fb"/>
              </a:rPr>
              <a:t>DEMERITS  OF THE  STUDY:</a:t>
            </a:r>
          </a:p>
          <a:p>
            <a:pPr marL="0" indent="0" algn="l">
              <a:buNone/>
            </a:pPr>
            <a:r>
              <a:rPr lang="en-IN" b="0" i="0" u="none" strike="noStrike" baseline="0" dirty="0">
                <a:solidFill>
                  <a:srgbClr val="000000"/>
                </a:solidFill>
                <a:latin typeface="AdvOT863180fb"/>
              </a:rPr>
              <a:t>1.A </a:t>
            </a:r>
            <a:r>
              <a:rPr lang="en-IN" b="0" i="0" u="none" strike="noStrike" baseline="0" dirty="0">
                <a:solidFill>
                  <a:srgbClr val="FF0000"/>
                </a:solidFill>
                <a:latin typeface="AdvOT863180fb"/>
              </a:rPr>
              <a:t>small sample size </a:t>
            </a:r>
            <a:r>
              <a:rPr lang="en-IN" b="0" i="0" u="none" strike="noStrike" baseline="0" dirty="0">
                <a:solidFill>
                  <a:srgbClr val="000000"/>
                </a:solidFill>
                <a:latin typeface="AdvOT863180fb"/>
              </a:rPr>
              <a:t>(n=46)</a:t>
            </a:r>
          </a:p>
          <a:p>
            <a:pPr marL="0" indent="0" algn="l">
              <a:buNone/>
            </a:pPr>
            <a:r>
              <a:rPr lang="en-IN" dirty="0">
                <a:solidFill>
                  <a:srgbClr val="000000"/>
                </a:solidFill>
                <a:latin typeface="AdvOT863180fb"/>
              </a:rPr>
              <a:t>2. </a:t>
            </a:r>
            <a:r>
              <a:rPr lang="en-IN" dirty="0">
                <a:solidFill>
                  <a:srgbClr val="FF0000"/>
                </a:solidFill>
                <a:latin typeface="AdvOT863180fb"/>
              </a:rPr>
              <a:t>Single</a:t>
            </a:r>
            <a:r>
              <a:rPr lang="en-IN" dirty="0">
                <a:solidFill>
                  <a:srgbClr val="000000"/>
                </a:solidFill>
                <a:latin typeface="AdvOT863180fb"/>
              </a:rPr>
              <a:t> </a:t>
            </a:r>
            <a:r>
              <a:rPr lang="en-IN" dirty="0" err="1">
                <a:solidFill>
                  <a:srgbClr val="000000"/>
                </a:solidFill>
                <a:latin typeface="AdvOT863180fb"/>
              </a:rPr>
              <a:t>center</a:t>
            </a:r>
            <a:r>
              <a:rPr lang="en-IN" dirty="0">
                <a:solidFill>
                  <a:srgbClr val="000000"/>
                </a:solidFill>
                <a:latin typeface="AdvOT863180fb"/>
              </a:rPr>
              <a:t> study</a:t>
            </a:r>
            <a:endParaRPr lang="en-IN" b="0" i="0" u="none" strike="noStrike" baseline="0" dirty="0">
              <a:solidFill>
                <a:srgbClr val="000000"/>
              </a:solidFill>
              <a:latin typeface="AdvOT863180fb"/>
            </a:endParaRPr>
          </a:p>
          <a:p>
            <a:pPr marL="0" indent="0" algn="l">
              <a:buNone/>
            </a:pPr>
            <a:r>
              <a:rPr lang="en-IN" dirty="0">
                <a:solidFill>
                  <a:srgbClr val="000000"/>
                </a:solidFill>
                <a:latin typeface="AdvOT863180fb"/>
              </a:rPr>
              <a:t>3</a:t>
            </a:r>
            <a:r>
              <a:rPr lang="en-IN" b="0" i="0" u="none" strike="noStrike" baseline="0" dirty="0">
                <a:solidFill>
                  <a:srgbClr val="000000"/>
                </a:solidFill>
                <a:latin typeface="AdvOT863180fb"/>
              </a:rPr>
              <a:t>.</a:t>
            </a:r>
            <a:r>
              <a:rPr lang="en-IN" b="0" i="0" u="none" strike="noStrike" baseline="0" dirty="0">
                <a:solidFill>
                  <a:srgbClr val="FF0000"/>
                </a:solidFill>
                <a:latin typeface="AdvOT863180fb"/>
              </a:rPr>
              <a:t>Retrospective </a:t>
            </a:r>
            <a:r>
              <a:rPr lang="en-IN" b="0" i="0" u="none" strike="noStrike" baseline="0" dirty="0">
                <a:solidFill>
                  <a:srgbClr val="000000"/>
                </a:solidFill>
                <a:latin typeface="AdvOT863180fb"/>
              </a:rPr>
              <a:t>study. </a:t>
            </a:r>
            <a:r>
              <a:rPr lang="en-IN" b="0" i="0" u="none" strike="noStrike" baseline="0" dirty="0">
                <a:latin typeface="AdvOT863180fb"/>
              </a:rPr>
              <a:t>Prospective trials are needed to assess the observations</a:t>
            </a:r>
            <a:r>
              <a:rPr lang="en-IN" dirty="0">
                <a:latin typeface="AdvOT863180fb"/>
              </a:rPr>
              <a:t>.</a:t>
            </a:r>
          </a:p>
          <a:p>
            <a:pPr marL="0" indent="0" algn="l">
              <a:buNone/>
            </a:pPr>
            <a:r>
              <a:rPr lang="en-IN" b="0" i="0" u="none" strike="noStrike" baseline="0" dirty="0">
                <a:solidFill>
                  <a:srgbClr val="000000"/>
                </a:solidFill>
                <a:latin typeface="AdvOT863180fb"/>
              </a:rPr>
              <a:t>(Randomised </a:t>
            </a:r>
            <a:r>
              <a:rPr lang="en-IN" b="0" i="0" u="none" strike="noStrike" baseline="0" dirty="0" err="1">
                <a:solidFill>
                  <a:srgbClr val="000000"/>
                </a:solidFill>
                <a:latin typeface="AdvOT863180fb"/>
              </a:rPr>
              <a:t>multicenter</a:t>
            </a:r>
            <a:r>
              <a:rPr lang="en-IN" b="0" i="0" u="none" strike="noStrike" baseline="0" dirty="0">
                <a:solidFill>
                  <a:srgbClr val="000000"/>
                </a:solidFill>
                <a:latin typeface="AdvOT863180fb"/>
              </a:rPr>
              <a:t> prospective study with large samples to test this hypothesis is needed)</a:t>
            </a:r>
          </a:p>
          <a:p>
            <a:pPr marL="0" indent="0" algn="l">
              <a:buNone/>
            </a:pPr>
            <a:r>
              <a:rPr lang="en-IN" dirty="0">
                <a:solidFill>
                  <a:srgbClr val="000000"/>
                </a:solidFill>
                <a:latin typeface="AdvOT863180fb"/>
              </a:rPr>
              <a:t>4.Possible </a:t>
            </a:r>
            <a:r>
              <a:rPr lang="en-IN" dirty="0">
                <a:solidFill>
                  <a:srgbClr val="FF0000"/>
                </a:solidFill>
                <a:latin typeface="AdvOT863180fb"/>
              </a:rPr>
              <a:t>selection bias</a:t>
            </a:r>
            <a:endParaRPr lang="en-IN" b="0" i="0" u="none" strike="noStrike" baseline="0" dirty="0">
              <a:solidFill>
                <a:srgbClr val="FF0000"/>
              </a:solidFill>
              <a:latin typeface="AdvOT863180fb"/>
            </a:endParaRPr>
          </a:p>
          <a:p>
            <a:pPr marL="0" indent="0" algn="l">
              <a:buNone/>
            </a:pPr>
            <a:r>
              <a:rPr lang="en-IN" b="0" i="0" u="none" strike="noStrike" baseline="0" dirty="0">
                <a:solidFill>
                  <a:srgbClr val="000000"/>
                </a:solidFill>
                <a:latin typeface="AdvOT863180fb"/>
              </a:rPr>
              <a:t>5.The Firth penalized logistic regression analysis limits </a:t>
            </a:r>
            <a:r>
              <a:rPr lang="en-IN" b="0" i="0" u="none" strike="noStrike" baseline="0" dirty="0">
                <a:solidFill>
                  <a:srgbClr val="FF0000"/>
                </a:solidFill>
                <a:latin typeface="AdvOT863180fb"/>
              </a:rPr>
              <a:t>sample size associated bias. </a:t>
            </a:r>
          </a:p>
          <a:p>
            <a:pPr marL="0" indent="0" algn="l">
              <a:buNone/>
            </a:pPr>
            <a:r>
              <a:rPr lang="en-IN" b="0" i="0" u="none" strike="noStrike" baseline="0" dirty="0">
                <a:solidFill>
                  <a:srgbClr val="000000"/>
                </a:solidFill>
                <a:latin typeface="AdvOT863180fb"/>
              </a:rPr>
              <a:t>6.Not able to provide </a:t>
            </a:r>
            <a:r>
              <a:rPr lang="en-IN" b="0" i="0" u="none" strike="noStrike" baseline="0" dirty="0">
                <a:solidFill>
                  <a:srgbClr val="FF0000"/>
                </a:solidFill>
                <a:latin typeface="AdvOT863180fb"/>
              </a:rPr>
              <a:t>CCK </a:t>
            </a:r>
            <a:r>
              <a:rPr lang="en-IN" b="0" i="0" u="none" strike="noStrike" baseline="0" dirty="0" err="1">
                <a:solidFill>
                  <a:srgbClr val="FF0000"/>
                </a:solidFill>
                <a:latin typeface="AdvOT863180fb"/>
              </a:rPr>
              <a:t>provactation</a:t>
            </a:r>
            <a:r>
              <a:rPr lang="en-IN" b="0" i="0" u="none" strike="noStrike" baseline="0" dirty="0">
                <a:solidFill>
                  <a:srgbClr val="FF0000"/>
                </a:solidFill>
                <a:latin typeface="AdvOT863180fb"/>
              </a:rPr>
              <a:t> response</a:t>
            </a:r>
            <a:r>
              <a:rPr lang="en-IN" b="0" i="0" u="none" strike="noStrike" baseline="0" dirty="0">
                <a:solidFill>
                  <a:srgbClr val="000000"/>
                </a:solidFill>
                <a:latin typeface="AdvOT863180fb"/>
              </a:rPr>
              <a:t> during a HIDA scan in all the patients</a:t>
            </a:r>
          </a:p>
          <a:p>
            <a:pPr marL="0" indent="0" algn="l">
              <a:buNone/>
            </a:pPr>
            <a:r>
              <a:rPr lang="en-IN" b="0" i="0" u="none" strike="noStrike" baseline="0" dirty="0">
                <a:solidFill>
                  <a:srgbClr val="000000"/>
                </a:solidFill>
                <a:latin typeface="AdvOT863180fb"/>
              </a:rPr>
              <a:t>7.</a:t>
            </a:r>
            <a:r>
              <a:rPr lang="en-IN" b="0" i="0" u="none" strike="noStrike" baseline="0" dirty="0">
                <a:solidFill>
                  <a:srgbClr val="FF0000"/>
                </a:solidFill>
                <a:latin typeface="AdvOT863180fb"/>
              </a:rPr>
              <a:t>no </a:t>
            </a:r>
            <a:r>
              <a:rPr lang="en-IN" b="0" i="0" u="none" strike="noStrike" baseline="0" dirty="0" err="1">
                <a:solidFill>
                  <a:srgbClr val="FF0000"/>
                </a:solidFill>
                <a:latin typeface="AdvOT863180fb"/>
              </a:rPr>
              <a:t>comparisio</a:t>
            </a:r>
            <a:r>
              <a:rPr lang="en-IN" dirty="0" err="1">
                <a:solidFill>
                  <a:srgbClr val="FF0000"/>
                </a:solidFill>
                <a:latin typeface="AdvOT863180fb"/>
              </a:rPr>
              <a:t>n</a:t>
            </a:r>
            <a:r>
              <a:rPr lang="en-IN" dirty="0">
                <a:solidFill>
                  <a:srgbClr val="FF0000"/>
                </a:solidFill>
                <a:latin typeface="AdvOT863180fb"/>
              </a:rPr>
              <a:t> </a:t>
            </a:r>
            <a:r>
              <a:rPr lang="en-IN" dirty="0">
                <a:solidFill>
                  <a:srgbClr val="000000"/>
                </a:solidFill>
                <a:latin typeface="AdvOT863180fb"/>
              </a:rPr>
              <a:t>with gallbladder hypokinesia and calculous biliary pain</a:t>
            </a:r>
            <a:r>
              <a:rPr lang="en-IN" b="0" i="0" u="none" strike="noStrike" baseline="0" dirty="0">
                <a:solidFill>
                  <a:srgbClr val="2197D2"/>
                </a:solidFill>
                <a:latin typeface="AdvOT863180fb"/>
              </a:rPr>
              <a:t> </a:t>
            </a:r>
          </a:p>
          <a:p>
            <a:pPr marL="0" indent="0" algn="l">
              <a:buNone/>
            </a:pPr>
            <a:endParaRPr lang="en-IN" b="0" i="0" u="none" strike="noStrike" baseline="0" dirty="0">
              <a:solidFill>
                <a:srgbClr val="2197D2"/>
              </a:solidFill>
              <a:latin typeface="AdvOT863180fb"/>
            </a:endParaRPr>
          </a:p>
          <a:p>
            <a:pPr marL="0" indent="0" algn="l">
              <a:buNone/>
            </a:pPr>
            <a:endParaRPr lang="en-IN" sz="4000" dirty="0"/>
          </a:p>
        </p:txBody>
      </p:sp>
    </p:spTree>
    <p:extLst>
      <p:ext uri="{BB962C8B-B14F-4D97-AF65-F5344CB8AC3E}">
        <p14:creationId xmlns:p14="http://schemas.microsoft.com/office/powerpoint/2010/main" val="55372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2A4-9177-44BF-A5E4-CAC0AC877171}"/>
              </a:ext>
            </a:extLst>
          </p:cNvPr>
          <p:cNvSpPr>
            <a:spLocks noGrp="1"/>
          </p:cNvSpPr>
          <p:nvPr>
            <p:ph type="title"/>
          </p:nvPr>
        </p:nvSpPr>
        <p:spPr/>
        <p:txBody>
          <a:bodyPr/>
          <a:lstStyle/>
          <a:p>
            <a:r>
              <a:rPr lang="en-IN" b="1" u="sng" dirty="0">
                <a:effectLst>
                  <a:outerShdw blurRad="38100" dist="38100" dir="2700000" algn="tl">
                    <a:srgbClr val="000000">
                      <a:alpha val="43137"/>
                    </a:srgbClr>
                  </a:outerShdw>
                </a:effectLst>
              </a:rPr>
              <a:t>MATERIALS AND METHODS:</a:t>
            </a:r>
          </a:p>
        </p:txBody>
      </p:sp>
      <p:sp>
        <p:nvSpPr>
          <p:cNvPr id="3" name="Content Placeholder 2">
            <a:extLst>
              <a:ext uri="{FF2B5EF4-FFF2-40B4-BE49-F238E27FC236}">
                <a16:creationId xmlns:a16="http://schemas.microsoft.com/office/drawing/2014/main" id="{C7390DFD-628D-4914-87E6-730048568831}"/>
              </a:ext>
            </a:extLst>
          </p:cNvPr>
          <p:cNvSpPr>
            <a:spLocks noGrp="1"/>
          </p:cNvSpPr>
          <p:nvPr>
            <p:ph idx="1"/>
          </p:nvPr>
        </p:nvSpPr>
        <p:spPr/>
        <p:txBody>
          <a:bodyPr>
            <a:normAutofit/>
          </a:bodyPr>
          <a:lstStyle/>
          <a:p>
            <a:pPr marL="0" indent="0" algn="l">
              <a:buNone/>
            </a:pPr>
            <a:r>
              <a:rPr lang="en-IN" b="0" i="0" u="none" strike="noStrike" baseline="0" dirty="0">
                <a:latin typeface="AdvOT863180fb"/>
              </a:rPr>
              <a:t>This is a </a:t>
            </a:r>
            <a:r>
              <a:rPr lang="en-IN" b="1" i="0" u="none" strike="noStrike" baseline="0" dirty="0">
                <a:solidFill>
                  <a:srgbClr val="FF0000"/>
                </a:solidFill>
                <a:latin typeface="AdvOT863180fb"/>
              </a:rPr>
              <a:t>retrospective CASE CONTROL study </a:t>
            </a:r>
          </a:p>
          <a:p>
            <a:pPr marL="0" indent="0" algn="l">
              <a:buNone/>
            </a:pPr>
            <a:r>
              <a:rPr lang="en-IN" b="0" i="0" u="none" strike="noStrike" baseline="0" dirty="0">
                <a:latin typeface="AdvOT863180fb"/>
              </a:rPr>
              <a:t>in a single academic </a:t>
            </a:r>
            <a:r>
              <a:rPr lang="en-IN" b="0" i="0" u="none" strike="noStrike" baseline="0" dirty="0" err="1">
                <a:latin typeface="AdvOT863180fb"/>
              </a:rPr>
              <a:t>center</a:t>
            </a:r>
            <a:r>
              <a:rPr lang="en-IN" b="0" i="0" u="none" strike="noStrike" baseline="0" dirty="0">
                <a:latin typeface="AdvOT863180fb"/>
              </a:rPr>
              <a:t>, </a:t>
            </a:r>
            <a:r>
              <a:rPr lang="en-IN" b="1" i="0" u="none" strike="noStrike" baseline="0" dirty="0">
                <a:solidFill>
                  <a:schemeClr val="accent1">
                    <a:lumMod val="50000"/>
                  </a:schemeClr>
                </a:solidFill>
                <a:latin typeface="AdvOT863180fb"/>
              </a:rPr>
              <a:t>University of IOWA</a:t>
            </a:r>
          </a:p>
          <a:p>
            <a:pPr marL="0" indent="0" algn="l">
              <a:buNone/>
            </a:pPr>
            <a:r>
              <a:rPr lang="en-IN" b="0" i="0" u="none" strike="noStrike" baseline="0" dirty="0">
                <a:latin typeface="AdvOT863180fb"/>
              </a:rPr>
              <a:t>comparing resolution of biliary pain in adults with gallbladder hyperkinesia, de</a:t>
            </a:r>
            <a:r>
              <a:rPr lang="en-IN" b="0" i="0" u="none" strike="noStrike" baseline="0" dirty="0">
                <a:latin typeface="AdvOT863180fb+fb"/>
              </a:rPr>
              <a:t>fi</a:t>
            </a:r>
            <a:r>
              <a:rPr lang="en-IN" b="0" i="0" u="none" strike="noStrike" baseline="0" dirty="0">
                <a:latin typeface="AdvOT863180fb"/>
              </a:rPr>
              <a:t>ned as a </a:t>
            </a:r>
            <a:r>
              <a:rPr lang="en-IN" b="1" i="0" u="none" strike="noStrike" baseline="0" dirty="0">
                <a:solidFill>
                  <a:srgbClr val="7030A0"/>
                </a:solidFill>
                <a:latin typeface="AdvOT863180fb"/>
              </a:rPr>
              <a:t>hepatobiliary iminodiacetic acid scan ejection fraction &gt;80%,</a:t>
            </a:r>
            <a:r>
              <a:rPr lang="en-IN" sz="1800" b="1" i="0" u="none" strike="noStrike" baseline="0" dirty="0">
                <a:solidFill>
                  <a:srgbClr val="7030A0"/>
                </a:solidFill>
                <a:latin typeface="AdvOT863180fb"/>
              </a:rPr>
              <a:t> </a:t>
            </a:r>
            <a:r>
              <a:rPr lang="en-IN" dirty="0">
                <a:latin typeface="AdvOT863180fb"/>
              </a:rPr>
              <a:t>(</a:t>
            </a:r>
            <a:r>
              <a:rPr lang="en-IN" b="0" i="0" u="none" strike="noStrike" baseline="0" dirty="0">
                <a:latin typeface="AdvOT863180fb"/>
              </a:rPr>
              <a:t>hepatobiliary iminodiacetic acid scans done between 2013 and 2018),</a:t>
            </a:r>
            <a:r>
              <a:rPr lang="en-IN" sz="3200" b="0" i="0" u="none" strike="noStrike" baseline="0" dirty="0">
                <a:latin typeface="AdvOT863180fb"/>
              </a:rPr>
              <a:t> </a:t>
            </a:r>
            <a:r>
              <a:rPr lang="en-IN" b="0" i="0" u="none" strike="noStrike" baseline="0" dirty="0">
                <a:latin typeface="AdvOT863180fb"/>
              </a:rPr>
              <a:t>undergoing cholecystectomy with those treated medically without cholecystectomy</a:t>
            </a:r>
          </a:p>
        </p:txBody>
      </p:sp>
    </p:spTree>
    <p:extLst>
      <p:ext uri="{BB962C8B-B14F-4D97-AF65-F5344CB8AC3E}">
        <p14:creationId xmlns:p14="http://schemas.microsoft.com/office/powerpoint/2010/main" val="2680543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ED8FA-3428-4BA7-A1EF-9BC319F379FB}"/>
              </a:ext>
            </a:extLst>
          </p:cNvPr>
          <p:cNvSpPr>
            <a:spLocks noGrp="1"/>
          </p:cNvSpPr>
          <p:nvPr>
            <p:ph idx="1"/>
          </p:nvPr>
        </p:nvSpPr>
        <p:spPr>
          <a:xfrm>
            <a:off x="838200" y="772357"/>
            <a:ext cx="10515600" cy="5404606"/>
          </a:xfrm>
        </p:spPr>
        <p:txBody>
          <a:bodyPr>
            <a:normAutofit/>
          </a:bodyPr>
          <a:lstStyle/>
          <a:p>
            <a:pPr marL="0" indent="0">
              <a:buNone/>
            </a:pPr>
            <a:r>
              <a:rPr lang="en-IN" sz="4000" b="1" u="sng" dirty="0">
                <a:effectLst>
                  <a:outerShdw blurRad="38100" dist="38100" dir="2700000" algn="tl">
                    <a:srgbClr val="000000">
                      <a:alpha val="43137"/>
                    </a:srgbClr>
                  </a:outerShdw>
                </a:effectLst>
              </a:rPr>
              <a:t>DISCUSSION:</a:t>
            </a:r>
          </a:p>
          <a:p>
            <a:pPr marL="0" indent="0" algn="l">
              <a:buNone/>
            </a:pPr>
            <a:r>
              <a:rPr lang="en-IN" sz="2000" b="0" i="0" u="none" strike="noStrike" baseline="0" dirty="0">
                <a:latin typeface="AdvOT863180fb"/>
              </a:rPr>
              <a:t>Gallbladder hyperkinesia is a </a:t>
            </a:r>
            <a:r>
              <a:rPr lang="en-IN" sz="2000" b="0" i="0" u="none" strike="noStrike" baseline="0" dirty="0">
                <a:solidFill>
                  <a:srgbClr val="FF0000"/>
                </a:solidFill>
                <a:latin typeface="AdvOT863180fb"/>
              </a:rPr>
              <a:t>functional disorder of the gallbladder</a:t>
            </a:r>
            <a:r>
              <a:rPr lang="en-IN" sz="2000" b="0" i="0" u="none" strike="noStrike" baseline="0" dirty="0">
                <a:latin typeface="AdvOT863180fb"/>
              </a:rPr>
              <a:t>.</a:t>
            </a:r>
          </a:p>
          <a:p>
            <a:pPr marL="0" indent="0" algn="l">
              <a:buNone/>
            </a:pPr>
            <a:r>
              <a:rPr lang="en-IN" sz="2000" b="0" i="0" u="none" strike="noStrike" baseline="0" dirty="0">
                <a:latin typeface="AdvOT863180fb"/>
              </a:rPr>
              <a:t>The pathogenesis </a:t>
            </a:r>
            <a:r>
              <a:rPr lang="en-IN" sz="2000" dirty="0">
                <a:latin typeface="AdvOT863180fb"/>
              </a:rPr>
              <a:t>of Gallbladder hyperkinesia is not very clear.</a:t>
            </a:r>
          </a:p>
          <a:p>
            <a:pPr marL="0" indent="0" algn="l">
              <a:buNone/>
            </a:pPr>
            <a:r>
              <a:rPr lang="en-IN" sz="2000" b="0" i="0" u="none" strike="noStrike" baseline="0" dirty="0">
                <a:latin typeface="AdvOT863180fb"/>
              </a:rPr>
              <a:t>Speculative </a:t>
            </a:r>
            <a:r>
              <a:rPr lang="en-IN" sz="2000" dirty="0">
                <a:latin typeface="AdvOT863180fb"/>
              </a:rPr>
              <a:t>mechanisms of disease pathogenesis include </a:t>
            </a:r>
            <a:r>
              <a:rPr lang="en-IN" sz="2000" b="0" i="0" u="none" strike="noStrike" baseline="0" dirty="0">
                <a:solidFill>
                  <a:srgbClr val="FF0000"/>
                </a:solidFill>
                <a:latin typeface="AdvOT863180fb"/>
              </a:rPr>
              <a:t>hypersensitivity of the gallbladder wall to stimulation </a:t>
            </a:r>
            <a:r>
              <a:rPr lang="en-IN" sz="2000" b="1" i="0" u="none" strike="noStrike" baseline="0" dirty="0">
                <a:solidFill>
                  <a:srgbClr val="7030A0"/>
                </a:solidFill>
                <a:latin typeface="AdvOT863180fb"/>
              </a:rPr>
              <a:t>(increase in </a:t>
            </a:r>
            <a:r>
              <a:rPr lang="en-IN" sz="2000" b="1" i="0" u="none" strike="noStrike" baseline="0" dirty="0" err="1">
                <a:solidFill>
                  <a:srgbClr val="7030A0"/>
                </a:solidFill>
                <a:latin typeface="AdvOT863180fb"/>
              </a:rPr>
              <a:t>CholeCystoKinin</a:t>
            </a:r>
            <a:r>
              <a:rPr lang="en-IN" sz="2000" b="1" i="0" u="none" strike="noStrike" baseline="0" dirty="0">
                <a:solidFill>
                  <a:srgbClr val="7030A0"/>
                </a:solidFill>
                <a:latin typeface="AdvOT863180fb"/>
              </a:rPr>
              <a:t> or cholinergic receptor number or sensitivity)</a:t>
            </a:r>
            <a:r>
              <a:rPr lang="en-IN" sz="2000" b="0" i="0" u="none" strike="noStrike" baseline="0" dirty="0">
                <a:latin typeface="AdvOT863180fb"/>
              </a:rPr>
              <a:t>, </a:t>
            </a:r>
          </a:p>
          <a:p>
            <a:pPr marL="0" indent="0" algn="l">
              <a:buNone/>
            </a:pPr>
            <a:r>
              <a:rPr lang="en-IN" sz="2000" b="0" i="0" u="none" strike="noStrike" baseline="0" dirty="0">
                <a:latin typeface="AdvOT863180fb"/>
              </a:rPr>
              <a:t>increased CCK secretion, a heightened neurohormonal postprandial gut response, unknown changes in the composition of bile,  speci</a:t>
            </a:r>
            <a:r>
              <a:rPr lang="en-IN" sz="2000" b="0" i="0" u="none" strike="noStrike" baseline="0" dirty="0">
                <a:latin typeface="AdvOT863180fb+fb"/>
              </a:rPr>
              <a:t>fi</a:t>
            </a:r>
            <a:r>
              <a:rPr lang="en-IN" sz="2000" b="0" i="0" u="none" strike="noStrike" baseline="0" dirty="0">
                <a:latin typeface="AdvOT863180fb"/>
              </a:rPr>
              <a:t>c dietary habits or changes, or malfunction of the interstitial cells of </a:t>
            </a:r>
            <a:r>
              <a:rPr lang="en-IN" sz="2000" b="0" i="0" u="none" strike="noStrike" baseline="0" dirty="0" err="1">
                <a:latin typeface="AdvOT863180fb"/>
              </a:rPr>
              <a:t>Cajal</a:t>
            </a:r>
            <a:r>
              <a:rPr lang="en-IN" sz="2000" b="0" i="0" u="none" strike="noStrike" baseline="0" dirty="0">
                <a:latin typeface="AdvOT863180fb"/>
              </a:rPr>
              <a:t> considered to be the </a:t>
            </a:r>
            <a:r>
              <a:rPr lang="en-IN" sz="2000" b="0" i="0" u="none" strike="noStrike" baseline="0" dirty="0">
                <a:latin typeface="AdvOT863180fb+20"/>
              </a:rPr>
              <a:t>“</a:t>
            </a:r>
            <a:r>
              <a:rPr lang="en-IN" sz="2000" b="0" i="0" u="none" strike="noStrike" baseline="0" dirty="0">
                <a:latin typeface="AdvOT863180fb"/>
              </a:rPr>
              <a:t>pacemaker</a:t>
            </a:r>
            <a:r>
              <a:rPr lang="en-IN" sz="2000" b="0" i="0" u="none" strike="noStrike" baseline="0" dirty="0">
                <a:latin typeface="AdvOT863180fb+20"/>
              </a:rPr>
              <a:t>” </a:t>
            </a:r>
            <a:r>
              <a:rPr lang="en-IN" sz="2000" b="0" i="0" u="none" strike="noStrike" baseline="0" dirty="0">
                <a:latin typeface="AdvOT863180fb"/>
              </a:rPr>
              <a:t>of the gastrointestinal system.</a:t>
            </a:r>
          </a:p>
          <a:p>
            <a:pPr marL="0" indent="0" algn="l">
              <a:buNone/>
            </a:pPr>
            <a:endParaRPr lang="en-IN" sz="2000" dirty="0">
              <a:latin typeface="AdvOT863180fb"/>
            </a:endParaRPr>
          </a:p>
          <a:p>
            <a:pPr marL="0" indent="0" algn="l">
              <a:buNone/>
            </a:pPr>
            <a:r>
              <a:rPr lang="en-IN" sz="2000" dirty="0">
                <a:latin typeface="AdvOT863180fb"/>
              </a:rPr>
              <a:t>The hypersensitivity of the gallbladder wall may cause </a:t>
            </a:r>
            <a:r>
              <a:rPr lang="en-IN" sz="2000" b="1" dirty="0">
                <a:solidFill>
                  <a:srgbClr val="7030A0"/>
                </a:solidFill>
                <a:latin typeface="AdvOT863180fb"/>
              </a:rPr>
              <a:t>rapid emptying </a:t>
            </a:r>
            <a:r>
              <a:rPr lang="en-IN" sz="2000" dirty="0">
                <a:latin typeface="AdvOT863180fb"/>
              </a:rPr>
              <a:t>which may cause </a:t>
            </a:r>
            <a:r>
              <a:rPr lang="en-IN" sz="2000" b="1" dirty="0">
                <a:solidFill>
                  <a:srgbClr val="7030A0"/>
                </a:solidFill>
                <a:latin typeface="AdvOT863180fb"/>
              </a:rPr>
              <a:t>increased intraluminal pressure</a:t>
            </a:r>
            <a:r>
              <a:rPr lang="en-IN" sz="2000" dirty="0">
                <a:latin typeface="AdvOT863180fb"/>
              </a:rPr>
              <a:t>, which may cause </a:t>
            </a:r>
            <a:r>
              <a:rPr lang="en-IN" sz="2000" b="1" dirty="0">
                <a:solidFill>
                  <a:srgbClr val="7030A0"/>
                </a:solidFill>
                <a:latin typeface="AdvOT863180fb"/>
              </a:rPr>
              <a:t>mucosal injury</a:t>
            </a:r>
            <a:r>
              <a:rPr lang="en-IN" sz="2000" dirty="0">
                <a:solidFill>
                  <a:srgbClr val="7030A0"/>
                </a:solidFill>
                <a:latin typeface="AdvOT863180fb"/>
              </a:rPr>
              <a:t>- </a:t>
            </a:r>
            <a:r>
              <a:rPr lang="en-IN" sz="2000" dirty="0">
                <a:latin typeface="AdvOT863180fb"/>
              </a:rPr>
              <a:t>inflammation of the gallbladder.</a:t>
            </a:r>
            <a:endParaRPr lang="en-IN" sz="3200" dirty="0"/>
          </a:p>
        </p:txBody>
      </p:sp>
    </p:spTree>
    <p:extLst>
      <p:ext uri="{BB962C8B-B14F-4D97-AF65-F5344CB8AC3E}">
        <p14:creationId xmlns:p14="http://schemas.microsoft.com/office/powerpoint/2010/main" val="1764521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EADB4-283C-4239-97ED-E05C17CBFDB4}"/>
              </a:ext>
            </a:extLst>
          </p:cNvPr>
          <p:cNvSpPr>
            <a:spLocks noGrp="1"/>
          </p:cNvSpPr>
          <p:nvPr>
            <p:ph idx="1"/>
          </p:nvPr>
        </p:nvSpPr>
        <p:spPr>
          <a:xfrm>
            <a:off x="838200" y="763480"/>
            <a:ext cx="10515600" cy="5413483"/>
          </a:xfrm>
        </p:spPr>
        <p:txBody>
          <a:bodyPr>
            <a:normAutofit lnSpcReduction="10000"/>
          </a:bodyPr>
          <a:lstStyle/>
          <a:p>
            <a:pPr marL="0" indent="0" algn="l">
              <a:buNone/>
            </a:pPr>
            <a:r>
              <a:rPr lang="en-IN" sz="4000" b="0" i="0" u="none" strike="noStrike" baseline="0" dirty="0">
                <a:solidFill>
                  <a:srgbClr val="000000"/>
                </a:solidFill>
                <a:latin typeface="AdvOTb83ee1dd.B"/>
              </a:rPr>
              <a:t>References</a:t>
            </a:r>
          </a:p>
          <a:p>
            <a:pPr marL="0" indent="0" algn="l">
              <a:buNone/>
            </a:pPr>
            <a:r>
              <a:rPr lang="en-IN" sz="1600" b="0" i="0" u="none" strike="noStrike" baseline="0" dirty="0">
                <a:solidFill>
                  <a:srgbClr val="000000"/>
                </a:solidFill>
                <a:latin typeface="AdvOT863180fb"/>
              </a:rPr>
              <a:t>1. </a:t>
            </a:r>
            <a:r>
              <a:rPr lang="en-IN" sz="1600" b="0" i="0" u="none" strike="noStrike" baseline="0" dirty="0" err="1">
                <a:solidFill>
                  <a:srgbClr val="2197D2"/>
                </a:solidFill>
                <a:latin typeface="AdvOT863180fb"/>
              </a:rPr>
              <a:t>Gurusamy</a:t>
            </a:r>
            <a:r>
              <a:rPr lang="en-IN" sz="1600" b="0" i="0" u="none" strike="noStrike" baseline="0" dirty="0">
                <a:solidFill>
                  <a:srgbClr val="2197D2"/>
                </a:solidFill>
                <a:latin typeface="AdvOT863180fb"/>
              </a:rPr>
              <a:t> KS, Davidson BR. Surgical treatment of gallstones. </a:t>
            </a:r>
            <a:r>
              <a:rPr lang="en-IN" sz="1600" b="0" i="0" u="none" strike="noStrike" baseline="0" dirty="0">
                <a:solidFill>
                  <a:srgbClr val="2197D2"/>
                </a:solidFill>
                <a:latin typeface="AdvOTb92eb7df.I"/>
              </a:rPr>
              <a:t>Gastroenterol Clin North Am</a:t>
            </a:r>
            <a:r>
              <a:rPr lang="en-IN" sz="1600" b="0" i="0" u="none" strike="noStrike" baseline="0" dirty="0">
                <a:solidFill>
                  <a:srgbClr val="2197D2"/>
                </a:solidFill>
                <a:latin typeface="AdvOT863180fb"/>
              </a:rPr>
              <a:t>. 2010;39:229</a:t>
            </a:r>
            <a:r>
              <a:rPr lang="en-IN" sz="1600" b="0" i="0" u="none" strike="noStrike" baseline="0" dirty="0">
                <a:solidFill>
                  <a:srgbClr val="2197D2"/>
                </a:solidFill>
                <a:latin typeface="AdvPS44A44B"/>
              </a:rPr>
              <a:t>e</a:t>
            </a:r>
            <a:r>
              <a:rPr lang="en-IN" sz="1600" b="0" i="0" u="none" strike="noStrike" baseline="0" dirty="0">
                <a:solidFill>
                  <a:srgbClr val="2197D2"/>
                </a:solidFill>
                <a:latin typeface="AdvOT863180fb"/>
              </a:rPr>
              <a:t>244:viii</a:t>
            </a:r>
            <a:r>
              <a:rPr lang="en-IN" sz="1600" b="0" i="0" u="none" strike="noStrike" baseline="0" dirty="0">
                <a:solidFill>
                  <a:srgbClr val="000000"/>
                </a:solidFill>
                <a:latin typeface="AdvOT863180fb"/>
              </a:rPr>
              <a:t>.</a:t>
            </a:r>
          </a:p>
          <a:p>
            <a:pPr marL="0" indent="0" algn="l">
              <a:buNone/>
            </a:pPr>
            <a:r>
              <a:rPr lang="en-IN" sz="1600" b="0" i="0" u="none" strike="noStrike" baseline="0" dirty="0">
                <a:solidFill>
                  <a:srgbClr val="000000"/>
                </a:solidFill>
                <a:latin typeface="AdvOT863180fb"/>
              </a:rPr>
              <a:t>2. </a:t>
            </a:r>
            <a:r>
              <a:rPr lang="en-IN" sz="1600" b="0" i="0" u="none" strike="noStrike" baseline="0" dirty="0">
                <a:solidFill>
                  <a:srgbClr val="2197D2"/>
                </a:solidFill>
                <a:latin typeface="AdvOT863180fb"/>
              </a:rPr>
              <a:t>Huffman JL, Schenker S. Acute acalculous cholecystitis: a review. </a:t>
            </a:r>
            <a:r>
              <a:rPr lang="en-IN" sz="1600" b="0" i="0" u="none" strike="noStrike" baseline="0" dirty="0">
                <a:solidFill>
                  <a:srgbClr val="2197D2"/>
                </a:solidFill>
                <a:latin typeface="AdvOTb92eb7df.I"/>
              </a:rPr>
              <a:t>Clin Gastroenterol Hepatol</a:t>
            </a:r>
            <a:r>
              <a:rPr lang="en-IN" sz="1600" b="0" i="0" u="none" strike="noStrike" baseline="0" dirty="0">
                <a:solidFill>
                  <a:srgbClr val="2197D2"/>
                </a:solidFill>
                <a:latin typeface="AdvOT863180fb"/>
              </a:rPr>
              <a:t>. 2010;8:15</a:t>
            </a:r>
            <a:r>
              <a:rPr lang="en-IN" sz="1600" b="0" i="0" u="none" strike="noStrike" baseline="0" dirty="0">
                <a:solidFill>
                  <a:srgbClr val="2197D2"/>
                </a:solidFill>
                <a:latin typeface="AdvPS44A44B"/>
              </a:rPr>
              <a:t>e</a:t>
            </a:r>
            <a:r>
              <a:rPr lang="en-IN" sz="1600" b="0" i="0" u="none" strike="noStrike" baseline="0" dirty="0">
                <a:solidFill>
                  <a:srgbClr val="2197D2"/>
                </a:solidFill>
                <a:latin typeface="AdvOT863180fb"/>
              </a:rPr>
              <a:t>22</a:t>
            </a:r>
            <a:r>
              <a:rPr lang="en-IN" sz="1600" b="0" i="0" u="none" strike="noStrike" baseline="0" dirty="0">
                <a:solidFill>
                  <a:srgbClr val="000000"/>
                </a:solidFill>
                <a:latin typeface="AdvOT863180fb"/>
              </a:rPr>
              <a:t>.</a:t>
            </a:r>
          </a:p>
          <a:p>
            <a:pPr marL="0" indent="0" algn="l">
              <a:buNone/>
            </a:pPr>
            <a:r>
              <a:rPr lang="en-IN" sz="1600" b="0" i="0" u="none" strike="noStrike" baseline="0" dirty="0">
                <a:solidFill>
                  <a:srgbClr val="000000"/>
                </a:solidFill>
                <a:latin typeface="AdvOT863180fb"/>
              </a:rPr>
              <a:t>3. </a:t>
            </a:r>
            <a:r>
              <a:rPr lang="en-IN" sz="1600" b="0" i="0" u="none" strike="noStrike" baseline="0" dirty="0">
                <a:solidFill>
                  <a:srgbClr val="2197D2"/>
                </a:solidFill>
                <a:latin typeface="AdvOT863180fb"/>
              </a:rPr>
              <a:t>Yap L, Wycherley AG, Morphett AD, </a:t>
            </a:r>
            <a:r>
              <a:rPr lang="en-IN" sz="1600" b="0" i="0" u="none" strike="noStrike" baseline="0" dirty="0" err="1">
                <a:solidFill>
                  <a:srgbClr val="2197D2"/>
                </a:solidFill>
                <a:latin typeface="AdvOT863180fb"/>
              </a:rPr>
              <a:t>Toouli</a:t>
            </a:r>
            <a:r>
              <a:rPr lang="en-IN" sz="1600" b="0" i="0" u="none" strike="noStrike" baseline="0" dirty="0">
                <a:solidFill>
                  <a:srgbClr val="2197D2"/>
                </a:solidFill>
                <a:latin typeface="AdvOT863180fb"/>
              </a:rPr>
              <a:t> J. Acalculous biliary pain: cholecystectomy alleviates symptoms in patients with abnormal </a:t>
            </a:r>
            <a:r>
              <a:rPr lang="en-IN" sz="1600" b="0" i="0" u="none" strike="noStrike" baseline="0" dirty="0" err="1">
                <a:solidFill>
                  <a:srgbClr val="2197D2"/>
                </a:solidFill>
                <a:latin typeface="AdvOT863180fb"/>
              </a:rPr>
              <a:t>cholescintigraphy</a:t>
            </a:r>
            <a:r>
              <a:rPr lang="en-IN" sz="1600" b="0" i="0" u="none" strike="noStrike" baseline="0" dirty="0">
                <a:solidFill>
                  <a:srgbClr val="2197D2"/>
                </a:solidFill>
                <a:latin typeface="AdvOT863180fb"/>
              </a:rPr>
              <a:t>.</a:t>
            </a:r>
          </a:p>
          <a:p>
            <a:pPr marL="0" indent="0" algn="l">
              <a:buNone/>
            </a:pPr>
            <a:r>
              <a:rPr lang="en-IN" sz="1600" b="0" i="0" u="none" strike="noStrike" baseline="0" dirty="0">
                <a:solidFill>
                  <a:srgbClr val="2197D2"/>
                </a:solidFill>
                <a:latin typeface="AdvOTb92eb7df.I"/>
              </a:rPr>
              <a:t>Gastroenterology</a:t>
            </a:r>
            <a:r>
              <a:rPr lang="en-IN" sz="1600" b="0" i="0" u="none" strike="noStrike" baseline="0" dirty="0">
                <a:solidFill>
                  <a:srgbClr val="2197D2"/>
                </a:solidFill>
                <a:latin typeface="AdvOT863180fb"/>
              </a:rPr>
              <a:t>. 1991;101:786</a:t>
            </a:r>
            <a:r>
              <a:rPr lang="en-IN" sz="1600" b="0" i="0" u="none" strike="noStrike" baseline="0" dirty="0">
                <a:solidFill>
                  <a:srgbClr val="2197D2"/>
                </a:solidFill>
                <a:latin typeface="AdvPS44A44B"/>
              </a:rPr>
              <a:t>e</a:t>
            </a:r>
            <a:r>
              <a:rPr lang="en-IN" sz="1600" b="0" i="0" u="none" strike="noStrike" baseline="0" dirty="0">
                <a:solidFill>
                  <a:srgbClr val="2197D2"/>
                </a:solidFill>
                <a:latin typeface="AdvOT863180fb"/>
              </a:rPr>
              <a:t>793</a:t>
            </a:r>
            <a:r>
              <a:rPr lang="en-IN" sz="1600" b="0" i="0" u="none" strike="noStrike" baseline="0" dirty="0">
                <a:solidFill>
                  <a:srgbClr val="000000"/>
                </a:solidFill>
                <a:latin typeface="AdvOT863180fb"/>
              </a:rPr>
              <a:t>.</a:t>
            </a:r>
          </a:p>
          <a:p>
            <a:pPr marL="0" indent="0" algn="l">
              <a:buNone/>
            </a:pPr>
            <a:r>
              <a:rPr lang="en-IN" sz="1600" b="0" i="0" u="none" strike="noStrike" baseline="0" dirty="0">
                <a:solidFill>
                  <a:srgbClr val="000000"/>
                </a:solidFill>
                <a:latin typeface="AdvOT863180fb"/>
              </a:rPr>
              <a:t>4. </a:t>
            </a:r>
            <a:r>
              <a:rPr lang="en-IN" sz="1600" b="0" i="0" u="none" strike="noStrike" baseline="0" dirty="0">
                <a:solidFill>
                  <a:srgbClr val="2197D2"/>
                </a:solidFill>
                <a:latin typeface="AdvOT863180fb"/>
              </a:rPr>
              <a:t>Khosla R, Singh A, </a:t>
            </a:r>
            <a:r>
              <a:rPr lang="en-IN" sz="1600" b="0" i="0" u="none" strike="noStrike" baseline="0" dirty="0" err="1">
                <a:solidFill>
                  <a:srgbClr val="2197D2"/>
                </a:solidFill>
                <a:latin typeface="AdvOT863180fb"/>
              </a:rPr>
              <a:t>Miedema</a:t>
            </a:r>
            <a:r>
              <a:rPr lang="en-IN" sz="1600" b="0" i="0" u="none" strike="noStrike" baseline="0" dirty="0">
                <a:solidFill>
                  <a:srgbClr val="2197D2"/>
                </a:solidFill>
                <a:latin typeface="AdvOT863180fb"/>
              </a:rPr>
              <a:t> BW, Marshall JB. Cholecystectomy alleviates acalculous biliary pain in patients with a reduced gallbladder ejection fraction.</a:t>
            </a:r>
          </a:p>
          <a:p>
            <a:pPr marL="0" indent="0" algn="l">
              <a:buNone/>
            </a:pPr>
            <a:r>
              <a:rPr lang="en-IN" sz="1600" b="0" i="0" u="none" strike="noStrike" baseline="0" dirty="0">
                <a:solidFill>
                  <a:srgbClr val="2197D2"/>
                </a:solidFill>
                <a:latin typeface="AdvOTb92eb7df.I"/>
              </a:rPr>
              <a:t>South Med J</a:t>
            </a:r>
            <a:r>
              <a:rPr lang="en-IN" sz="1600" b="0" i="0" u="none" strike="noStrike" baseline="0" dirty="0">
                <a:solidFill>
                  <a:srgbClr val="2197D2"/>
                </a:solidFill>
                <a:latin typeface="AdvOT863180fb"/>
              </a:rPr>
              <a:t>. 1997;90:1087</a:t>
            </a:r>
            <a:r>
              <a:rPr lang="en-IN" sz="1600" b="0" i="0" u="none" strike="noStrike" baseline="0" dirty="0">
                <a:solidFill>
                  <a:srgbClr val="2197D2"/>
                </a:solidFill>
                <a:latin typeface="AdvPS44A44B"/>
              </a:rPr>
              <a:t>e</a:t>
            </a:r>
            <a:r>
              <a:rPr lang="en-IN" sz="1600" b="0" i="0" u="none" strike="noStrike" baseline="0" dirty="0">
                <a:solidFill>
                  <a:srgbClr val="2197D2"/>
                </a:solidFill>
                <a:latin typeface="AdvOT863180fb"/>
              </a:rPr>
              <a:t>1090</a:t>
            </a:r>
            <a:r>
              <a:rPr lang="en-IN" sz="1600" b="0" i="0" u="none" strike="noStrike" baseline="0" dirty="0">
                <a:solidFill>
                  <a:srgbClr val="000000"/>
                </a:solidFill>
                <a:latin typeface="AdvOT863180fb"/>
              </a:rPr>
              <a:t>.</a:t>
            </a:r>
          </a:p>
          <a:p>
            <a:pPr marL="0" indent="0" algn="l">
              <a:buNone/>
            </a:pPr>
            <a:r>
              <a:rPr lang="en-IN" sz="1600" b="0" i="0" u="none" strike="noStrike" baseline="0" dirty="0">
                <a:solidFill>
                  <a:srgbClr val="000000"/>
                </a:solidFill>
                <a:latin typeface="AdvOT863180fb"/>
              </a:rPr>
              <a:t>5. </a:t>
            </a:r>
            <a:r>
              <a:rPr lang="en-IN" sz="1600" b="0" i="0" u="none" strike="noStrike" baseline="0" dirty="0" err="1">
                <a:solidFill>
                  <a:srgbClr val="2197D2"/>
                </a:solidFill>
                <a:latin typeface="AdvOT863180fb"/>
              </a:rPr>
              <a:t>Vassiliou</a:t>
            </a:r>
            <a:r>
              <a:rPr lang="en-IN" sz="1600" b="0" i="0" u="none" strike="noStrike" baseline="0" dirty="0">
                <a:solidFill>
                  <a:srgbClr val="2197D2"/>
                </a:solidFill>
                <a:latin typeface="AdvOT863180fb"/>
              </a:rPr>
              <a:t> MC, Laycock WS. Biliary dyskinesia. </a:t>
            </a:r>
            <a:r>
              <a:rPr lang="en-IN" sz="1600" b="0" i="0" u="none" strike="noStrike" baseline="0" dirty="0" err="1">
                <a:solidFill>
                  <a:srgbClr val="2197D2"/>
                </a:solidFill>
                <a:latin typeface="AdvOTb92eb7df.I"/>
              </a:rPr>
              <a:t>Surg</a:t>
            </a:r>
            <a:r>
              <a:rPr lang="en-IN" sz="1600" b="0" i="0" u="none" strike="noStrike" baseline="0" dirty="0">
                <a:solidFill>
                  <a:srgbClr val="2197D2"/>
                </a:solidFill>
                <a:latin typeface="AdvOTb92eb7df.I"/>
              </a:rPr>
              <a:t> Clin North Am</a:t>
            </a:r>
            <a:r>
              <a:rPr lang="en-IN" sz="1600" b="0" i="0" u="none" strike="noStrike" baseline="0" dirty="0">
                <a:solidFill>
                  <a:srgbClr val="2197D2"/>
                </a:solidFill>
                <a:latin typeface="AdvOT863180fb"/>
              </a:rPr>
              <a:t>. 2008;88: 1253</a:t>
            </a:r>
            <a:r>
              <a:rPr lang="en-IN" sz="1600" b="0" i="0" u="none" strike="noStrike" baseline="0" dirty="0">
                <a:solidFill>
                  <a:srgbClr val="2197D2"/>
                </a:solidFill>
                <a:latin typeface="AdvPS44A44B"/>
              </a:rPr>
              <a:t>e</a:t>
            </a:r>
            <a:r>
              <a:rPr lang="en-IN" sz="1600" b="0" i="0" u="none" strike="noStrike" baseline="0" dirty="0">
                <a:solidFill>
                  <a:srgbClr val="2197D2"/>
                </a:solidFill>
                <a:latin typeface="AdvOT863180fb"/>
              </a:rPr>
              <a:t>1272:viii-ix</a:t>
            </a:r>
            <a:r>
              <a:rPr lang="en-IN" sz="1600" b="0" i="0" u="none" strike="noStrike" baseline="0" dirty="0">
                <a:solidFill>
                  <a:srgbClr val="000000"/>
                </a:solidFill>
                <a:latin typeface="AdvOT863180fb"/>
              </a:rPr>
              <a:t>.</a:t>
            </a:r>
          </a:p>
          <a:p>
            <a:pPr marL="0" indent="0" algn="l">
              <a:buNone/>
            </a:pPr>
            <a:r>
              <a:rPr lang="en-IN" sz="1600" b="0" i="0" u="none" strike="noStrike" baseline="0" dirty="0">
                <a:solidFill>
                  <a:srgbClr val="000000"/>
                </a:solidFill>
                <a:latin typeface="AdvOT863180fb"/>
              </a:rPr>
              <a:t>6. </a:t>
            </a:r>
            <a:r>
              <a:rPr lang="en-IN" sz="1600" b="0" i="0" u="none" strike="noStrike" baseline="0" dirty="0">
                <a:solidFill>
                  <a:srgbClr val="2197D2"/>
                </a:solidFill>
                <a:latin typeface="AdvOT863180fb"/>
              </a:rPr>
              <a:t>Siddiqui S, </a:t>
            </a:r>
            <a:r>
              <a:rPr lang="en-IN" sz="1600" b="0" i="0" u="none" strike="noStrike" baseline="0" dirty="0" err="1">
                <a:solidFill>
                  <a:srgbClr val="2197D2"/>
                </a:solidFill>
                <a:latin typeface="AdvOT863180fb"/>
              </a:rPr>
              <a:t>Newbrough</a:t>
            </a:r>
            <a:r>
              <a:rPr lang="en-IN" sz="1600" b="0" i="0" u="none" strike="noStrike" baseline="0" dirty="0">
                <a:solidFill>
                  <a:srgbClr val="2197D2"/>
                </a:solidFill>
                <a:latin typeface="AdvOT863180fb"/>
              </a:rPr>
              <a:t> S, Alterman D, Anderson A, Kennedy Jr A. Ef</a:t>
            </a:r>
            <a:r>
              <a:rPr lang="en-IN" sz="1600" b="0" i="0" u="none" strike="noStrike" baseline="0" dirty="0">
                <a:solidFill>
                  <a:srgbClr val="2197D2"/>
                </a:solidFill>
                <a:latin typeface="AdvOT863180fb+fb"/>
              </a:rPr>
              <a:t>fi</a:t>
            </a:r>
            <a:r>
              <a:rPr lang="en-IN" sz="1600" b="0" i="0" u="none" strike="noStrike" baseline="0" dirty="0">
                <a:solidFill>
                  <a:srgbClr val="2197D2"/>
                </a:solidFill>
                <a:latin typeface="AdvOT863180fb"/>
              </a:rPr>
              <a:t>cacy of laparoscopic cholecystectomy in the </a:t>
            </a:r>
            <a:r>
              <a:rPr lang="en-IN" sz="1600" b="0" i="0" u="none" strike="noStrike" baseline="0" dirty="0" err="1">
                <a:solidFill>
                  <a:srgbClr val="2197D2"/>
                </a:solidFill>
                <a:latin typeface="AdvOT863180fb"/>
              </a:rPr>
              <a:t>pediatric</a:t>
            </a:r>
            <a:r>
              <a:rPr lang="en-IN" sz="1600" b="0" i="0" u="none" strike="noStrike" baseline="0" dirty="0">
                <a:solidFill>
                  <a:srgbClr val="2197D2"/>
                </a:solidFill>
                <a:latin typeface="AdvOT863180fb"/>
              </a:rPr>
              <a:t> population. </a:t>
            </a:r>
            <a:r>
              <a:rPr lang="en-IN" sz="1600" b="0" i="0" u="none" strike="noStrike" baseline="0" dirty="0">
                <a:solidFill>
                  <a:srgbClr val="2197D2"/>
                </a:solidFill>
                <a:latin typeface="AdvOTb92eb7df.I"/>
              </a:rPr>
              <a:t>J </a:t>
            </a:r>
            <a:r>
              <a:rPr lang="en-IN" sz="1600" b="0" i="0" u="none" strike="noStrike" baseline="0" dirty="0" err="1">
                <a:solidFill>
                  <a:srgbClr val="2197D2"/>
                </a:solidFill>
                <a:latin typeface="AdvOTb92eb7df.I"/>
              </a:rPr>
              <a:t>Pediatr</a:t>
            </a:r>
            <a:r>
              <a:rPr lang="en-IN" sz="1600" b="0" i="0" u="none" strike="noStrike" baseline="0" dirty="0">
                <a:solidFill>
                  <a:srgbClr val="2197D2"/>
                </a:solidFill>
                <a:latin typeface="AdvOTb92eb7df.I"/>
              </a:rPr>
              <a:t> Surg</a:t>
            </a:r>
            <a:r>
              <a:rPr lang="en-IN" sz="1600" b="0" i="0" u="none" strike="noStrike" baseline="0" dirty="0">
                <a:solidFill>
                  <a:srgbClr val="2197D2"/>
                </a:solidFill>
                <a:latin typeface="AdvOT863180fb"/>
              </a:rPr>
              <a:t>.</a:t>
            </a:r>
          </a:p>
          <a:p>
            <a:pPr marL="0" indent="0" algn="l">
              <a:buNone/>
            </a:pPr>
            <a:r>
              <a:rPr lang="en-IN" sz="1600" b="0" i="0" u="none" strike="noStrike" baseline="0" dirty="0">
                <a:solidFill>
                  <a:srgbClr val="2197D2"/>
                </a:solidFill>
                <a:latin typeface="AdvOT863180fb"/>
              </a:rPr>
              <a:t>2008;43:109</a:t>
            </a:r>
            <a:r>
              <a:rPr lang="en-IN" sz="1600" b="0" i="0" u="none" strike="noStrike" baseline="0" dirty="0">
                <a:solidFill>
                  <a:srgbClr val="2197D2"/>
                </a:solidFill>
                <a:latin typeface="AdvPS44A44B"/>
              </a:rPr>
              <a:t>e</a:t>
            </a:r>
            <a:r>
              <a:rPr lang="en-IN" sz="1600" b="0" i="0" u="none" strike="noStrike" baseline="0" dirty="0">
                <a:solidFill>
                  <a:srgbClr val="2197D2"/>
                </a:solidFill>
                <a:latin typeface="AdvOT863180fb"/>
              </a:rPr>
              <a:t>113</a:t>
            </a:r>
            <a:r>
              <a:rPr lang="en-IN" sz="1600" b="0" i="0" u="none" strike="noStrike" baseline="0" dirty="0">
                <a:solidFill>
                  <a:srgbClr val="000000"/>
                </a:solidFill>
                <a:latin typeface="AdvOT863180fb"/>
              </a:rPr>
              <a:t>.</a:t>
            </a:r>
          </a:p>
          <a:p>
            <a:pPr marL="0" indent="0" algn="l">
              <a:buNone/>
            </a:pPr>
            <a:r>
              <a:rPr lang="en-IN" sz="1600" b="0" i="0" u="none" strike="noStrike" baseline="0" dirty="0">
                <a:solidFill>
                  <a:srgbClr val="000000"/>
                </a:solidFill>
                <a:latin typeface="AdvOT863180fb"/>
              </a:rPr>
              <a:t>7. </a:t>
            </a:r>
            <a:r>
              <a:rPr lang="en-IN" sz="1600" b="0" i="0" u="none" strike="noStrike" baseline="0" dirty="0">
                <a:solidFill>
                  <a:srgbClr val="2197D2"/>
                </a:solidFill>
                <a:latin typeface="AdvOT863180fb"/>
              </a:rPr>
              <a:t>Hansel SL, </a:t>
            </a:r>
            <a:r>
              <a:rPr lang="en-IN" sz="1600" b="0" i="0" u="none" strike="noStrike" baseline="0" dirty="0" err="1">
                <a:solidFill>
                  <a:srgbClr val="2197D2"/>
                </a:solidFill>
                <a:latin typeface="AdvOT863180fb"/>
              </a:rPr>
              <a:t>DiBaise</a:t>
            </a:r>
            <a:r>
              <a:rPr lang="en-IN" sz="1600" b="0" i="0" u="none" strike="noStrike" baseline="0" dirty="0">
                <a:solidFill>
                  <a:srgbClr val="2197D2"/>
                </a:solidFill>
                <a:latin typeface="AdvOT863180fb"/>
              </a:rPr>
              <a:t> JK. Functional gallbladder disorder: gallbladder dyskinesia. </a:t>
            </a:r>
            <a:r>
              <a:rPr lang="en-IN" sz="1600" b="0" i="0" u="none" strike="noStrike" baseline="0" dirty="0">
                <a:solidFill>
                  <a:srgbClr val="2197D2"/>
                </a:solidFill>
                <a:latin typeface="AdvOTb92eb7df.I"/>
              </a:rPr>
              <a:t>Gastroenterol Clin North Am</a:t>
            </a:r>
            <a:r>
              <a:rPr lang="en-IN" sz="1600" b="0" i="0" u="none" strike="noStrike" baseline="0" dirty="0">
                <a:solidFill>
                  <a:srgbClr val="2197D2"/>
                </a:solidFill>
                <a:latin typeface="AdvOT863180fb"/>
              </a:rPr>
              <a:t>. 2010;39:369</a:t>
            </a:r>
            <a:r>
              <a:rPr lang="en-IN" sz="1600" b="0" i="0" u="none" strike="noStrike" baseline="0" dirty="0">
                <a:solidFill>
                  <a:srgbClr val="2197D2"/>
                </a:solidFill>
                <a:latin typeface="AdvPS44A44B"/>
              </a:rPr>
              <a:t>e</a:t>
            </a:r>
            <a:r>
              <a:rPr lang="en-IN" sz="1600" b="0" i="0" u="none" strike="noStrike" baseline="0" dirty="0">
                <a:solidFill>
                  <a:srgbClr val="2197D2"/>
                </a:solidFill>
                <a:latin typeface="AdvOT863180fb"/>
              </a:rPr>
              <a:t>379:x</a:t>
            </a:r>
            <a:r>
              <a:rPr lang="en-IN" sz="1600" b="0" i="0" u="none" strike="noStrike" baseline="0" dirty="0">
                <a:solidFill>
                  <a:srgbClr val="000000"/>
                </a:solidFill>
                <a:latin typeface="AdvOT863180fb"/>
              </a:rPr>
              <a:t>.</a:t>
            </a:r>
          </a:p>
          <a:p>
            <a:pPr marL="0" indent="0" algn="l">
              <a:buNone/>
            </a:pPr>
            <a:r>
              <a:rPr lang="en-IN" sz="1600" b="0" i="0" u="none" strike="noStrike" baseline="0" dirty="0">
                <a:solidFill>
                  <a:srgbClr val="000000"/>
                </a:solidFill>
                <a:latin typeface="AdvOT863180fb"/>
              </a:rPr>
              <a:t>8. </a:t>
            </a:r>
            <a:r>
              <a:rPr lang="en-IN" sz="1600" b="0" i="0" u="none" strike="noStrike" baseline="0" dirty="0">
                <a:solidFill>
                  <a:srgbClr val="2197D2"/>
                </a:solidFill>
                <a:latin typeface="AdvOT863180fb"/>
              </a:rPr>
              <a:t>Dave RV, Pathak S, </a:t>
            </a:r>
            <a:r>
              <a:rPr lang="en-IN" sz="1600" b="0" i="0" u="none" strike="noStrike" baseline="0" dirty="0" err="1">
                <a:solidFill>
                  <a:srgbClr val="2197D2"/>
                </a:solidFill>
                <a:latin typeface="AdvOT863180fb"/>
              </a:rPr>
              <a:t>Cockbain</a:t>
            </a:r>
            <a:r>
              <a:rPr lang="en-IN" sz="1600" b="0" i="0" u="none" strike="noStrike" baseline="0" dirty="0">
                <a:solidFill>
                  <a:srgbClr val="2197D2"/>
                </a:solidFill>
                <a:latin typeface="AdvOT863180fb"/>
              </a:rPr>
              <a:t> AJ, et al. Management of gallbladder dyskinesia: patient outcomes following positive 99mtechnetium (Tc)-labelled hepatic iminodiacetic acid (HIDA) scintigraphy with cholecystokinin (CCK) provocation and laparoscopic cholecystectomy. </a:t>
            </a:r>
            <a:r>
              <a:rPr lang="en-IN" sz="1600" b="0" i="0" u="none" strike="noStrike" baseline="0" dirty="0">
                <a:solidFill>
                  <a:srgbClr val="2197D2"/>
                </a:solidFill>
                <a:latin typeface="AdvOTb92eb7df.I"/>
              </a:rPr>
              <a:t>Clin </a:t>
            </a:r>
            <a:r>
              <a:rPr lang="en-IN" sz="1600" b="0" i="0" u="none" strike="noStrike" baseline="0" dirty="0" err="1">
                <a:solidFill>
                  <a:srgbClr val="2197D2"/>
                </a:solidFill>
                <a:latin typeface="AdvOTb92eb7df.I"/>
              </a:rPr>
              <a:t>Radiol</a:t>
            </a:r>
            <a:r>
              <a:rPr lang="en-IN" sz="1600" b="0" i="0" u="none" strike="noStrike" baseline="0" dirty="0">
                <a:solidFill>
                  <a:srgbClr val="2197D2"/>
                </a:solidFill>
                <a:latin typeface="AdvOT863180fb"/>
              </a:rPr>
              <a:t>. 2015;70:400</a:t>
            </a:r>
            <a:r>
              <a:rPr lang="en-IN" sz="1600" b="0" i="0" u="none" strike="noStrike" baseline="0" dirty="0">
                <a:solidFill>
                  <a:srgbClr val="2197D2"/>
                </a:solidFill>
                <a:latin typeface="AdvPS44A44B"/>
              </a:rPr>
              <a:t>e</a:t>
            </a:r>
            <a:r>
              <a:rPr lang="en-IN" sz="1600" b="0" i="0" u="none" strike="noStrike" baseline="0" dirty="0">
                <a:solidFill>
                  <a:srgbClr val="2197D2"/>
                </a:solidFill>
                <a:latin typeface="AdvOT863180fb"/>
              </a:rPr>
              <a:t>407</a:t>
            </a:r>
            <a:endParaRPr lang="en-IN" sz="1600" dirty="0"/>
          </a:p>
        </p:txBody>
      </p:sp>
    </p:spTree>
    <p:extLst>
      <p:ext uri="{BB962C8B-B14F-4D97-AF65-F5344CB8AC3E}">
        <p14:creationId xmlns:p14="http://schemas.microsoft.com/office/powerpoint/2010/main" val="428630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F80F6-CF7A-491D-896A-3401FC53296A}"/>
              </a:ext>
            </a:extLst>
          </p:cNvPr>
          <p:cNvSpPr>
            <a:spLocks noGrp="1"/>
          </p:cNvSpPr>
          <p:nvPr>
            <p:ph idx="1"/>
          </p:nvPr>
        </p:nvSpPr>
        <p:spPr/>
        <p:txBody>
          <a:bodyPr>
            <a:normAutofit fontScale="62500" lnSpcReduction="20000"/>
          </a:bodyPr>
          <a:lstStyle/>
          <a:p>
            <a:pPr marL="0" indent="0" algn="l">
              <a:buNone/>
            </a:pPr>
            <a:r>
              <a:rPr lang="en-IN" sz="2800" b="0" i="0" u="none" strike="noStrike" baseline="0" dirty="0">
                <a:solidFill>
                  <a:srgbClr val="000000"/>
                </a:solidFill>
                <a:latin typeface="AdvOT863180fb"/>
              </a:rPr>
              <a:t>9. </a:t>
            </a:r>
            <a:r>
              <a:rPr lang="en-IN" sz="2800" b="0" i="0" u="none" strike="noStrike" baseline="0" dirty="0" err="1">
                <a:solidFill>
                  <a:srgbClr val="2197D2"/>
                </a:solidFill>
                <a:latin typeface="AdvOT863180fb"/>
              </a:rPr>
              <a:t>Thiels</a:t>
            </a:r>
            <a:r>
              <a:rPr lang="en-IN" sz="2800" b="0" i="0" u="none" strike="noStrike" baseline="0" dirty="0">
                <a:solidFill>
                  <a:srgbClr val="2197D2"/>
                </a:solidFill>
                <a:latin typeface="AdvOT863180fb"/>
              </a:rPr>
              <a:t> CA, Hanson KT, Chawla KS, et al. Functional gallbladder disease: operative trends and short-term outcomes. </a:t>
            </a:r>
            <a:r>
              <a:rPr lang="en-IN" sz="2800" b="0" i="0" u="none" strike="noStrike" baseline="0" dirty="0">
                <a:solidFill>
                  <a:srgbClr val="2197D2"/>
                </a:solidFill>
                <a:latin typeface="AdvOTb92eb7df.I"/>
              </a:rPr>
              <a:t>Surgery</a:t>
            </a:r>
            <a:r>
              <a:rPr lang="en-IN" sz="2800" b="0" i="0" u="none" strike="noStrike" baseline="0" dirty="0">
                <a:solidFill>
                  <a:srgbClr val="2197D2"/>
                </a:solidFill>
                <a:latin typeface="AdvOT863180fb"/>
              </a:rPr>
              <a:t>. 2016;160:100</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105</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10. </a:t>
            </a:r>
            <a:r>
              <a:rPr lang="en-IN" sz="2800" b="0" i="0" u="none" strike="noStrike" baseline="0" dirty="0" err="1">
                <a:solidFill>
                  <a:srgbClr val="2197D2"/>
                </a:solidFill>
                <a:latin typeface="AdvOT863180fb"/>
              </a:rPr>
              <a:t>Ziessman</a:t>
            </a:r>
            <a:r>
              <a:rPr lang="en-IN" sz="2800" b="0" i="0" u="none" strike="noStrike" baseline="0" dirty="0">
                <a:solidFill>
                  <a:srgbClr val="2197D2"/>
                </a:solidFill>
                <a:latin typeface="AdvOT863180fb"/>
              </a:rPr>
              <a:t> HA. Cholecystokinin </a:t>
            </a:r>
            <a:r>
              <a:rPr lang="en-IN" sz="2800" b="0" i="0" u="none" strike="noStrike" baseline="0" dirty="0" err="1">
                <a:solidFill>
                  <a:srgbClr val="2197D2"/>
                </a:solidFill>
                <a:latin typeface="AdvOT863180fb"/>
              </a:rPr>
              <a:t>cholescintigraphy</a:t>
            </a:r>
            <a:r>
              <a:rPr lang="en-IN" sz="2800" b="0" i="0" u="none" strike="noStrike" baseline="0" dirty="0">
                <a:solidFill>
                  <a:srgbClr val="2197D2"/>
                </a:solidFill>
                <a:latin typeface="AdvOT863180fb"/>
              </a:rPr>
              <a:t>: clinical indications and proper methodology. </a:t>
            </a:r>
            <a:r>
              <a:rPr lang="en-IN" sz="2800" b="0" i="0" u="none" strike="noStrike" baseline="0" dirty="0" err="1">
                <a:solidFill>
                  <a:srgbClr val="2197D2"/>
                </a:solidFill>
                <a:latin typeface="AdvOTb92eb7df.I"/>
              </a:rPr>
              <a:t>Radiol</a:t>
            </a:r>
            <a:r>
              <a:rPr lang="en-IN" sz="2800" b="0" i="0" u="none" strike="noStrike" baseline="0" dirty="0">
                <a:solidFill>
                  <a:srgbClr val="2197D2"/>
                </a:solidFill>
                <a:latin typeface="AdvOTb92eb7df.I"/>
              </a:rPr>
              <a:t> Clin North Am</a:t>
            </a:r>
            <a:r>
              <a:rPr lang="en-IN" sz="2800" b="0" i="0" u="none" strike="noStrike" baseline="0" dirty="0">
                <a:solidFill>
                  <a:srgbClr val="2197D2"/>
                </a:solidFill>
                <a:latin typeface="AdvOT863180fb"/>
              </a:rPr>
              <a:t>. 2001;39:997</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1006:ix</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11. </a:t>
            </a:r>
            <a:r>
              <a:rPr lang="en-IN" sz="2800" b="0" i="0" u="none" strike="noStrike" baseline="0" dirty="0">
                <a:solidFill>
                  <a:srgbClr val="2197D2"/>
                </a:solidFill>
                <a:latin typeface="AdvOT863180fb"/>
              </a:rPr>
              <a:t>Lindholm EB, </a:t>
            </a:r>
            <a:r>
              <a:rPr lang="en-IN" sz="2800" b="0" i="0" u="none" strike="noStrike" baseline="0" dirty="0" err="1">
                <a:solidFill>
                  <a:srgbClr val="2197D2"/>
                </a:solidFill>
                <a:latin typeface="AdvOT863180fb"/>
              </a:rPr>
              <a:t>Alberty</a:t>
            </a:r>
            <a:r>
              <a:rPr lang="en-IN" sz="2800" b="0" i="0" u="none" strike="noStrike" baseline="0" dirty="0">
                <a:solidFill>
                  <a:srgbClr val="2197D2"/>
                </a:solidFill>
                <a:latin typeface="AdvOT863180fb"/>
              </a:rPr>
              <a:t> JB, </a:t>
            </a:r>
            <a:r>
              <a:rPr lang="en-IN" sz="2800" b="0" i="0" u="none" strike="noStrike" baseline="0" dirty="0" err="1">
                <a:solidFill>
                  <a:srgbClr val="2197D2"/>
                </a:solidFill>
                <a:latin typeface="AdvOT863180fb"/>
              </a:rPr>
              <a:t>Hansbourgh</a:t>
            </a:r>
            <a:r>
              <a:rPr lang="en-IN" sz="2800" b="0" i="0" u="none" strike="noStrike" baseline="0" dirty="0">
                <a:solidFill>
                  <a:srgbClr val="2197D2"/>
                </a:solidFill>
                <a:latin typeface="AdvOT863180fb"/>
              </a:rPr>
              <a:t> F, </a:t>
            </a:r>
            <a:r>
              <a:rPr lang="en-IN" sz="2800" b="0" i="0" u="none" strike="noStrike" baseline="0" dirty="0" err="1">
                <a:solidFill>
                  <a:srgbClr val="2197D2"/>
                </a:solidFill>
                <a:latin typeface="AdvOT863180fb"/>
              </a:rPr>
              <a:t>Upp</a:t>
            </a:r>
            <a:r>
              <a:rPr lang="en-IN" sz="2800" b="0" i="0" u="none" strike="noStrike" baseline="0" dirty="0">
                <a:solidFill>
                  <a:srgbClr val="2197D2"/>
                </a:solidFill>
                <a:latin typeface="AdvOT863180fb"/>
              </a:rPr>
              <a:t> JR, </a:t>
            </a:r>
            <a:r>
              <a:rPr lang="en-IN" sz="2800" b="0" i="0" u="none" strike="noStrike" baseline="0" dirty="0" err="1">
                <a:solidFill>
                  <a:srgbClr val="2197D2"/>
                </a:solidFill>
                <a:latin typeface="AdvOT863180fb"/>
              </a:rPr>
              <a:t>Lopoo</a:t>
            </a:r>
            <a:r>
              <a:rPr lang="en-IN" sz="2800" b="0" i="0" u="none" strike="noStrike" baseline="0" dirty="0">
                <a:solidFill>
                  <a:srgbClr val="2197D2"/>
                </a:solidFill>
                <a:latin typeface="AdvOT863180fb"/>
              </a:rPr>
              <a:t> J. Hyperkinetic </a:t>
            </a:r>
            <a:r>
              <a:rPr lang="en-IN" sz="2800" b="0" i="0" u="none" strike="noStrike" baseline="0" dirty="0" err="1">
                <a:solidFill>
                  <a:srgbClr val="2197D2"/>
                </a:solidFill>
                <a:latin typeface="AdvOT863180fb"/>
              </a:rPr>
              <a:t>gallbladder:an</a:t>
            </a:r>
            <a:r>
              <a:rPr lang="en-IN" sz="2800" b="0" i="0" u="none" strike="noStrike" baseline="0" dirty="0">
                <a:solidFill>
                  <a:srgbClr val="2197D2"/>
                </a:solidFill>
                <a:latin typeface="AdvOT863180fb"/>
              </a:rPr>
              <a:t> indication for cholecystectomy? </a:t>
            </a:r>
            <a:r>
              <a:rPr lang="en-IN" sz="2800" b="0" i="0" u="none" strike="noStrike" baseline="0" dirty="0">
                <a:solidFill>
                  <a:srgbClr val="2197D2"/>
                </a:solidFill>
                <a:latin typeface="AdvOTb92eb7df.I"/>
              </a:rPr>
              <a:t>Am Surg</a:t>
            </a:r>
            <a:r>
              <a:rPr lang="en-IN" sz="2800" b="0" i="0" u="none" strike="noStrike" baseline="0" dirty="0">
                <a:solidFill>
                  <a:srgbClr val="2197D2"/>
                </a:solidFill>
                <a:latin typeface="AdvOT863180fb"/>
              </a:rPr>
              <a:t>. 2013;79:882</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884</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12. </a:t>
            </a:r>
            <a:r>
              <a:rPr lang="en-IN" sz="2800" b="0" i="0" u="none" strike="noStrike" baseline="0" dirty="0">
                <a:solidFill>
                  <a:srgbClr val="2197D2"/>
                </a:solidFill>
                <a:latin typeface="AdvOT863180fb"/>
              </a:rPr>
              <a:t>Cotton PB, </a:t>
            </a:r>
            <a:r>
              <a:rPr lang="en-IN" sz="2800" b="0" i="0" u="none" strike="noStrike" baseline="0" dirty="0" err="1">
                <a:solidFill>
                  <a:srgbClr val="2197D2"/>
                </a:solidFill>
                <a:latin typeface="AdvOT863180fb"/>
              </a:rPr>
              <a:t>Elta</a:t>
            </a:r>
            <a:r>
              <a:rPr lang="en-IN" sz="2800" b="0" i="0" u="none" strike="noStrike" baseline="0" dirty="0">
                <a:solidFill>
                  <a:srgbClr val="2197D2"/>
                </a:solidFill>
                <a:latin typeface="AdvOT863180fb"/>
              </a:rPr>
              <a:t> GH, Carter CR, Pasricha PJ, </a:t>
            </a:r>
            <a:r>
              <a:rPr lang="en-IN" sz="2800" b="0" i="0" u="none" strike="noStrike" baseline="0" dirty="0" err="1">
                <a:solidFill>
                  <a:srgbClr val="2197D2"/>
                </a:solidFill>
                <a:latin typeface="AdvOT863180fb"/>
              </a:rPr>
              <a:t>Corazziari</a:t>
            </a:r>
            <a:r>
              <a:rPr lang="en-IN" sz="2800" b="0" i="0" u="none" strike="noStrike" baseline="0" dirty="0">
                <a:solidFill>
                  <a:srgbClr val="2197D2"/>
                </a:solidFill>
                <a:latin typeface="AdvOT863180fb"/>
              </a:rPr>
              <a:t> ES. Rome IV. Gallbladder and sphincter of Oddi disorders. </a:t>
            </a:r>
            <a:r>
              <a:rPr lang="en-IN" sz="2800" b="0" i="0" u="none" strike="noStrike" baseline="0" dirty="0">
                <a:solidFill>
                  <a:srgbClr val="2197D2"/>
                </a:solidFill>
                <a:latin typeface="AdvOTb92eb7df.I"/>
              </a:rPr>
              <a:t>Gastroenterology</a:t>
            </a:r>
            <a:r>
              <a:rPr lang="en-IN" sz="2800" b="0" i="0" u="none" strike="noStrike" baseline="0" dirty="0">
                <a:solidFill>
                  <a:srgbClr val="2197D2"/>
                </a:solidFill>
                <a:latin typeface="AdvOT863180fb"/>
              </a:rPr>
              <a:t>. 2016;150:1420</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1429</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13. </a:t>
            </a:r>
            <a:r>
              <a:rPr lang="en-IN" sz="2800" b="0" i="0" u="none" strike="noStrike" baseline="0" dirty="0" err="1">
                <a:solidFill>
                  <a:srgbClr val="2197D2"/>
                </a:solidFill>
                <a:latin typeface="AdvOT863180fb"/>
              </a:rPr>
              <a:t>Tulchinsky</a:t>
            </a:r>
            <a:r>
              <a:rPr lang="en-IN" sz="2800" b="0" i="0" u="none" strike="noStrike" baseline="0" dirty="0">
                <a:solidFill>
                  <a:srgbClr val="2197D2"/>
                </a:solidFill>
                <a:latin typeface="AdvOT863180fb"/>
              </a:rPr>
              <a:t> M, </a:t>
            </a:r>
            <a:r>
              <a:rPr lang="en-IN" sz="2800" b="0" i="0" u="none" strike="noStrike" baseline="0" dirty="0" err="1">
                <a:solidFill>
                  <a:srgbClr val="2197D2"/>
                </a:solidFill>
                <a:latin typeface="AdvOT863180fb"/>
              </a:rPr>
              <a:t>Ciak</a:t>
            </a:r>
            <a:r>
              <a:rPr lang="en-IN" sz="2800" b="0" i="0" u="none" strike="noStrike" baseline="0" dirty="0">
                <a:solidFill>
                  <a:srgbClr val="2197D2"/>
                </a:solidFill>
                <a:latin typeface="AdvOT863180fb"/>
              </a:rPr>
              <a:t> BW, </a:t>
            </a:r>
            <a:r>
              <a:rPr lang="en-IN" sz="2800" b="0" i="0" u="none" strike="noStrike" baseline="0" dirty="0" err="1">
                <a:solidFill>
                  <a:srgbClr val="2197D2"/>
                </a:solidFill>
                <a:latin typeface="AdvOT863180fb"/>
              </a:rPr>
              <a:t>Delbeke</a:t>
            </a:r>
            <a:r>
              <a:rPr lang="en-IN" sz="2800" b="0" i="0" u="none" strike="noStrike" baseline="0" dirty="0">
                <a:solidFill>
                  <a:srgbClr val="2197D2"/>
                </a:solidFill>
                <a:latin typeface="AdvOT863180fb"/>
              </a:rPr>
              <a:t> D, et al. SNM practice guideline for hepatobiliary scintigraphy 4.0. </a:t>
            </a:r>
            <a:r>
              <a:rPr lang="en-IN" sz="2800" b="0" i="0" u="none" strike="noStrike" baseline="0" dirty="0">
                <a:solidFill>
                  <a:srgbClr val="2197D2"/>
                </a:solidFill>
                <a:latin typeface="AdvOTb92eb7df.I"/>
              </a:rPr>
              <a:t>J </a:t>
            </a:r>
            <a:r>
              <a:rPr lang="en-IN" sz="2800" b="0" i="0" u="none" strike="noStrike" baseline="0" dirty="0" err="1">
                <a:solidFill>
                  <a:srgbClr val="2197D2"/>
                </a:solidFill>
                <a:latin typeface="AdvOTb92eb7df.I"/>
              </a:rPr>
              <a:t>Nucl</a:t>
            </a:r>
            <a:r>
              <a:rPr lang="en-IN" sz="2800" b="0" i="0" u="none" strike="noStrike" baseline="0" dirty="0">
                <a:solidFill>
                  <a:srgbClr val="2197D2"/>
                </a:solidFill>
                <a:latin typeface="AdvOTb92eb7df.I"/>
              </a:rPr>
              <a:t> Med Technol</a:t>
            </a:r>
            <a:r>
              <a:rPr lang="en-IN" sz="2800" b="0" i="0" u="none" strike="noStrike" baseline="0" dirty="0">
                <a:solidFill>
                  <a:srgbClr val="2197D2"/>
                </a:solidFill>
                <a:latin typeface="AdvOT863180fb"/>
              </a:rPr>
              <a:t>. 2010;38:210</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218</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14. </a:t>
            </a:r>
            <a:r>
              <a:rPr lang="en-IN" sz="2800" b="0" i="0" u="none" strike="noStrike" baseline="0" dirty="0" err="1">
                <a:solidFill>
                  <a:srgbClr val="2197D2"/>
                </a:solidFill>
                <a:latin typeface="AdvOT863180fb"/>
              </a:rPr>
              <a:t>DiBaise</a:t>
            </a:r>
            <a:r>
              <a:rPr lang="en-IN" sz="2800" b="0" i="0" u="none" strike="noStrike" baseline="0" dirty="0">
                <a:solidFill>
                  <a:srgbClr val="2197D2"/>
                </a:solidFill>
                <a:latin typeface="AdvOT863180fb"/>
              </a:rPr>
              <a:t> JK, Richmond BK, </a:t>
            </a:r>
            <a:r>
              <a:rPr lang="en-IN" sz="2800" b="0" i="0" u="none" strike="noStrike" baseline="0" dirty="0" err="1">
                <a:solidFill>
                  <a:srgbClr val="2197D2"/>
                </a:solidFill>
                <a:latin typeface="AdvOT863180fb"/>
              </a:rPr>
              <a:t>Ziessman</a:t>
            </a:r>
            <a:r>
              <a:rPr lang="en-IN" sz="2800" b="0" i="0" u="none" strike="noStrike" baseline="0" dirty="0">
                <a:solidFill>
                  <a:srgbClr val="2197D2"/>
                </a:solidFill>
                <a:latin typeface="AdvOT863180fb"/>
              </a:rPr>
              <a:t> HH, et al. Cholecystokinin-</a:t>
            </a:r>
            <a:r>
              <a:rPr lang="en-IN" sz="2800" b="0" i="0" u="none" strike="noStrike" baseline="0" dirty="0" err="1">
                <a:solidFill>
                  <a:srgbClr val="2197D2"/>
                </a:solidFill>
                <a:latin typeface="AdvOT863180fb"/>
              </a:rPr>
              <a:t>cholescintigraphy</a:t>
            </a:r>
            <a:r>
              <a:rPr lang="en-IN" dirty="0">
                <a:solidFill>
                  <a:srgbClr val="2197D2"/>
                </a:solidFill>
                <a:latin typeface="AdvOT863180fb"/>
              </a:rPr>
              <a:t> </a:t>
            </a:r>
            <a:r>
              <a:rPr lang="en-IN" sz="2800" b="0" i="0" u="none" strike="noStrike" baseline="0" dirty="0">
                <a:solidFill>
                  <a:srgbClr val="2197D2"/>
                </a:solidFill>
                <a:latin typeface="AdvOT863180fb"/>
              </a:rPr>
              <a:t>in adults: consensus recommendations of an interdisciplinary panel. </a:t>
            </a:r>
            <a:r>
              <a:rPr lang="en-IN" sz="2800" b="0" i="0" u="none" strike="noStrike" baseline="0" dirty="0">
                <a:solidFill>
                  <a:srgbClr val="2197D2"/>
                </a:solidFill>
                <a:latin typeface="AdvOTb92eb7df.I"/>
              </a:rPr>
              <a:t>Clin Gastroenterol Hepatol</a:t>
            </a:r>
            <a:r>
              <a:rPr lang="en-IN" sz="2800" b="0" i="0" u="none" strike="noStrike" baseline="0" dirty="0">
                <a:solidFill>
                  <a:srgbClr val="2197D2"/>
                </a:solidFill>
                <a:latin typeface="AdvOT863180fb"/>
              </a:rPr>
              <a:t>. 2011;9:376</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384</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15. </a:t>
            </a:r>
            <a:r>
              <a:rPr lang="en-IN" sz="2800" b="0" i="0" u="none" strike="noStrike" baseline="0" dirty="0">
                <a:solidFill>
                  <a:srgbClr val="2197D2"/>
                </a:solidFill>
                <a:latin typeface="AdvOT863180fb"/>
              </a:rPr>
              <a:t>Clark CJ. An update on biliary dyskinesia. </a:t>
            </a:r>
            <a:r>
              <a:rPr lang="en-IN" sz="2800" b="0" i="0" u="none" strike="noStrike" baseline="0" dirty="0" err="1">
                <a:solidFill>
                  <a:srgbClr val="2197D2"/>
                </a:solidFill>
                <a:latin typeface="AdvOTb92eb7df.I"/>
              </a:rPr>
              <a:t>Surg</a:t>
            </a:r>
            <a:r>
              <a:rPr lang="en-IN" sz="2800" b="0" i="0" u="none" strike="noStrike" baseline="0" dirty="0">
                <a:solidFill>
                  <a:srgbClr val="2197D2"/>
                </a:solidFill>
                <a:latin typeface="AdvOTb92eb7df.I"/>
              </a:rPr>
              <a:t> Clin North Am</a:t>
            </a:r>
            <a:r>
              <a:rPr lang="en-IN" sz="2800" b="0" i="0" u="none" strike="noStrike" baseline="0" dirty="0">
                <a:solidFill>
                  <a:srgbClr val="2197D2"/>
                </a:solidFill>
                <a:latin typeface="AdvOT863180fb"/>
              </a:rPr>
              <a:t>. 2019;99: 203</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214</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16. </a:t>
            </a:r>
            <a:r>
              <a:rPr lang="en-IN" sz="2800" b="0" i="0" u="none" strike="noStrike" baseline="0" dirty="0">
                <a:solidFill>
                  <a:srgbClr val="2197D2"/>
                </a:solidFill>
                <a:latin typeface="AdvOT863180fb"/>
              </a:rPr>
              <a:t>Pihl KD, Jones MW, </a:t>
            </a:r>
            <a:r>
              <a:rPr lang="en-IN" sz="2800" b="0" i="0" u="none" strike="noStrike" baseline="0" dirty="0" err="1">
                <a:solidFill>
                  <a:srgbClr val="2197D2"/>
                </a:solidFill>
                <a:latin typeface="AdvOT863180fb"/>
              </a:rPr>
              <a:t>Deppen</a:t>
            </a:r>
            <a:r>
              <a:rPr lang="en-IN" sz="2800" b="0" i="0" u="none" strike="noStrike" baseline="0" dirty="0">
                <a:solidFill>
                  <a:srgbClr val="2197D2"/>
                </a:solidFill>
                <a:latin typeface="AdvOT863180fb"/>
              </a:rPr>
              <a:t> JG, Ferguson TM, Hanses SM. Effects of laparoscopic cholecystectomy in </a:t>
            </a:r>
            <a:r>
              <a:rPr lang="en-IN" sz="2800" b="0" i="0" u="none" strike="noStrike" baseline="0" dirty="0" err="1">
                <a:solidFill>
                  <a:srgbClr val="2197D2"/>
                </a:solidFill>
                <a:latin typeface="AdvOT863180fb"/>
              </a:rPr>
              <a:t>normokinetic</a:t>
            </a:r>
            <a:r>
              <a:rPr lang="en-IN" sz="2800" b="0" i="0" u="none" strike="noStrike" baseline="0" dirty="0">
                <a:solidFill>
                  <a:srgbClr val="2197D2"/>
                </a:solidFill>
                <a:latin typeface="AdvOT863180fb"/>
              </a:rPr>
              <a:t> biliary dyskinesia. </a:t>
            </a:r>
            <a:r>
              <a:rPr lang="en-IN" sz="2800" b="0" i="0" u="none" strike="noStrike" baseline="0" dirty="0">
                <a:solidFill>
                  <a:srgbClr val="2197D2"/>
                </a:solidFill>
                <a:latin typeface="AdvOTb92eb7df.I"/>
              </a:rPr>
              <a:t>Am J Surg</a:t>
            </a:r>
            <a:r>
              <a:rPr lang="en-IN" sz="2800" b="0" i="0" u="none" strike="noStrike" baseline="0" dirty="0">
                <a:solidFill>
                  <a:srgbClr val="2197D2"/>
                </a:solidFill>
                <a:latin typeface="AdvOT863180fb"/>
              </a:rPr>
              <a:t>.2018;215:116</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119</a:t>
            </a:r>
            <a:r>
              <a:rPr lang="en-IN" sz="2800" b="0" i="0" u="none" strike="noStrike" baseline="0" dirty="0">
                <a:solidFill>
                  <a:srgbClr val="000000"/>
                </a:solidFill>
                <a:latin typeface="AdvOT863180fb"/>
              </a:rPr>
              <a:t>.</a:t>
            </a:r>
          </a:p>
          <a:p>
            <a:endParaRPr lang="en-IN" dirty="0"/>
          </a:p>
        </p:txBody>
      </p:sp>
    </p:spTree>
    <p:extLst>
      <p:ext uri="{BB962C8B-B14F-4D97-AF65-F5344CB8AC3E}">
        <p14:creationId xmlns:p14="http://schemas.microsoft.com/office/powerpoint/2010/main" val="240553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F3D2E-BF9C-4D7F-AFF2-25D918DB0807}"/>
              </a:ext>
            </a:extLst>
          </p:cNvPr>
          <p:cNvSpPr>
            <a:spLocks noGrp="1"/>
          </p:cNvSpPr>
          <p:nvPr>
            <p:ph idx="1"/>
          </p:nvPr>
        </p:nvSpPr>
        <p:spPr>
          <a:xfrm>
            <a:off x="838200" y="1100831"/>
            <a:ext cx="10515600" cy="5076132"/>
          </a:xfrm>
        </p:spPr>
        <p:txBody>
          <a:bodyPr>
            <a:normAutofit fontScale="77500" lnSpcReduction="20000"/>
          </a:bodyPr>
          <a:lstStyle/>
          <a:p>
            <a:pPr marL="0" indent="0" algn="l">
              <a:buNone/>
            </a:pPr>
            <a:r>
              <a:rPr lang="en-IN" sz="2800" b="0" i="0" u="none" strike="noStrike" baseline="0" dirty="0">
                <a:solidFill>
                  <a:srgbClr val="000000"/>
                </a:solidFill>
                <a:latin typeface="AdvOT863180fb"/>
              </a:rPr>
              <a:t>17. </a:t>
            </a:r>
            <a:r>
              <a:rPr lang="en-IN" sz="2800" b="0" i="0" u="none" strike="noStrike" baseline="0" dirty="0">
                <a:solidFill>
                  <a:srgbClr val="2197D2"/>
                </a:solidFill>
                <a:latin typeface="AdvOT863180fb"/>
              </a:rPr>
              <a:t>Saurabh S, Green B. Is hyperkinetic gallbladder an indication for cholecystectomy </a:t>
            </a:r>
            <a:r>
              <a:rPr lang="en-IN" sz="2800" b="0" i="0" u="none" strike="noStrike" baseline="0" dirty="0" err="1">
                <a:solidFill>
                  <a:srgbClr val="2197D2"/>
                </a:solidFill>
                <a:latin typeface="AdvOTb92eb7df.I"/>
              </a:rPr>
              <a:t>Surg</a:t>
            </a:r>
            <a:r>
              <a:rPr lang="en-IN" sz="2800" b="0" i="0" u="none" strike="noStrike" baseline="0" dirty="0">
                <a:solidFill>
                  <a:srgbClr val="2197D2"/>
                </a:solidFill>
                <a:latin typeface="AdvOTb92eb7df.I"/>
              </a:rPr>
              <a:t> </a:t>
            </a:r>
            <a:r>
              <a:rPr lang="en-IN" sz="2800" b="0" i="0" u="none" strike="noStrike" baseline="0" dirty="0" err="1">
                <a:solidFill>
                  <a:srgbClr val="2197D2"/>
                </a:solidFill>
                <a:latin typeface="AdvOTb92eb7df.I"/>
              </a:rPr>
              <a:t>Endosc</a:t>
            </a:r>
            <a:r>
              <a:rPr lang="en-IN" sz="2800" b="0" i="0" u="none" strike="noStrike" baseline="0" dirty="0">
                <a:solidFill>
                  <a:srgbClr val="2197D2"/>
                </a:solidFill>
                <a:latin typeface="AdvOT863180fb"/>
              </a:rPr>
              <a:t>. 2019;33:1613</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1617</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18. </a:t>
            </a:r>
            <a:r>
              <a:rPr lang="en-IN" sz="2800" b="0" i="0" u="none" strike="noStrike" baseline="0" dirty="0">
                <a:solidFill>
                  <a:srgbClr val="2197D2"/>
                </a:solidFill>
                <a:latin typeface="AdvOT863180fb"/>
              </a:rPr>
              <a:t>Gazzetta J, Fan B, Bonner P, Galante J. Cholecystectomy for biliary hyperkinesia. </a:t>
            </a:r>
            <a:r>
              <a:rPr lang="en-IN" sz="2800" b="0" i="0" u="none" strike="noStrike" baseline="0" dirty="0">
                <a:solidFill>
                  <a:srgbClr val="2197D2"/>
                </a:solidFill>
                <a:latin typeface="AdvOTb92eb7df.I"/>
              </a:rPr>
              <a:t>Am Surg</a:t>
            </a:r>
            <a:r>
              <a:rPr lang="en-IN" sz="2800" b="0" i="0" u="none" strike="noStrike" baseline="0" dirty="0">
                <a:solidFill>
                  <a:srgbClr val="2197D2"/>
                </a:solidFill>
                <a:latin typeface="AdvOT863180fb"/>
              </a:rPr>
              <a:t>. 2019;85:219</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222</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19. </a:t>
            </a:r>
            <a:r>
              <a:rPr lang="en-IN" sz="2800" b="0" i="0" u="none" strike="noStrike" baseline="0" dirty="0">
                <a:solidFill>
                  <a:srgbClr val="2197D2"/>
                </a:solidFill>
                <a:latin typeface="AdvOT863180fb"/>
              </a:rPr>
              <a:t>Firth D. Bias reduction of maximum likelihood estimates. </a:t>
            </a:r>
            <a:r>
              <a:rPr lang="en-IN" sz="2800" b="0" i="0" u="none" strike="noStrike" baseline="0" dirty="0" err="1">
                <a:solidFill>
                  <a:srgbClr val="2197D2"/>
                </a:solidFill>
                <a:latin typeface="AdvOTb92eb7df.I"/>
              </a:rPr>
              <a:t>Biometrica</a:t>
            </a:r>
            <a:r>
              <a:rPr lang="en-IN" sz="2800" b="0" i="0" u="none" strike="noStrike" baseline="0" dirty="0">
                <a:solidFill>
                  <a:srgbClr val="2197D2"/>
                </a:solidFill>
                <a:latin typeface="AdvOT863180fb"/>
              </a:rPr>
              <a:t>. 1993;80: 27</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38</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20. </a:t>
            </a:r>
            <a:r>
              <a:rPr lang="en-IN" sz="2800" b="0" i="0" u="none" strike="noStrike" baseline="0" dirty="0" err="1">
                <a:solidFill>
                  <a:srgbClr val="2197D2"/>
                </a:solidFill>
                <a:latin typeface="AdvOT863180fb"/>
              </a:rPr>
              <a:t>Beglinger</a:t>
            </a:r>
            <a:r>
              <a:rPr lang="en-IN" sz="2800" b="0" i="0" u="none" strike="noStrike" baseline="0" dirty="0">
                <a:solidFill>
                  <a:srgbClr val="2197D2"/>
                </a:solidFill>
                <a:latin typeface="AdvOT863180fb"/>
              </a:rPr>
              <a:t> C, Hildebrand P, Adler G, et al. Postprandial control of gallbladder contraction and exocrine pancreatic secretion in man. </a:t>
            </a:r>
            <a:r>
              <a:rPr lang="en-IN" sz="2800" b="0" i="0" u="none" strike="noStrike" baseline="0" dirty="0">
                <a:solidFill>
                  <a:srgbClr val="2197D2"/>
                </a:solidFill>
                <a:latin typeface="AdvOTb92eb7df.I"/>
              </a:rPr>
              <a:t>Eur J Clin Invest</a:t>
            </a:r>
            <a:r>
              <a:rPr lang="en-IN" sz="2800" b="0" i="0" u="none" strike="noStrike" baseline="0" dirty="0">
                <a:solidFill>
                  <a:srgbClr val="2197D2"/>
                </a:solidFill>
                <a:latin typeface="AdvOT863180fb"/>
              </a:rPr>
              <a:t>. 1992;22:827</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834</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21. </a:t>
            </a:r>
            <a:r>
              <a:rPr lang="en-IN" sz="2800" b="0" i="0" u="none" strike="noStrike" baseline="0" dirty="0">
                <a:solidFill>
                  <a:srgbClr val="2197D2"/>
                </a:solidFill>
                <a:latin typeface="AdvOT863180fb"/>
              </a:rPr>
              <a:t>Barcia JJ. Histologic analysis of chronic in</a:t>
            </a:r>
            <a:r>
              <a:rPr lang="en-IN" sz="2800" b="0" i="0" u="none" strike="noStrike" baseline="0" dirty="0">
                <a:solidFill>
                  <a:srgbClr val="2197D2"/>
                </a:solidFill>
                <a:latin typeface="AdvOT863180fb+fb"/>
              </a:rPr>
              <a:t>fl</a:t>
            </a:r>
            <a:r>
              <a:rPr lang="en-IN" sz="2800" b="0" i="0" u="none" strike="noStrike" baseline="0" dirty="0">
                <a:solidFill>
                  <a:srgbClr val="2197D2"/>
                </a:solidFill>
                <a:latin typeface="AdvOT863180fb"/>
              </a:rPr>
              <a:t>ammatory patterns in the gallbladder: diagnostic criteria for reporting cholecystitis. </a:t>
            </a:r>
            <a:r>
              <a:rPr lang="en-IN" sz="2800" b="0" i="0" u="none" strike="noStrike" baseline="0" dirty="0">
                <a:solidFill>
                  <a:srgbClr val="2197D2"/>
                </a:solidFill>
                <a:latin typeface="AdvOTb92eb7df.I"/>
              </a:rPr>
              <a:t>Ann Diagn </a:t>
            </a:r>
            <a:r>
              <a:rPr lang="en-IN" sz="2800" b="0" i="0" u="none" strike="noStrike" baseline="0" dirty="0" err="1">
                <a:solidFill>
                  <a:srgbClr val="2197D2"/>
                </a:solidFill>
                <a:latin typeface="AdvOTb92eb7df.I"/>
              </a:rPr>
              <a:t>Pathol</a:t>
            </a:r>
            <a:r>
              <a:rPr lang="en-IN" sz="2800" b="0" i="0" u="none" strike="noStrike" baseline="0" dirty="0">
                <a:solidFill>
                  <a:srgbClr val="2197D2"/>
                </a:solidFill>
                <a:latin typeface="AdvOT863180fb"/>
              </a:rPr>
              <a:t>. 2003;7:147</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153</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22. </a:t>
            </a:r>
            <a:r>
              <a:rPr lang="en-IN" sz="2800" b="0" i="0" u="none" strike="noStrike" baseline="0" dirty="0" err="1">
                <a:solidFill>
                  <a:srgbClr val="2197D2"/>
                </a:solidFill>
                <a:latin typeface="AdvOT863180fb"/>
              </a:rPr>
              <a:t>Spetana</a:t>
            </a:r>
            <a:r>
              <a:rPr lang="en-IN" sz="2800" b="0" i="0" u="none" strike="noStrike" baseline="0" dirty="0">
                <a:solidFill>
                  <a:srgbClr val="2197D2"/>
                </a:solidFill>
                <a:latin typeface="AdvOT863180fb"/>
              </a:rPr>
              <a:t> J, Lipinski A, </a:t>
            </a:r>
            <a:r>
              <a:rPr lang="en-IN" sz="2800" b="0" i="0" u="none" strike="noStrike" baseline="0" dirty="0" err="1">
                <a:solidFill>
                  <a:srgbClr val="2197D2"/>
                </a:solidFill>
                <a:latin typeface="AdvOT863180fb"/>
              </a:rPr>
              <a:t>Jelen</a:t>
            </a:r>
            <a:r>
              <a:rPr lang="en-IN" sz="2800" b="0" i="0" u="none" strike="noStrike" baseline="0" dirty="0">
                <a:solidFill>
                  <a:srgbClr val="2197D2"/>
                </a:solidFill>
                <a:latin typeface="AdvOT863180fb"/>
              </a:rPr>
              <a:t> M. Comparison of the ICC location in the gallbladder wall in patients with cholelithiasis and patients with non-calculous changes. </a:t>
            </a:r>
            <a:r>
              <a:rPr lang="en-IN" sz="2800" b="0" i="0" u="none" strike="noStrike" baseline="0" dirty="0">
                <a:solidFill>
                  <a:srgbClr val="2197D2"/>
                </a:solidFill>
                <a:latin typeface="AdvOTb92eb7df.I"/>
              </a:rPr>
              <a:t>Pol J </a:t>
            </a:r>
            <a:r>
              <a:rPr lang="en-IN" sz="2800" b="0" i="0" u="none" strike="noStrike" baseline="0" dirty="0" err="1">
                <a:solidFill>
                  <a:srgbClr val="2197D2"/>
                </a:solidFill>
                <a:latin typeface="AdvOTb92eb7df.I"/>
              </a:rPr>
              <a:t>Pathol</a:t>
            </a:r>
            <a:r>
              <a:rPr lang="en-IN" sz="2800" b="0" i="0" u="none" strike="noStrike" baseline="0" dirty="0">
                <a:solidFill>
                  <a:srgbClr val="2197D2"/>
                </a:solidFill>
                <a:latin typeface="AdvOT863180fb"/>
              </a:rPr>
              <a:t>. 2019;70:205</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209</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23. </a:t>
            </a:r>
            <a:r>
              <a:rPr lang="en-IN" sz="2800" b="0" i="0" u="none" strike="noStrike" baseline="0" dirty="0" err="1">
                <a:solidFill>
                  <a:srgbClr val="2197D2"/>
                </a:solidFill>
                <a:latin typeface="AdvOT863180fb"/>
              </a:rPr>
              <a:t>Bielefeldt</a:t>
            </a:r>
            <a:r>
              <a:rPr lang="en-IN" sz="2800" b="0" i="0" u="none" strike="noStrike" baseline="0" dirty="0">
                <a:solidFill>
                  <a:srgbClr val="2197D2"/>
                </a:solidFill>
                <a:latin typeface="AdvOT863180fb"/>
              </a:rPr>
              <a:t> K, </a:t>
            </a:r>
            <a:r>
              <a:rPr lang="en-IN" sz="2800" b="0" i="0" u="none" strike="noStrike" baseline="0" dirty="0" err="1">
                <a:solidFill>
                  <a:srgbClr val="2197D2"/>
                </a:solidFill>
                <a:latin typeface="AdvOT863180fb"/>
              </a:rPr>
              <a:t>Saligram</a:t>
            </a:r>
            <a:r>
              <a:rPr lang="en-IN" sz="2800" b="0" i="0" u="none" strike="noStrike" baseline="0" dirty="0">
                <a:solidFill>
                  <a:srgbClr val="2197D2"/>
                </a:solidFill>
                <a:latin typeface="AdvOT863180fb"/>
              </a:rPr>
              <a:t> S, </a:t>
            </a:r>
            <a:r>
              <a:rPr lang="en-IN" sz="2800" b="0" i="0" u="none" strike="noStrike" baseline="0" dirty="0" err="1">
                <a:solidFill>
                  <a:srgbClr val="2197D2"/>
                </a:solidFill>
                <a:latin typeface="AdvOT863180fb"/>
              </a:rPr>
              <a:t>Zickmund</a:t>
            </a:r>
            <a:r>
              <a:rPr lang="en-IN" sz="2800" b="0" i="0" u="none" strike="noStrike" baseline="0" dirty="0">
                <a:solidFill>
                  <a:srgbClr val="2197D2"/>
                </a:solidFill>
                <a:latin typeface="AdvOT863180fb"/>
              </a:rPr>
              <a:t> SL, </a:t>
            </a:r>
            <a:r>
              <a:rPr lang="en-IN" sz="2800" b="0" i="0" u="none" strike="noStrike" baseline="0" dirty="0" err="1">
                <a:solidFill>
                  <a:srgbClr val="2197D2"/>
                </a:solidFill>
                <a:latin typeface="AdvOT863180fb"/>
              </a:rPr>
              <a:t>Dudekula</a:t>
            </a:r>
            <a:r>
              <a:rPr lang="en-IN" sz="2800" b="0" i="0" u="none" strike="noStrike" baseline="0" dirty="0">
                <a:solidFill>
                  <a:srgbClr val="2197D2"/>
                </a:solidFill>
                <a:latin typeface="AdvOT863180fb"/>
              </a:rPr>
              <a:t> A, </a:t>
            </a:r>
            <a:r>
              <a:rPr lang="en-IN" sz="2800" b="0" i="0" u="none" strike="noStrike" baseline="0" dirty="0" err="1">
                <a:solidFill>
                  <a:srgbClr val="2197D2"/>
                </a:solidFill>
                <a:latin typeface="AdvOT863180fb"/>
              </a:rPr>
              <a:t>Olyaee</a:t>
            </a:r>
            <a:r>
              <a:rPr lang="en-IN" sz="2800" b="0" i="0" u="none" strike="noStrike" baseline="0" dirty="0">
                <a:solidFill>
                  <a:srgbClr val="2197D2"/>
                </a:solidFill>
                <a:latin typeface="AdvOT863180fb"/>
              </a:rPr>
              <a:t> M, Yadav D. Cholecystectomy for biliary dyskinesia: how did we get there? </a:t>
            </a:r>
            <a:r>
              <a:rPr lang="en-IN" sz="2800" b="0" i="0" u="none" strike="noStrike" baseline="0" dirty="0">
                <a:solidFill>
                  <a:srgbClr val="2197D2"/>
                </a:solidFill>
                <a:latin typeface="AdvOTb92eb7df.I"/>
              </a:rPr>
              <a:t>Dig Dis Sci</a:t>
            </a:r>
            <a:r>
              <a:rPr lang="en-IN" sz="2800" b="0" i="0" u="none" strike="noStrike" baseline="0" dirty="0">
                <a:solidFill>
                  <a:srgbClr val="2197D2"/>
                </a:solidFill>
                <a:latin typeface="AdvOT863180fb"/>
              </a:rPr>
              <a:t>. 2014;59: 2850</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2863</a:t>
            </a:r>
            <a:r>
              <a:rPr lang="en-IN" sz="2800" b="0" i="0" u="none" strike="noStrike" baseline="0" dirty="0">
                <a:solidFill>
                  <a:srgbClr val="000000"/>
                </a:solidFill>
                <a:latin typeface="AdvOT863180fb"/>
              </a:rPr>
              <a:t>.</a:t>
            </a:r>
          </a:p>
          <a:p>
            <a:pPr marL="0" indent="0" algn="l">
              <a:buNone/>
            </a:pPr>
            <a:r>
              <a:rPr lang="en-IN" sz="2800" b="0" i="0" u="none" strike="noStrike" baseline="0" dirty="0">
                <a:solidFill>
                  <a:srgbClr val="000000"/>
                </a:solidFill>
                <a:latin typeface="AdvOT863180fb"/>
              </a:rPr>
              <a:t>24. </a:t>
            </a:r>
            <a:r>
              <a:rPr lang="en-IN" sz="2800" b="0" i="0" u="none" strike="noStrike" baseline="0" dirty="0" err="1">
                <a:solidFill>
                  <a:srgbClr val="2197D2"/>
                </a:solidFill>
                <a:latin typeface="AdvOT863180fb"/>
              </a:rPr>
              <a:t>Ziessman</a:t>
            </a:r>
            <a:r>
              <a:rPr lang="en-IN" sz="2800" b="0" i="0" u="none" strike="noStrike" baseline="0" dirty="0">
                <a:solidFill>
                  <a:srgbClr val="2197D2"/>
                </a:solidFill>
                <a:latin typeface="AdvOT863180fb"/>
              </a:rPr>
              <a:t> HA, </a:t>
            </a:r>
            <a:r>
              <a:rPr lang="en-IN" sz="2800" b="0" i="0" u="none" strike="noStrike" baseline="0" dirty="0" err="1">
                <a:solidFill>
                  <a:srgbClr val="2197D2"/>
                </a:solidFill>
                <a:latin typeface="AdvOT863180fb"/>
              </a:rPr>
              <a:t>Tulchinsky</a:t>
            </a:r>
            <a:r>
              <a:rPr lang="en-IN" sz="2800" b="0" i="0" u="none" strike="noStrike" baseline="0" dirty="0">
                <a:solidFill>
                  <a:srgbClr val="2197D2"/>
                </a:solidFill>
                <a:latin typeface="AdvOT863180fb"/>
              </a:rPr>
              <a:t> M, </a:t>
            </a:r>
            <a:r>
              <a:rPr lang="en-IN" sz="2800" b="0" i="0" u="none" strike="noStrike" baseline="0" dirty="0" err="1">
                <a:solidFill>
                  <a:srgbClr val="2197D2"/>
                </a:solidFill>
                <a:latin typeface="AdvOT863180fb"/>
              </a:rPr>
              <a:t>Lavely</a:t>
            </a:r>
            <a:r>
              <a:rPr lang="en-IN" sz="2800" b="0" i="0" u="none" strike="noStrike" baseline="0" dirty="0">
                <a:solidFill>
                  <a:srgbClr val="2197D2"/>
                </a:solidFill>
                <a:latin typeface="AdvOT863180fb"/>
              </a:rPr>
              <a:t> WC, et al. </a:t>
            </a:r>
            <a:r>
              <a:rPr lang="en-IN" sz="2800" b="0" i="0" u="none" strike="noStrike" baseline="0" dirty="0" err="1">
                <a:solidFill>
                  <a:srgbClr val="2197D2"/>
                </a:solidFill>
                <a:latin typeface="AdvOT863180fb"/>
              </a:rPr>
              <a:t>Sincalide</a:t>
            </a:r>
            <a:r>
              <a:rPr lang="en-IN" sz="2800" b="0" i="0" u="none" strike="noStrike" baseline="0" dirty="0">
                <a:solidFill>
                  <a:srgbClr val="2197D2"/>
                </a:solidFill>
                <a:latin typeface="AdvOT863180fb"/>
              </a:rPr>
              <a:t>-stimulated </a:t>
            </a:r>
            <a:r>
              <a:rPr lang="en-IN" sz="2800" b="0" i="0" u="none" strike="noStrike" baseline="0" dirty="0" err="1">
                <a:solidFill>
                  <a:srgbClr val="2197D2"/>
                </a:solidFill>
                <a:latin typeface="AdvOT863180fb"/>
              </a:rPr>
              <a:t>cholescintigraphy</a:t>
            </a:r>
            <a:r>
              <a:rPr lang="en-IN" sz="2800" b="0" i="0" u="none" strike="noStrike" baseline="0" dirty="0">
                <a:solidFill>
                  <a:srgbClr val="2197D2"/>
                </a:solidFill>
                <a:latin typeface="AdvOT863180fb"/>
              </a:rPr>
              <a:t>: a </a:t>
            </a:r>
            <a:r>
              <a:rPr lang="en-IN" sz="2800" b="0" i="0" u="none" strike="noStrike" baseline="0" dirty="0" err="1">
                <a:solidFill>
                  <a:srgbClr val="2197D2"/>
                </a:solidFill>
                <a:latin typeface="AdvOT863180fb"/>
              </a:rPr>
              <a:t>multicenter</a:t>
            </a:r>
            <a:r>
              <a:rPr lang="en-IN" sz="2800" b="0" i="0" u="none" strike="noStrike" baseline="0" dirty="0">
                <a:solidFill>
                  <a:srgbClr val="2197D2"/>
                </a:solidFill>
                <a:latin typeface="AdvOT863180fb"/>
              </a:rPr>
              <a:t> investigation to determine optimal infusion methodology and gallbladder ejection fraction normal values. </a:t>
            </a:r>
            <a:r>
              <a:rPr lang="en-IN" sz="2800" b="0" i="0" u="none" strike="noStrike" baseline="0" dirty="0">
                <a:solidFill>
                  <a:srgbClr val="2197D2"/>
                </a:solidFill>
                <a:latin typeface="AdvOTb92eb7df.I"/>
              </a:rPr>
              <a:t>J </a:t>
            </a:r>
            <a:r>
              <a:rPr lang="en-IN" sz="2800" b="0" i="0" u="none" strike="noStrike" baseline="0" dirty="0" err="1">
                <a:solidFill>
                  <a:srgbClr val="2197D2"/>
                </a:solidFill>
                <a:latin typeface="AdvOTb92eb7df.I"/>
              </a:rPr>
              <a:t>Nucl</a:t>
            </a:r>
            <a:r>
              <a:rPr lang="en-IN" sz="2800" b="0" i="0" u="none" strike="noStrike" baseline="0" dirty="0">
                <a:solidFill>
                  <a:srgbClr val="2197D2"/>
                </a:solidFill>
                <a:latin typeface="AdvOTb92eb7df.I"/>
              </a:rPr>
              <a:t> Med</a:t>
            </a:r>
            <a:r>
              <a:rPr lang="en-IN" sz="2800" b="0" i="0" u="none" strike="noStrike" baseline="0" dirty="0">
                <a:solidFill>
                  <a:srgbClr val="2197D2"/>
                </a:solidFill>
                <a:latin typeface="AdvOT863180fb"/>
              </a:rPr>
              <a:t>. 2010;51: 277</a:t>
            </a:r>
            <a:r>
              <a:rPr lang="en-IN" sz="2800" b="0" i="0" u="none" strike="noStrike" baseline="0" dirty="0">
                <a:solidFill>
                  <a:srgbClr val="2197D2"/>
                </a:solidFill>
                <a:latin typeface="AdvPS44A44B"/>
              </a:rPr>
              <a:t>e</a:t>
            </a:r>
            <a:r>
              <a:rPr lang="en-IN" sz="2800" b="0" i="0" u="none" strike="noStrike" baseline="0" dirty="0">
                <a:solidFill>
                  <a:srgbClr val="2197D2"/>
                </a:solidFill>
                <a:latin typeface="AdvOT863180fb"/>
              </a:rPr>
              <a:t>281</a:t>
            </a:r>
            <a:r>
              <a:rPr lang="en-IN" sz="2800" b="0" i="0" u="none" strike="noStrike" baseline="0" dirty="0">
                <a:solidFill>
                  <a:srgbClr val="000000"/>
                </a:solidFill>
                <a:latin typeface="AdvOT863180fb"/>
              </a:rPr>
              <a:t>.</a:t>
            </a:r>
            <a:endParaRPr lang="en-IN" dirty="0"/>
          </a:p>
          <a:p>
            <a:endParaRPr lang="en-IN" dirty="0"/>
          </a:p>
        </p:txBody>
      </p:sp>
    </p:spTree>
    <p:extLst>
      <p:ext uri="{BB962C8B-B14F-4D97-AF65-F5344CB8AC3E}">
        <p14:creationId xmlns:p14="http://schemas.microsoft.com/office/powerpoint/2010/main" val="859319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5855-1A7D-4202-9718-4BED135CD05E}"/>
              </a:ext>
            </a:extLst>
          </p:cNvPr>
          <p:cNvSpPr>
            <a:spLocks noGrp="1"/>
          </p:cNvSpPr>
          <p:nvPr>
            <p:ph type="ctrTitle"/>
          </p:nvPr>
        </p:nvSpPr>
        <p:spPr>
          <a:xfrm>
            <a:off x="1426346" y="1930231"/>
            <a:ext cx="9144000" cy="2387600"/>
          </a:xfrm>
        </p:spPr>
        <p:txBody>
          <a:bodyPr>
            <a:normAutofit/>
          </a:bodyPr>
          <a:lstStyle/>
          <a:p>
            <a:r>
              <a:rPr lang="en-IN" sz="11500" b="1" dirty="0">
                <a:solidFill>
                  <a:srgbClr val="00206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42277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84AB-8D26-41AC-9E23-3EF8E6488B3F}"/>
              </a:ext>
            </a:extLst>
          </p:cNvPr>
          <p:cNvSpPr>
            <a:spLocks noGrp="1"/>
          </p:cNvSpPr>
          <p:nvPr>
            <p:ph type="title"/>
          </p:nvPr>
        </p:nvSpPr>
        <p:spPr/>
        <p:txBody>
          <a:bodyPr/>
          <a:lstStyle/>
          <a:p>
            <a:r>
              <a:rPr lang="en-IN" b="1" u="sng" dirty="0">
                <a:effectLst>
                  <a:outerShdw blurRad="38100" dist="38100" dir="2700000" algn="tl">
                    <a:srgbClr val="000000">
                      <a:alpha val="43137"/>
                    </a:srgbClr>
                  </a:outerShdw>
                </a:effectLst>
              </a:rPr>
              <a:t>METHODS:</a:t>
            </a:r>
          </a:p>
        </p:txBody>
      </p:sp>
      <p:sp>
        <p:nvSpPr>
          <p:cNvPr id="3" name="Content Placeholder 2">
            <a:extLst>
              <a:ext uri="{FF2B5EF4-FFF2-40B4-BE49-F238E27FC236}">
                <a16:creationId xmlns:a16="http://schemas.microsoft.com/office/drawing/2014/main" id="{C636AA7A-65B8-446E-8774-89FBCECD1FC9}"/>
              </a:ext>
            </a:extLst>
          </p:cNvPr>
          <p:cNvSpPr>
            <a:spLocks noGrp="1"/>
          </p:cNvSpPr>
          <p:nvPr>
            <p:ph idx="1"/>
          </p:nvPr>
        </p:nvSpPr>
        <p:spPr/>
        <p:txBody>
          <a:bodyPr/>
          <a:lstStyle/>
          <a:p>
            <a:pPr marL="0" indent="0">
              <a:buNone/>
            </a:pPr>
            <a:r>
              <a:rPr lang="en-IN" b="1" u="sng" dirty="0">
                <a:solidFill>
                  <a:srgbClr val="7030A0"/>
                </a:solidFill>
              </a:rPr>
              <a:t>STUDY POPULATION: </a:t>
            </a:r>
          </a:p>
          <a:p>
            <a:pPr marL="0" indent="0">
              <a:buNone/>
            </a:pPr>
            <a:r>
              <a:rPr lang="en-IN" b="1" dirty="0">
                <a:solidFill>
                  <a:srgbClr val="FF0000"/>
                </a:solidFill>
              </a:rPr>
              <a:t>1477</a:t>
            </a:r>
            <a:r>
              <a:rPr lang="en-IN" dirty="0"/>
              <a:t> patients with HIDA scan done between January 2013 to September 2018.</a:t>
            </a:r>
          </a:p>
        </p:txBody>
      </p:sp>
    </p:spTree>
    <p:extLst>
      <p:ext uri="{BB962C8B-B14F-4D97-AF65-F5344CB8AC3E}">
        <p14:creationId xmlns:p14="http://schemas.microsoft.com/office/powerpoint/2010/main" val="366469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BACEA-C763-4E8A-8220-92DE2A68A7D2}"/>
              </a:ext>
            </a:extLst>
          </p:cNvPr>
          <p:cNvSpPr>
            <a:spLocks noGrp="1"/>
          </p:cNvSpPr>
          <p:nvPr>
            <p:ph idx="1"/>
          </p:nvPr>
        </p:nvSpPr>
        <p:spPr/>
        <p:txBody>
          <a:bodyPr/>
          <a:lstStyle/>
          <a:p>
            <a:pPr marL="0" indent="0">
              <a:buNone/>
            </a:pPr>
            <a:r>
              <a:rPr lang="en-IN" sz="3600" b="1" u="sng" dirty="0">
                <a:effectLst>
                  <a:outerShdw blurRad="38100" dist="38100" dir="2700000" algn="tl">
                    <a:srgbClr val="000000">
                      <a:alpha val="43137"/>
                    </a:srgbClr>
                  </a:outerShdw>
                </a:effectLst>
              </a:rPr>
              <a:t>INCLUSION CRITERIA:</a:t>
            </a:r>
          </a:p>
          <a:p>
            <a:pPr marL="0" indent="0" algn="l">
              <a:buNone/>
            </a:pPr>
            <a:r>
              <a:rPr lang="en-IN" b="1" i="0" u="none" strike="noStrike" baseline="0" dirty="0">
                <a:solidFill>
                  <a:srgbClr val="FF0000"/>
                </a:solidFill>
                <a:latin typeface="AdvOT863180fb"/>
              </a:rPr>
              <a:t>Adults</a:t>
            </a:r>
            <a:r>
              <a:rPr lang="en-IN" b="0" i="0" u="none" strike="noStrike" baseline="0" dirty="0">
                <a:latin typeface="AdvOT863180fb"/>
              </a:rPr>
              <a:t> with </a:t>
            </a:r>
            <a:r>
              <a:rPr lang="en-IN" b="1" i="0" u="none" strike="noStrike" baseline="0" dirty="0">
                <a:solidFill>
                  <a:srgbClr val="FF0000"/>
                </a:solidFill>
                <a:latin typeface="AdvOT863180fb"/>
              </a:rPr>
              <a:t>right upper quadrant or epigastric pain</a:t>
            </a:r>
            <a:r>
              <a:rPr lang="en-IN" b="0" i="0" u="none" strike="noStrike" baseline="0" dirty="0">
                <a:solidFill>
                  <a:srgbClr val="FF0000"/>
                </a:solidFill>
                <a:latin typeface="AdvOT863180fb"/>
              </a:rPr>
              <a:t> suggestive of biliary origin</a:t>
            </a:r>
            <a:r>
              <a:rPr lang="en-IN" b="0" i="0" u="none" strike="noStrike" baseline="0" dirty="0">
                <a:latin typeface="AdvOT863180fb"/>
              </a:rPr>
              <a:t> and who had undergone clinical evaluations that </a:t>
            </a:r>
            <a:r>
              <a:rPr lang="en-IN" b="1" i="0" u="none" strike="noStrike" baseline="0" dirty="0">
                <a:solidFill>
                  <a:srgbClr val="FF0000"/>
                </a:solidFill>
                <a:latin typeface="AdvOT863180fb"/>
              </a:rPr>
              <a:t>excluded other common gastrointestinal causes</a:t>
            </a:r>
            <a:r>
              <a:rPr lang="en-IN" b="0" i="0" u="none" strike="noStrike" baseline="0" dirty="0">
                <a:latin typeface="AdvOT863180fb"/>
              </a:rPr>
              <a:t> of upper abdominal pain that may cloud interpretation of the presentation, </a:t>
            </a:r>
            <a:r>
              <a:rPr lang="en-IN" b="1" i="0" u="none" strike="noStrike" baseline="0" dirty="0">
                <a:solidFill>
                  <a:srgbClr val="FF0000"/>
                </a:solidFill>
                <a:latin typeface="AdvOT863180fb"/>
              </a:rPr>
              <a:t>without gallstones on ultrasonography</a:t>
            </a:r>
            <a:r>
              <a:rPr lang="en-IN" b="0" i="0" u="none" strike="noStrike" baseline="0" dirty="0">
                <a:latin typeface="AdvOT863180fb"/>
              </a:rPr>
              <a:t>, but </a:t>
            </a:r>
            <a:r>
              <a:rPr lang="en-IN" b="0" i="0" u="none" strike="noStrike" baseline="0" dirty="0">
                <a:solidFill>
                  <a:srgbClr val="FF0000"/>
                </a:solidFill>
                <a:latin typeface="AdvOT863180fb"/>
              </a:rPr>
              <a:t>with</a:t>
            </a:r>
            <a:r>
              <a:rPr lang="en-IN" b="0" i="0" u="none" strike="noStrike" baseline="0" dirty="0">
                <a:latin typeface="AdvOT863180fb"/>
              </a:rPr>
              <a:t> </a:t>
            </a:r>
            <a:r>
              <a:rPr lang="en-IN" b="1" i="0" u="none" strike="noStrike" baseline="0" dirty="0">
                <a:solidFill>
                  <a:srgbClr val="FF0000"/>
                </a:solidFill>
                <a:latin typeface="AdvOT863180fb"/>
              </a:rPr>
              <a:t>gallbladder hyperkinesia </a:t>
            </a:r>
            <a:r>
              <a:rPr lang="en-IN" i="0" u="none" strike="noStrike" baseline="0" dirty="0">
                <a:latin typeface="AdvOT863180fb"/>
              </a:rPr>
              <a:t>on HIDA scan taken between January 2013 to September 2018</a:t>
            </a:r>
            <a:endParaRPr lang="en-IN" sz="4000" b="1" dirty="0"/>
          </a:p>
        </p:txBody>
      </p:sp>
    </p:spTree>
    <p:extLst>
      <p:ext uri="{BB962C8B-B14F-4D97-AF65-F5344CB8AC3E}">
        <p14:creationId xmlns:p14="http://schemas.microsoft.com/office/powerpoint/2010/main" val="129053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281DB-D852-4D6D-8E5E-F4781E9977CD}"/>
              </a:ext>
            </a:extLst>
          </p:cNvPr>
          <p:cNvSpPr>
            <a:spLocks noGrp="1"/>
          </p:cNvSpPr>
          <p:nvPr>
            <p:ph idx="1"/>
          </p:nvPr>
        </p:nvSpPr>
        <p:spPr>
          <a:xfrm>
            <a:off x="722790" y="1097656"/>
            <a:ext cx="10515600" cy="4351338"/>
          </a:xfrm>
        </p:spPr>
        <p:txBody>
          <a:bodyPr>
            <a:normAutofit/>
          </a:bodyPr>
          <a:lstStyle/>
          <a:p>
            <a:pPr marL="0" indent="0">
              <a:buNone/>
            </a:pPr>
            <a:r>
              <a:rPr lang="en-IN" sz="3600" b="1" u="sng" dirty="0">
                <a:effectLst>
                  <a:outerShdw blurRad="38100" dist="38100" dir="2700000" algn="tl">
                    <a:srgbClr val="000000">
                      <a:alpha val="43137"/>
                    </a:srgbClr>
                  </a:outerShdw>
                </a:effectLst>
              </a:rPr>
              <a:t>EXCLUSION CRITERIA:</a:t>
            </a:r>
          </a:p>
          <a:p>
            <a:r>
              <a:rPr lang="en-IN" sz="2400" dirty="0"/>
              <a:t>Patients who have done HIDA SCAN, but </a:t>
            </a:r>
            <a:r>
              <a:rPr lang="en-IN" sz="2400" dirty="0" err="1"/>
              <a:t>GallBladder</a:t>
            </a:r>
            <a:r>
              <a:rPr lang="en-IN" sz="2400" dirty="0"/>
              <a:t> Ejection Fraction </a:t>
            </a:r>
            <a:r>
              <a:rPr lang="en-IN" sz="2400" dirty="0">
                <a:solidFill>
                  <a:srgbClr val="FF0000"/>
                </a:solidFill>
              </a:rPr>
              <a:t>(GBEF) not done</a:t>
            </a:r>
          </a:p>
          <a:p>
            <a:r>
              <a:rPr lang="en-IN" sz="2400" dirty="0"/>
              <a:t>GBEF less than 38% </a:t>
            </a:r>
            <a:r>
              <a:rPr lang="en-IN" sz="2400" dirty="0">
                <a:solidFill>
                  <a:srgbClr val="FF0000"/>
                </a:solidFill>
              </a:rPr>
              <a:t>(hypokinesia)</a:t>
            </a:r>
          </a:p>
          <a:p>
            <a:r>
              <a:rPr lang="en-IN" sz="2400" dirty="0"/>
              <a:t>GBEF 39% to 79% </a:t>
            </a:r>
            <a:r>
              <a:rPr lang="en-IN" sz="2400" dirty="0">
                <a:solidFill>
                  <a:srgbClr val="FF0000"/>
                </a:solidFill>
              </a:rPr>
              <a:t>(</a:t>
            </a:r>
            <a:r>
              <a:rPr lang="en-IN" sz="2400" dirty="0" err="1">
                <a:solidFill>
                  <a:srgbClr val="FF0000"/>
                </a:solidFill>
              </a:rPr>
              <a:t>normokinesia</a:t>
            </a:r>
            <a:r>
              <a:rPr lang="en-IN" sz="2400" dirty="0">
                <a:solidFill>
                  <a:srgbClr val="FF0000"/>
                </a:solidFill>
              </a:rPr>
              <a:t>)</a:t>
            </a:r>
          </a:p>
          <a:p>
            <a:r>
              <a:rPr lang="en-IN" sz="2400" dirty="0"/>
              <a:t>Age </a:t>
            </a:r>
            <a:r>
              <a:rPr lang="en-IN" sz="2400" dirty="0">
                <a:solidFill>
                  <a:srgbClr val="FF0000"/>
                </a:solidFill>
              </a:rPr>
              <a:t>less than 19 years</a:t>
            </a:r>
          </a:p>
          <a:p>
            <a:r>
              <a:rPr lang="en-IN" sz="2400" dirty="0"/>
              <a:t>Patients with </a:t>
            </a:r>
            <a:r>
              <a:rPr lang="en-IN" sz="2400" dirty="0">
                <a:solidFill>
                  <a:srgbClr val="FF0000"/>
                </a:solidFill>
              </a:rPr>
              <a:t>cholelithiasis</a:t>
            </a:r>
          </a:p>
          <a:p>
            <a:r>
              <a:rPr lang="en-IN" sz="2400" dirty="0"/>
              <a:t>Patients with </a:t>
            </a:r>
            <a:r>
              <a:rPr lang="en-IN" sz="2400" dirty="0">
                <a:solidFill>
                  <a:srgbClr val="FF0000"/>
                </a:solidFill>
              </a:rPr>
              <a:t>no follow up</a:t>
            </a:r>
          </a:p>
          <a:p>
            <a:r>
              <a:rPr lang="en-IN" sz="2400" dirty="0"/>
              <a:t>Patients with </a:t>
            </a:r>
            <a:r>
              <a:rPr lang="en-IN" sz="2400" dirty="0">
                <a:solidFill>
                  <a:srgbClr val="FF0000"/>
                </a:solidFill>
              </a:rPr>
              <a:t>associated Gastro intestinal disease</a:t>
            </a:r>
          </a:p>
        </p:txBody>
      </p:sp>
    </p:spTree>
    <p:extLst>
      <p:ext uri="{BB962C8B-B14F-4D97-AF65-F5344CB8AC3E}">
        <p14:creationId xmlns:p14="http://schemas.microsoft.com/office/powerpoint/2010/main" val="354249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5242DB-D56E-4FDD-A186-AA6223FB55B3}"/>
              </a:ext>
            </a:extLst>
          </p:cNvPr>
          <p:cNvPicPr>
            <a:picLocks noGrp="1" noChangeAspect="1"/>
          </p:cNvPicPr>
          <p:nvPr>
            <p:ph idx="1"/>
          </p:nvPr>
        </p:nvPicPr>
        <p:blipFill rotWithShape="1">
          <a:blip r:embed="rId2"/>
          <a:srcRect l="29496" t="21087" r="27812" b="26683"/>
          <a:stretch/>
        </p:blipFill>
        <p:spPr>
          <a:xfrm>
            <a:off x="1321245" y="233277"/>
            <a:ext cx="9287569" cy="6391445"/>
          </a:xfrm>
        </p:spPr>
      </p:pic>
    </p:spTree>
    <p:extLst>
      <p:ext uri="{BB962C8B-B14F-4D97-AF65-F5344CB8AC3E}">
        <p14:creationId xmlns:p14="http://schemas.microsoft.com/office/powerpoint/2010/main" val="190496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1B1AD-2A49-4D82-8F02-315A7B91AA3D}"/>
              </a:ext>
            </a:extLst>
          </p:cNvPr>
          <p:cNvSpPr>
            <a:spLocks noGrp="1"/>
          </p:cNvSpPr>
          <p:nvPr>
            <p:ph idx="1"/>
          </p:nvPr>
        </p:nvSpPr>
        <p:spPr/>
        <p:txBody>
          <a:bodyPr/>
          <a:lstStyle/>
          <a:p>
            <a:pPr marL="0" indent="0">
              <a:buNone/>
            </a:pPr>
            <a:r>
              <a:rPr lang="en-IN" b="1" u="sng" dirty="0">
                <a:solidFill>
                  <a:srgbClr val="FF0000"/>
                </a:solidFill>
                <a:effectLst>
                  <a:outerShdw blurRad="38100" dist="38100" dir="2700000" algn="tl">
                    <a:srgbClr val="000000">
                      <a:alpha val="43137"/>
                    </a:srgbClr>
                  </a:outerShdw>
                </a:effectLst>
              </a:rPr>
              <a:t>CASE group: </a:t>
            </a:r>
            <a:r>
              <a:rPr lang="en-IN" dirty="0"/>
              <a:t>Patients with gallbladder hyperkinesia who have undergone CHOLECYSTECTOMY. (n=21)</a:t>
            </a:r>
          </a:p>
          <a:p>
            <a:pPr marL="0" indent="0">
              <a:buNone/>
            </a:pPr>
            <a:endParaRPr lang="en-IN" dirty="0"/>
          </a:p>
          <a:p>
            <a:pPr marL="0" indent="0">
              <a:buNone/>
            </a:pPr>
            <a:r>
              <a:rPr lang="en-IN" b="1" u="sng" dirty="0">
                <a:solidFill>
                  <a:srgbClr val="FF0000"/>
                </a:solidFill>
                <a:effectLst>
                  <a:outerShdw blurRad="38100" dist="38100" dir="2700000" algn="tl">
                    <a:srgbClr val="000000">
                      <a:alpha val="43137"/>
                    </a:srgbClr>
                  </a:outerShdw>
                </a:effectLst>
              </a:rPr>
              <a:t>CONTROL group: </a:t>
            </a:r>
            <a:r>
              <a:rPr lang="en-IN" dirty="0"/>
              <a:t>Patients with gallbladder hyperkinesia who have </a:t>
            </a:r>
            <a:r>
              <a:rPr lang="en-IN" b="1" dirty="0"/>
              <a:t>NOT</a:t>
            </a:r>
            <a:r>
              <a:rPr lang="en-IN" dirty="0"/>
              <a:t> undergone CHOLECYSTECTOMY. (n=25)</a:t>
            </a:r>
          </a:p>
          <a:p>
            <a:pPr marL="0" indent="0">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1389162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3087</Words>
  <Application>Microsoft Office PowerPoint</Application>
  <PresentationFormat>Widescreen</PresentationFormat>
  <Paragraphs>187</Paragraphs>
  <Slides>44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AdvOT863180fb</vt:lpstr>
      <vt:lpstr>AdvOT863180fb+20</vt:lpstr>
      <vt:lpstr>AdvOT863180fb+fb</vt:lpstr>
      <vt:lpstr>AdvOTb0c9bf5d</vt:lpstr>
      <vt:lpstr>AdvOTb83ee1dd.B</vt:lpstr>
      <vt:lpstr>AdvOTb92eb7df.I</vt:lpstr>
      <vt:lpstr>AdvOTb92eb7df.I+fb</vt:lpstr>
      <vt:lpstr>AdvP3F4C13</vt:lpstr>
      <vt:lpstr>AdvP4C4E74</vt:lpstr>
      <vt:lpstr>AdvPS44A44B</vt:lpstr>
      <vt:lpstr>Arial</vt:lpstr>
      <vt:lpstr>Calibri</vt:lpstr>
      <vt:lpstr>Calibri Light</vt:lpstr>
      <vt:lpstr>Office Theme</vt:lpstr>
      <vt:lpstr>Association of gallbladder hyperkinesia with acalculous chronic cholecystitis:  A case-control study</vt:lpstr>
      <vt:lpstr>PowerPoint Presentation</vt:lpstr>
      <vt:lpstr>AIM AND OBJECTIVE:</vt:lpstr>
      <vt:lpstr>MATERIALS AND METHODS:</vt:lpstr>
      <vt:lpstr>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of gallbladder hyperkinesia with acalculous chronic cholecystitis:  A case-control study</dc:title>
  <dc:creator>Jeshvin SV</dc:creator>
  <cp:lastModifiedBy>Jeshvin SV</cp:lastModifiedBy>
  <cp:revision>9</cp:revision>
  <dcterms:created xsi:type="dcterms:W3CDTF">2021-10-02T17:35:27Z</dcterms:created>
  <dcterms:modified xsi:type="dcterms:W3CDTF">2021-10-03T19:01:49Z</dcterms:modified>
</cp:coreProperties>
</file>